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0" r:id="rId2"/>
    <p:sldId id="281" r:id="rId3"/>
    <p:sldId id="282" r:id="rId4"/>
    <p:sldId id="295" r:id="rId5"/>
    <p:sldId id="283" r:id="rId6"/>
    <p:sldId id="284" r:id="rId7"/>
    <p:sldId id="275" r:id="rId8"/>
    <p:sldId id="271" r:id="rId9"/>
    <p:sldId id="291" r:id="rId10"/>
    <p:sldId id="292" r:id="rId11"/>
    <p:sldId id="297" r:id="rId12"/>
    <p:sldId id="299" r:id="rId13"/>
    <p:sldId id="285" r:id="rId14"/>
    <p:sldId id="300" r:id="rId15"/>
    <p:sldId id="287" r:id="rId16"/>
    <p:sldId id="289" r:id="rId17"/>
    <p:sldId id="286" r:id="rId18"/>
    <p:sldId id="301" r:id="rId19"/>
    <p:sldId id="302" r:id="rId20"/>
    <p:sldId id="303" r:id="rId21"/>
    <p:sldId id="304" r:id="rId22"/>
    <p:sldId id="265" r:id="rId23"/>
    <p:sldId id="290" r:id="rId24"/>
    <p:sldId id="267" r:id="rId25"/>
    <p:sldId id="274" r:id="rId26"/>
    <p:sldId id="27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isco%20backup\2009_2010\LCA\Calculador%20LNEG%20FE_biograce_091110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isco%20backup\2009_2010\LCA\Calculador%20LNEG%20FE_biograce_091110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isco%20backup\2009_2010\LCA\Artigo\cultivo%2029_01_1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isco%20backup\2009_2010\LCA\Artigo\Gr&#225;ficos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7715980894592381"/>
          <c:y val="4.2141294838145715E-2"/>
          <c:w val="0.79695955890133152"/>
          <c:h val="0.79822506561679785"/>
        </c:manualLayout>
      </c:layout>
      <c:barChart>
        <c:barDir val="col"/>
        <c:grouping val="clustered"/>
        <c:ser>
          <c:idx val="0"/>
          <c:order val="0"/>
          <c:tx>
            <c:strRef>
              <c:f>Sheet4!$D$2</c:f>
              <c:strCache>
                <c:ptCount val="1"/>
                <c:pt idx="0">
                  <c:v>Typical GHG Savings RED, JEC Data</c:v>
                </c:pt>
              </c:strCache>
            </c:strRef>
          </c:tx>
          <c:spPr>
            <a:solidFill>
              <a:schemeClr val="accent1"/>
            </a:solidFill>
          </c:spPr>
          <c:dLbls>
            <c:showVal val="1"/>
          </c:dLbls>
          <c:cat>
            <c:strRef>
              <c:f>Sheet4!$B$3:$B$6</c:f>
              <c:strCache>
                <c:ptCount val="4"/>
                <c:pt idx="0">
                  <c:v>Soya</c:v>
                </c:pt>
                <c:pt idx="1">
                  <c:v>Wheath (NG Boiler)</c:v>
                </c:pt>
                <c:pt idx="2">
                  <c:v>Rapeseed</c:v>
                </c:pt>
                <c:pt idx="3">
                  <c:v>Sunflower</c:v>
                </c:pt>
              </c:strCache>
            </c:strRef>
          </c:cat>
          <c:val>
            <c:numRef>
              <c:f>Sheet4!$D$3:$D$6</c:f>
              <c:numCache>
                <c:formatCode>0%</c:formatCode>
                <c:ptCount val="4"/>
                <c:pt idx="0">
                  <c:v>0.4</c:v>
                </c:pt>
                <c:pt idx="1">
                  <c:v>0.45</c:v>
                </c:pt>
                <c:pt idx="2">
                  <c:v>0.45</c:v>
                </c:pt>
                <c:pt idx="3">
                  <c:v>0.58000000000000052</c:v>
                </c:pt>
              </c:numCache>
            </c:numRef>
          </c:val>
        </c:ser>
        <c:ser>
          <c:idx val="1"/>
          <c:order val="1"/>
          <c:tx>
            <c:strRef>
              <c:f>Sheet4!$E$2</c:f>
              <c:strCache>
                <c:ptCount val="1"/>
                <c:pt idx="0">
                  <c:v>UB studies, JEC data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dLbls>
            <c:showVal val="1"/>
          </c:dLbls>
          <c:cat>
            <c:strRef>
              <c:f>Sheet4!$B$3:$B$6</c:f>
              <c:strCache>
                <c:ptCount val="4"/>
                <c:pt idx="0">
                  <c:v>Soya</c:v>
                </c:pt>
                <c:pt idx="1">
                  <c:v>Wheath (NG Boiler)</c:v>
                </c:pt>
                <c:pt idx="2">
                  <c:v>Rapeseed</c:v>
                </c:pt>
                <c:pt idx="3">
                  <c:v>Sunflower</c:v>
                </c:pt>
              </c:strCache>
            </c:strRef>
          </c:cat>
          <c:val>
            <c:numRef>
              <c:f>Sheet4!$E$3:$E$6</c:f>
              <c:numCache>
                <c:formatCode>0%</c:formatCode>
                <c:ptCount val="4"/>
                <c:pt idx="0">
                  <c:v>0.42000000000000032</c:v>
                </c:pt>
                <c:pt idx="1">
                  <c:v>0.47000000000000008</c:v>
                </c:pt>
                <c:pt idx="2">
                  <c:v>0.47000000000000008</c:v>
                </c:pt>
                <c:pt idx="3">
                  <c:v>0.61000000000000065</c:v>
                </c:pt>
              </c:numCache>
            </c:numRef>
          </c:val>
        </c:ser>
        <c:axId val="80302848"/>
        <c:axId val="80304384"/>
      </c:barChart>
      <c:catAx>
        <c:axId val="80302848"/>
        <c:scaling>
          <c:orientation val="minMax"/>
        </c:scaling>
        <c:axPos val="b"/>
        <c:tickLblPos val="nextTo"/>
        <c:crossAx val="80304384"/>
        <c:crosses val="autoZero"/>
        <c:auto val="1"/>
        <c:lblAlgn val="ctr"/>
        <c:lblOffset val="100"/>
      </c:catAx>
      <c:valAx>
        <c:axId val="803043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GHG Emission</a:t>
                </a:r>
                <a:r>
                  <a:rPr lang="pt-PT" baseline="0"/>
                  <a:t> Savings</a:t>
                </a:r>
                <a:r>
                  <a:rPr lang="pt-PT"/>
                  <a:t> (%)</a:t>
                </a:r>
              </a:p>
            </c:rich>
          </c:tx>
          <c:layout>
            <c:manualLayout>
              <c:xMode val="edge"/>
              <c:yMode val="edge"/>
              <c:x val="3.7980928059668288E-2"/>
              <c:y val="0.29033073430470036"/>
            </c:manualLayout>
          </c:layout>
        </c:title>
        <c:numFmt formatCode="0%" sourceLinked="1"/>
        <c:tickLblPos val="nextTo"/>
        <c:crossAx val="80302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033728447635077"/>
          <c:y val="1.9791200221378081E-2"/>
          <c:w val="0.55873346912717003"/>
          <c:h val="9.7283295679919612E-2"/>
        </c:manualLayout>
      </c:layout>
    </c:legend>
    <c:plotVisOnly val="1"/>
  </c:chart>
  <c:spPr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7715980894592381"/>
          <c:y val="4.2141294838145778E-2"/>
          <c:w val="0.79695955890133152"/>
          <c:h val="0.79822506561679785"/>
        </c:manualLayout>
      </c:layout>
      <c:barChart>
        <c:barDir val="col"/>
        <c:grouping val="clustered"/>
        <c:ser>
          <c:idx val="0"/>
          <c:order val="0"/>
          <c:tx>
            <c:strRef>
              <c:f>Sheet4!$D$2</c:f>
              <c:strCache>
                <c:ptCount val="1"/>
                <c:pt idx="0">
                  <c:v>Typical GHG Savings RED, JEC Data</c:v>
                </c:pt>
              </c:strCache>
            </c:strRef>
          </c:tx>
          <c:spPr>
            <a:solidFill>
              <a:schemeClr val="accent1"/>
            </a:solidFill>
          </c:spPr>
          <c:dLbls>
            <c:showVal val="1"/>
          </c:dLbls>
          <c:cat>
            <c:strRef>
              <c:f>Sheet4!$B$3:$B$6</c:f>
              <c:strCache>
                <c:ptCount val="4"/>
                <c:pt idx="0">
                  <c:v>Soya</c:v>
                </c:pt>
                <c:pt idx="1">
                  <c:v>Wheath (NG Boiler)</c:v>
                </c:pt>
                <c:pt idx="2">
                  <c:v>Rapeseed</c:v>
                </c:pt>
                <c:pt idx="3">
                  <c:v>Sunflower</c:v>
                </c:pt>
              </c:strCache>
            </c:strRef>
          </c:cat>
          <c:val>
            <c:numRef>
              <c:f>Sheet4!$D$3:$D$6</c:f>
              <c:numCache>
                <c:formatCode>0%</c:formatCode>
                <c:ptCount val="4"/>
                <c:pt idx="0">
                  <c:v>0.4</c:v>
                </c:pt>
                <c:pt idx="1">
                  <c:v>0.45</c:v>
                </c:pt>
                <c:pt idx="2">
                  <c:v>0.45</c:v>
                </c:pt>
                <c:pt idx="3">
                  <c:v>0.58000000000000007</c:v>
                </c:pt>
              </c:numCache>
            </c:numRef>
          </c:val>
        </c:ser>
        <c:ser>
          <c:idx val="1"/>
          <c:order val="1"/>
          <c:tx>
            <c:strRef>
              <c:f>Sheet4!$F$2</c:f>
              <c:strCache>
                <c:ptCount val="1"/>
                <c:pt idx="0">
                  <c:v>UB studies and Biograce input, JEC data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dLbls>
            <c:showVal val="1"/>
          </c:dLbls>
          <c:cat>
            <c:strRef>
              <c:f>Sheet4!$B$3:$B$6</c:f>
              <c:strCache>
                <c:ptCount val="4"/>
                <c:pt idx="0">
                  <c:v>Soya</c:v>
                </c:pt>
                <c:pt idx="1">
                  <c:v>Wheath (NG Boiler)</c:v>
                </c:pt>
                <c:pt idx="2">
                  <c:v>Rapeseed</c:v>
                </c:pt>
                <c:pt idx="3">
                  <c:v>Sunflower</c:v>
                </c:pt>
              </c:strCache>
            </c:strRef>
          </c:cat>
          <c:val>
            <c:numRef>
              <c:f>Sheet4!$F$3:$F$6</c:f>
              <c:numCache>
                <c:formatCode>0%</c:formatCode>
                <c:ptCount val="4"/>
                <c:pt idx="0">
                  <c:v>0.40334128878281661</c:v>
                </c:pt>
                <c:pt idx="1">
                  <c:v>0.45107398568019091</c:v>
                </c:pt>
                <c:pt idx="2">
                  <c:v>0.45107398568019091</c:v>
                </c:pt>
                <c:pt idx="3">
                  <c:v>0.58233890214797068</c:v>
                </c:pt>
              </c:numCache>
            </c:numRef>
          </c:val>
        </c:ser>
        <c:axId val="106407424"/>
        <c:axId val="106408960"/>
      </c:barChart>
      <c:catAx>
        <c:axId val="106407424"/>
        <c:scaling>
          <c:orientation val="minMax"/>
        </c:scaling>
        <c:axPos val="b"/>
        <c:tickLblPos val="nextTo"/>
        <c:crossAx val="106408960"/>
        <c:crosses val="autoZero"/>
        <c:auto val="1"/>
        <c:lblAlgn val="ctr"/>
        <c:lblOffset val="100"/>
      </c:catAx>
      <c:valAx>
        <c:axId val="1064089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GHG Emission Savings (%)</a:t>
                </a:r>
              </a:p>
            </c:rich>
          </c:tx>
          <c:layout>
            <c:manualLayout>
              <c:xMode val="edge"/>
              <c:yMode val="edge"/>
              <c:x val="4.3139755557538052E-2"/>
              <c:y val="0.2695655648397749"/>
            </c:manualLayout>
          </c:layout>
        </c:title>
        <c:numFmt formatCode="0%" sourceLinked="1"/>
        <c:tickLblPos val="nextTo"/>
        <c:crossAx val="106407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033728447635096"/>
          <c:y val="1.9791200221378081E-2"/>
          <c:w val="0.6402024233272211"/>
          <c:h val="0.107030371225111"/>
        </c:manualLayout>
      </c:layout>
    </c:legend>
    <c:plotVisOnly val="1"/>
  </c:chart>
  <c:spPr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Percent val="1"/>
            <c:showLeaderLines val="1"/>
          </c:dLbls>
          <c:cat>
            <c:strRef>
              <c:f>'[cultivo 29_01_11.xlsx]Maize_milho'!$AF$13;'[cultivo 29_01_11.xlsx]Maize_milho'!$AF$6:$AG$7;'[cultivo 29_01_11.xlsx]Maize_milho'!$AF$9:$AG$11</c:f>
              <c:strCache>
                <c:ptCount val="6"/>
                <c:pt idx="0">
                  <c:v>Soil N2O emissions</c:v>
                </c:pt>
                <c:pt idx="1">
                  <c:v>Diesel</c:v>
                </c:pt>
                <c:pt idx="2">
                  <c:v>N fertilizer</c:v>
                </c:pt>
                <c:pt idx="3">
                  <c:v>K2O fertilizer</c:v>
                </c:pt>
                <c:pt idx="4">
                  <c:v>P2O5 fertilizer</c:v>
                </c:pt>
                <c:pt idx="5">
                  <c:v>Pesticides</c:v>
                </c:pt>
              </c:strCache>
            </c:strRef>
          </c:cat>
          <c:val>
            <c:numRef>
              <c:f>'[cultivo 29_01_11.xlsx]Maize_milho'!$AR$13;'[cultivo 29_01_11.xlsx]Maize_milho'!$AR$6:$AR$7;'[cultivo 29_01_11.xlsx]Maize_milho'!$AR$9:$AR$11</c:f>
              <c:numCache>
                <c:formatCode>0%</c:formatCode>
                <c:ptCount val="6"/>
                <c:pt idx="0">
                  <c:v>0.49546144493383482</c:v>
                </c:pt>
                <c:pt idx="1">
                  <c:v>0.15726051089791962</c:v>
                </c:pt>
                <c:pt idx="2">
                  <c:v>0.3012797624530143</c:v>
                </c:pt>
                <c:pt idx="3">
                  <c:v>1.4178476486106708E-2</c:v>
                </c:pt>
                <c:pt idx="4">
                  <c:v>2.4876307535580351E-2</c:v>
                </c:pt>
                <c:pt idx="5">
                  <c:v>6.9434976935446625E-3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Sheet3!$C$3</c:f>
              <c:strCache>
                <c:ptCount val="1"/>
                <c:pt idx="0">
                  <c:v>aquecimento e arrefecimento</c:v>
                </c:pt>
              </c:strCache>
            </c:strRef>
          </c:tx>
          <c:cat>
            <c:numRef>
              <c:f>Sheet3!$D$2:$F$2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2020</c:v>
                </c:pt>
              </c:numCache>
            </c:numRef>
          </c:cat>
          <c:val>
            <c:numRef>
              <c:f>Sheet3!$D$3:$F$3</c:f>
              <c:numCache>
                <c:formatCode>General</c:formatCode>
                <c:ptCount val="3"/>
                <c:pt idx="0">
                  <c:v>2529</c:v>
                </c:pt>
                <c:pt idx="1">
                  <c:v>2403</c:v>
                </c:pt>
                <c:pt idx="2">
                  <c:v>2452</c:v>
                </c:pt>
              </c:numCache>
            </c:numRef>
          </c:val>
        </c:ser>
        <c:ser>
          <c:idx val="1"/>
          <c:order val="1"/>
          <c:tx>
            <c:strRef>
              <c:f>Sheet3!$C$4</c:f>
              <c:strCache>
                <c:ptCount val="1"/>
                <c:pt idx="0">
                  <c:v>electricidade</c:v>
                </c:pt>
              </c:strCache>
            </c:strRef>
          </c:tx>
          <c:cat>
            <c:numRef>
              <c:f>Sheet3!$D$2:$F$2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2020</c:v>
                </c:pt>
              </c:numCache>
            </c:numRef>
          </c:cat>
          <c:val>
            <c:numRef>
              <c:f>Sheet3!$D$4:$F$4</c:f>
              <c:numCache>
                <c:formatCode>General</c:formatCode>
                <c:ptCount val="3"/>
                <c:pt idx="0">
                  <c:v>1460</c:v>
                </c:pt>
                <c:pt idx="1">
                  <c:v>2006</c:v>
                </c:pt>
                <c:pt idx="2">
                  <c:v>3059</c:v>
                </c:pt>
              </c:numCache>
            </c:numRef>
          </c:val>
        </c:ser>
        <c:ser>
          <c:idx val="2"/>
          <c:order val="2"/>
          <c:tx>
            <c:strRef>
              <c:f>Sheet3!$C$5</c:f>
              <c:strCache>
                <c:ptCount val="1"/>
                <c:pt idx="0">
                  <c:v>transportes</c:v>
                </c:pt>
              </c:strCache>
            </c:strRef>
          </c:tx>
          <c:cat>
            <c:numRef>
              <c:f>Sheet3!$D$2:$F$2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2020</c:v>
                </c:pt>
              </c:numCache>
            </c:numRef>
          </c:cat>
          <c:val>
            <c:numRef>
              <c:f>Sheet3!$D$5:$F$5</c:f>
              <c:numCache>
                <c:formatCode>General</c:formatCode>
                <c:ptCount val="3"/>
                <c:pt idx="0">
                  <c:v>12</c:v>
                </c:pt>
                <c:pt idx="1">
                  <c:v>308</c:v>
                </c:pt>
                <c:pt idx="2">
                  <c:v>532</c:v>
                </c:pt>
              </c:numCache>
            </c:numRef>
          </c:val>
        </c:ser>
        <c:overlap val="100"/>
        <c:axId val="81586048"/>
        <c:axId val="81587584"/>
      </c:barChart>
      <c:catAx>
        <c:axId val="81586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81587584"/>
        <c:crosses val="autoZero"/>
        <c:auto val="1"/>
        <c:lblAlgn val="ctr"/>
        <c:lblOffset val="100"/>
      </c:catAx>
      <c:valAx>
        <c:axId val="815875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 smtClean="0"/>
                  <a:t>Consumption of Energy from RES </a:t>
                </a:r>
                <a:r>
                  <a:rPr lang="en-US" sz="1000" dirty="0"/>
                  <a:t>(</a:t>
                </a:r>
                <a:r>
                  <a:rPr lang="en-US" sz="1000" dirty="0" err="1" smtClean="0"/>
                  <a:t>kToe</a:t>
                </a:r>
                <a:r>
                  <a:rPr lang="en-US" sz="1000" dirty="0" smtClean="0"/>
                  <a:t>)</a:t>
                </a:r>
                <a:endParaRPr lang="en-US" sz="10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815860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2323956139437673"/>
          <c:y val="0.1969947012060389"/>
          <c:w val="0.23544346055592713"/>
          <c:h val="0.38064983520349632"/>
        </c:manualLayout>
      </c:layout>
      <c:txPr>
        <a:bodyPr/>
        <a:lstStyle/>
        <a:p>
          <a:pPr>
            <a:defRPr sz="900"/>
          </a:pPr>
          <a:endParaRPr lang="pt-PT"/>
        </a:p>
      </c:txPr>
    </c:legend>
    <c:plotVisOnly val="1"/>
  </c:chart>
  <c:txPr>
    <a:bodyPr/>
    <a:lstStyle/>
    <a:p>
      <a:pPr>
        <a:defRPr sz="1200"/>
      </a:pPr>
      <a:endParaRPr lang="pt-PT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Sheet5!$D$52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Sheet5!$B$53:$B$79</c:f>
              <c:strCache>
                <c:ptCount val="27"/>
                <c:pt idx="0">
                  <c:v>Malta</c:v>
                </c:pt>
                <c:pt idx="1">
                  <c:v>Luxembourg</c:v>
                </c:pt>
                <c:pt idx="2">
                  <c:v>United Kingdom</c:v>
                </c:pt>
                <c:pt idx="3">
                  <c:v>Belgium</c:v>
                </c:pt>
                <c:pt idx="4">
                  <c:v>Netherlands</c:v>
                </c:pt>
                <c:pt idx="5">
                  <c:v>Cyprus</c:v>
                </c:pt>
                <c:pt idx="6">
                  <c:v>Ireland</c:v>
                </c:pt>
                <c:pt idx="7">
                  <c:v>Hungary</c:v>
                </c:pt>
                <c:pt idx="8">
                  <c:v>Italy</c:v>
                </c:pt>
                <c:pt idx="9">
                  <c:v>Germany</c:v>
                </c:pt>
                <c:pt idx="10">
                  <c:v>Czech Reqública</c:v>
                </c:pt>
                <c:pt idx="11">
                  <c:v>Slovakia</c:v>
                </c:pt>
                <c:pt idx="12">
                  <c:v>Greece</c:v>
                </c:pt>
                <c:pt idx="13">
                  <c:v>Poland</c:v>
                </c:pt>
                <c:pt idx="14">
                  <c:v>Spain</c:v>
                </c:pt>
                <c:pt idx="15">
                  <c:v>Bulgaria</c:v>
                </c:pt>
                <c:pt idx="16">
                  <c:v>France</c:v>
                </c:pt>
                <c:pt idx="17">
                  <c:v>Lithuania</c:v>
                </c:pt>
                <c:pt idx="18">
                  <c:v>Slovenia</c:v>
                </c:pt>
                <c:pt idx="19">
                  <c:v>Denmark</c:v>
                </c:pt>
                <c:pt idx="20">
                  <c:v>Romania</c:v>
                </c:pt>
                <c:pt idx="21">
                  <c:v>Estonia</c:v>
                </c:pt>
                <c:pt idx="22">
                  <c:v>Portugal</c:v>
                </c:pt>
                <c:pt idx="23">
                  <c:v>Austria</c:v>
                </c:pt>
                <c:pt idx="24">
                  <c:v>Finland</c:v>
                </c:pt>
                <c:pt idx="25">
                  <c:v>Latvia</c:v>
                </c:pt>
                <c:pt idx="26">
                  <c:v>Sweden</c:v>
                </c:pt>
              </c:strCache>
            </c:strRef>
          </c:cat>
          <c:val>
            <c:numRef>
              <c:f>Sheet5!$D$53:$D$79</c:f>
              <c:numCache>
                <c:formatCode>General</c:formatCode>
                <c:ptCount val="27"/>
                <c:pt idx="0">
                  <c:v>0</c:v>
                </c:pt>
                <c:pt idx="1">
                  <c:v>0.9</c:v>
                </c:pt>
                <c:pt idx="2">
                  <c:v>1.3</c:v>
                </c:pt>
                <c:pt idx="3">
                  <c:v>2.2000000000000002</c:v>
                </c:pt>
                <c:pt idx="4">
                  <c:v>2.4</c:v>
                </c:pt>
                <c:pt idx="5">
                  <c:v>2.9</c:v>
                </c:pt>
                <c:pt idx="6">
                  <c:v>3.1</c:v>
                </c:pt>
                <c:pt idx="7">
                  <c:v>4.3</c:v>
                </c:pt>
                <c:pt idx="8">
                  <c:v>5.2</c:v>
                </c:pt>
                <c:pt idx="9">
                  <c:v>5.8</c:v>
                </c:pt>
                <c:pt idx="10">
                  <c:v>6.1</c:v>
                </c:pt>
                <c:pt idx="11">
                  <c:v>6.7</c:v>
                </c:pt>
                <c:pt idx="12">
                  <c:v>6.9</c:v>
                </c:pt>
                <c:pt idx="13">
                  <c:v>7.2</c:v>
                </c:pt>
                <c:pt idx="14">
                  <c:v>8.7000000000000011</c:v>
                </c:pt>
                <c:pt idx="15">
                  <c:v>9.4</c:v>
                </c:pt>
                <c:pt idx="16">
                  <c:v>10.3</c:v>
                </c:pt>
                <c:pt idx="17">
                  <c:v>15</c:v>
                </c:pt>
                <c:pt idx="18">
                  <c:v>16</c:v>
                </c:pt>
                <c:pt idx="19">
                  <c:v>17</c:v>
                </c:pt>
                <c:pt idx="20">
                  <c:v>17.8</c:v>
                </c:pt>
                <c:pt idx="21">
                  <c:v>18</c:v>
                </c:pt>
                <c:pt idx="22">
                  <c:v>20.5</c:v>
                </c:pt>
                <c:pt idx="23">
                  <c:v>23.3</c:v>
                </c:pt>
                <c:pt idx="24">
                  <c:v>28.5</c:v>
                </c:pt>
                <c:pt idx="25">
                  <c:v>32.6</c:v>
                </c:pt>
                <c:pt idx="26">
                  <c:v>39.800000000000004</c:v>
                </c:pt>
              </c:numCache>
            </c:numRef>
          </c:val>
        </c:ser>
        <c:ser>
          <c:idx val="1"/>
          <c:order val="1"/>
          <c:tx>
            <c:strRef>
              <c:f>Sheet5!$E$52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Sheet5!$B$53:$B$79</c:f>
              <c:strCache>
                <c:ptCount val="27"/>
                <c:pt idx="0">
                  <c:v>Malta</c:v>
                </c:pt>
                <c:pt idx="1">
                  <c:v>Luxembourg</c:v>
                </c:pt>
                <c:pt idx="2">
                  <c:v>United Kingdom</c:v>
                </c:pt>
                <c:pt idx="3">
                  <c:v>Belgium</c:v>
                </c:pt>
                <c:pt idx="4">
                  <c:v>Netherlands</c:v>
                </c:pt>
                <c:pt idx="5">
                  <c:v>Cyprus</c:v>
                </c:pt>
                <c:pt idx="6">
                  <c:v>Ireland</c:v>
                </c:pt>
                <c:pt idx="7">
                  <c:v>Hungary</c:v>
                </c:pt>
                <c:pt idx="8">
                  <c:v>Italy</c:v>
                </c:pt>
                <c:pt idx="9">
                  <c:v>Germany</c:v>
                </c:pt>
                <c:pt idx="10">
                  <c:v>Czech Reqública</c:v>
                </c:pt>
                <c:pt idx="11">
                  <c:v>Slovakia</c:v>
                </c:pt>
                <c:pt idx="12">
                  <c:v>Greece</c:v>
                </c:pt>
                <c:pt idx="13">
                  <c:v>Poland</c:v>
                </c:pt>
                <c:pt idx="14">
                  <c:v>Spain</c:v>
                </c:pt>
                <c:pt idx="15">
                  <c:v>Bulgaria</c:v>
                </c:pt>
                <c:pt idx="16">
                  <c:v>France</c:v>
                </c:pt>
                <c:pt idx="17">
                  <c:v>Lithuania</c:v>
                </c:pt>
                <c:pt idx="18">
                  <c:v>Slovenia</c:v>
                </c:pt>
                <c:pt idx="19">
                  <c:v>Denmark</c:v>
                </c:pt>
                <c:pt idx="20">
                  <c:v>Romania</c:v>
                </c:pt>
                <c:pt idx="21">
                  <c:v>Estonia</c:v>
                </c:pt>
                <c:pt idx="22">
                  <c:v>Portugal</c:v>
                </c:pt>
                <c:pt idx="23">
                  <c:v>Austria</c:v>
                </c:pt>
                <c:pt idx="24">
                  <c:v>Finland</c:v>
                </c:pt>
                <c:pt idx="25">
                  <c:v>Latvia</c:v>
                </c:pt>
                <c:pt idx="26">
                  <c:v>Sweden</c:v>
                </c:pt>
              </c:strCache>
            </c:strRef>
          </c:cat>
          <c:val>
            <c:numRef>
              <c:f>Sheet5!$E$53:$E$79</c:f>
              <c:numCache>
                <c:formatCode>General</c:formatCode>
                <c:ptCount val="27"/>
                <c:pt idx="0">
                  <c:v>10</c:v>
                </c:pt>
                <c:pt idx="1">
                  <c:v>11</c:v>
                </c:pt>
                <c:pt idx="2">
                  <c:v>15</c:v>
                </c:pt>
                <c:pt idx="3">
                  <c:v>13</c:v>
                </c:pt>
                <c:pt idx="4">
                  <c:v>14</c:v>
                </c:pt>
                <c:pt idx="5">
                  <c:v>13</c:v>
                </c:pt>
                <c:pt idx="6">
                  <c:v>16</c:v>
                </c:pt>
                <c:pt idx="7">
                  <c:v>13</c:v>
                </c:pt>
                <c:pt idx="8">
                  <c:v>17</c:v>
                </c:pt>
                <c:pt idx="9">
                  <c:v>18</c:v>
                </c:pt>
                <c:pt idx="10">
                  <c:v>13</c:v>
                </c:pt>
                <c:pt idx="11">
                  <c:v>14</c:v>
                </c:pt>
                <c:pt idx="12">
                  <c:v>18</c:v>
                </c:pt>
                <c:pt idx="13">
                  <c:v>15</c:v>
                </c:pt>
                <c:pt idx="14">
                  <c:v>20</c:v>
                </c:pt>
                <c:pt idx="15">
                  <c:v>16</c:v>
                </c:pt>
                <c:pt idx="16">
                  <c:v>23</c:v>
                </c:pt>
                <c:pt idx="17">
                  <c:v>23</c:v>
                </c:pt>
                <c:pt idx="18">
                  <c:v>25</c:v>
                </c:pt>
                <c:pt idx="19">
                  <c:v>30</c:v>
                </c:pt>
                <c:pt idx="20">
                  <c:v>24</c:v>
                </c:pt>
                <c:pt idx="21">
                  <c:v>25</c:v>
                </c:pt>
                <c:pt idx="22">
                  <c:v>31</c:v>
                </c:pt>
                <c:pt idx="23">
                  <c:v>34</c:v>
                </c:pt>
                <c:pt idx="24">
                  <c:v>38</c:v>
                </c:pt>
                <c:pt idx="25">
                  <c:v>40</c:v>
                </c:pt>
                <c:pt idx="26">
                  <c:v>49</c:v>
                </c:pt>
              </c:numCache>
            </c:numRef>
          </c:val>
        </c:ser>
        <c:axId val="81616256"/>
        <c:axId val="81671296"/>
      </c:barChart>
      <c:catAx>
        <c:axId val="81616256"/>
        <c:scaling>
          <c:orientation val="minMax"/>
        </c:scaling>
        <c:axPos val="b"/>
        <c:tickLblPos val="nextTo"/>
        <c:crossAx val="81671296"/>
        <c:crosses val="autoZero"/>
        <c:auto val="1"/>
        <c:lblAlgn val="ctr"/>
        <c:lblOffset val="100"/>
      </c:catAx>
      <c:valAx>
        <c:axId val="8167129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Share of energy from renewable sources in gross final consumption of energy (%)</a:t>
                </a:r>
              </a:p>
            </c:rich>
          </c:tx>
          <c:layout>
            <c:manualLayout>
              <c:xMode val="edge"/>
              <c:yMode val="edge"/>
              <c:x val="2.0915032679738592E-2"/>
              <c:y val="4.0009079946087822E-2"/>
            </c:manualLayout>
          </c:layout>
        </c:title>
        <c:numFmt formatCode="General" sourceLinked="1"/>
        <c:tickLblPos val="nextTo"/>
        <c:crossAx val="81616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81323264824921"/>
          <c:y val="0.21862013194296731"/>
          <c:w val="5.5023238374272976E-2"/>
          <c:h val="0.13032730368163439"/>
        </c:manualLayout>
      </c:layout>
    </c:legend>
    <c:plotVisOnly val="1"/>
  </c:chart>
  <c:spPr>
    <a:noFill/>
    <a:ln>
      <a:noFill/>
    </a:ln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70FA3-4DCC-4776-9338-C84641C18F9C}" type="doc">
      <dgm:prSet loTypeId="urn:microsoft.com/office/officeart/2005/8/layout/venn1" loCatId="relationship" qsTypeId="urn:microsoft.com/office/officeart/2005/8/quickstyle/simple4" qsCatId="simple" csTypeId="urn:microsoft.com/office/officeart/2005/8/colors/colorful3" csCatId="colorful" phldr="1"/>
      <dgm:spPr/>
    </dgm:pt>
    <dgm:pt modelId="{42C3B0F6-930A-4605-9662-19B725EDE031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alpha val="90000"/>
          </a:schemeClr>
        </a:solidFill>
      </dgm:spPr>
      <dgm:t>
        <a:bodyPr/>
        <a:lstStyle/>
        <a:p>
          <a:pPr algn="l"/>
          <a:r>
            <a:rPr lang="pt-PT" sz="5400" b="1" dirty="0" smtClean="0">
              <a:solidFill>
                <a:schemeClr val="tx2"/>
              </a:solidFill>
            </a:rPr>
            <a:t>R&amp;D</a:t>
          </a:r>
          <a:endParaRPr lang="pt-PT" sz="5400" b="1" dirty="0">
            <a:solidFill>
              <a:schemeClr val="tx2"/>
            </a:solidFill>
          </a:endParaRPr>
        </a:p>
      </dgm:t>
    </dgm:pt>
    <dgm:pt modelId="{19E22DC8-47F7-4038-A9D8-AB6B8AB46BD9}" type="parTrans" cxnId="{D22D9B73-E07C-46E9-A4F1-2EB98CC443A9}">
      <dgm:prSet/>
      <dgm:spPr/>
      <dgm:t>
        <a:bodyPr/>
        <a:lstStyle/>
        <a:p>
          <a:endParaRPr lang="pt-PT"/>
        </a:p>
      </dgm:t>
    </dgm:pt>
    <dgm:pt modelId="{08E84101-44BD-4FB6-B99E-387DAD95A639}" type="sibTrans" cxnId="{D22D9B73-E07C-46E9-A4F1-2EB98CC443A9}">
      <dgm:prSet/>
      <dgm:spPr/>
      <dgm:t>
        <a:bodyPr/>
        <a:lstStyle/>
        <a:p>
          <a:endParaRPr lang="pt-PT"/>
        </a:p>
      </dgm:t>
    </dgm:pt>
    <dgm:pt modelId="{CEB2D4A6-0E77-4ED3-8134-FDCC726D32A1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alpha val="90000"/>
          </a:schemeClr>
        </a:solidFill>
      </dgm:spPr>
      <dgm:t>
        <a:bodyPr/>
        <a:lstStyle/>
        <a:p>
          <a:pPr algn="r">
            <a:spcAft>
              <a:spcPts val="0"/>
            </a:spcAft>
          </a:pPr>
          <a:r>
            <a:rPr lang="en-US" sz="2800" b="1" noProof="0" dirty="0" smtClean="0">
              <a:solidFill>
                <a:schemeClr val="accent2"/>
              </a:solidFill>
            </a:rPr>
            <a:t>Public </a:t>
          </a:r>
        </a:p>
        <a:p>
          <a:pPr algn="r">
            <a:spcAft>
              <a:spcPts val="0"/>
            </a:spcAft>
          </a:pPr>
          <a:r>
            <a:rPr lang="en-US" sz="2800" b="1" noProof="0" dirty="0" smtClean="0">
              <a:solidFill>
                <a:schemeClr val="accent2"/>
              </a:solidFill>
            </a:rPr>
            <a:t>Policy Support</a:t>
          </a:r>
          <a:endParaRPr lang="en-US" sz="2800" b="1" noProof="0" dirty="0">
            <a:solidFill>
              <a:schemeClr val="accent2"/>
            </a:solidFill>
          </a:endParaRPr>
        </a:p>
      </dgm:t>
    </dgm:pt>
    <dgm:pt modelId="{CD67A0FE-F08B-496B-818A-3DD1A70A504C}" type="parTrans" cxnId="{132CE83D-5229-4137-B357-6C0B8B42408A}">
      <dgm:prSet/>
      <dgm:spPr/>
      <dgm:t>
        <a:bodyPr/>
        <a:lstStyle/>
        <a:p>
          <a:endParaRPr lang="pt-PT"/>
        </a:p>
      </dgm:t>
    </dgm:pt>
    <dgm:pt modelId="{03A86786-8C5E-4481-AB08-CB116F7978AF}" type="sibTrans" cxnId="{132CE83D-5229-4137-B357-6C0B8B42408A}">
      <dgm:prSet/>
      <dgm:spPr/>
      <dgm:t>
        <a:bodyPr/>
        <a:lstStyle/>
        <a:p>
          <a:endParaRPr lang="pt-PT"/>
        </a:p>
      </dgm:t>
    </dgm:pt>
    <dgm:pt modelId="{1DA2077D-30A4-4262-9EB3-C71398E7FF8E}" type="pres">
      <dgm:prSet presAssocID="{C9470FA3-4DCC-4776-9338-C84641C18F9C}" presName="compositeShape" presStyleCnt="0">
        <dgm:presLayoutVars>
          <dgm:chMax val="7"/>
          <dgm:dir/>
          <dgm:resizeHandles val="exact"/>
        </dgm:presLayoutVars>
      </dgm:prSet>
      <dgm:spPr/>
    </dgm:pt>
    <dgm:pt modelId="{B25086A3-66AB-4E37-BF6F-8B8B3605DEE5}" type="pres">
      <dgm:prSet presAssocID="{42C3B0F6-930A-4605-9662-19B725EDE031}" presName="circ1" presStyleLbl="vennNode1" presStyleIdx="0" presStyleCnt="2" custScaleY="68346" custLinFactNeighborX="13705"/>
      <dgm:spPr/>
      <dgm:t>
        <a:bodyPr/>
        <a:lstStyle/>
        <a:p>
          <a:endParaRPr lang="pt-PT"/>
        </a:p>
      </dgm:t>
    </dgm:pt>
    <dgm:pt modelId="{34651039-265D-4F62-AC93-E955E3242BD7}" type="pres">
      <dgm:prSet presAssocID="{42C3B0F6-930A-4605-9662-19B725EDE03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DF9BFC7-BD78-4D29-8ECF-04CD0BFC88FE}" type="pres">
      <dgm:prSet presAssocID="{CEB2D4A6-0E77-4ED3-8134-FDCC726D32A1}" presName="circ2" presStyleLbl="vennNode1" presStyleIdx="1" presStyleCnt="2" custScaleY="68346" custLinFactNeighborX="-4771" custLinFactNeighborY="135"/>
      <dgm:spPr/>
      <dgm:t>
        <a:bodyPr/>
        <a:lstStyle/>
        <a:p>
          <a:endParaRPr lang="pt-PT"/>
        </a:p>
      </dgm:t>
    </dgm:pt>
    <dgm:pt modelId="{26C30943-FB83-44B6-A697-B8811E953B8E}" type="pres">
      <dgm:prSet presAssocID="{CEB2D4A6-0E77-4ED3-8134-FDCC726D32A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ADE7CD59-2397-43F6-8F4D-2E74137FB6A8}" type="presOf" srcId="{CEB2D4A6-0E77-4ED3-8134-FDCC726D32A1}" destId="{7DF9BFC7-BD78-4D29-8ECF-04CD0BFC88FE}" srcOrd="0" destOrd="0" presId="urn:microsoft.com/office/officeart/2005/8/layout/venn1"/>
    <dgm:cxn modelId="{301B5E47-A861-4313-82BD-6D4628F482F1}" type="presOf" srcId="{42C3B0F6-930A-4605-9662-19B725EDE031}" destId="{B25086A3-66AB-4E37-BF6F-8B8B3605DEE5}" srcOrd="0" destOrd="0" presId="urn:microsoft.com/office/officeart/2005/8/layout/venn1"/>
    <dgm:cxn modelId="{8785B06E-5A42-420A-A8CE-A2EF5980BD34}" type="presOf" srcId="{C9470FA3-4DCC-4776-9338-C84641C18F9C}" destId="{1DA2077D-30A4-4262-9EB3-C71398E7FF8E}" srcOrd="0" destOrd="0" presId="urn:microsoft.com/office/officeart/2005/8/layout/venn1"/>
    <dgm:cxn modelId="{D22D9B73-E07C-46E9-A4F1-2EB98CC443A9}" srcId="{C9470FA3-4DCC-4776-9338-C84641C18F9C}" destId="{42C3B0F6-930A-4605-9662-19B725EDE031}" srcOrd="0" destOrd="0" parTransId="{19E22DC8-47F7-4038-A9D8-AB6B8AB46BD9}" sibTransId="{08E84101-44BD-4FB6-B99E-387DAD95A639}"/>
    <dgm:cxn modelId="{132CE83D-5229-4137-B357-6C0B8B42408A}" srcId="{C9470FA3-4DCC-4776-9338-C84641C18F9C}" destId="{CEB2D4A6-0E77-4ED3-8134-FDCC726D32A1}" srcOrd="1" destOrd="0" parTransId="{CD67A0FE-F08B-496B-818A-3DD1A70A504C}" sibTransId="{03A86786-8C5E-4481-AB08-CB116F7978AF}"/>
    <dgm:cxn modelId="{69EF96D1-659F-4DFF-9759-536082064380}" type="presOf" srcId="{42C3B0F6-930A-4605-9662-19B725EDE031}" destId="{34651039-265D-4F62-AC93-E955E3242BD7}" srcOrd="1" destOrd="0" presId="urn:microsoft.com/office/officeart/2005/8/layout/venn1"/>
    <dgm:cxn modelId="{2741BCFA-C17E-4F1F-A5A3-F2BD3FC2A591}" type="presOf" srcId="{CEB2D4A6-0E77-4ED3-8134-FDCC726D32A1}" destId="{26C30943-FB83-44B6-A697-B8811E953B8E}" srcOrd="1" destOrd="0" presId="urn:microsoft.com/office/officeart/2005/8/layout/venn1"/>
    <dgm:cxn modelId="{0A2C6561-E879-4486-8B36-069705617EA6}" type="presParOf" srcId="{1DA2077D-30A4-4262-9EB3-C71398E7FF8E}" destId="{B25086A3-66AB-4E37-BF6F-8B8B3605DEE5}" srcOrd="0" destOrd="0" presId="urn:microsoft.com/office/officeart/2005/8/layout/venn1"/>
    <dgm:cxn modelId="{C654E2EC-865D-445E-BB05-A8353FCAC32C}" type="presParOf" srcId="{1DA2077D-30A4-4262-9EB3-C71398E7FF8E}" destId="{34651039-265D-4F62-AC93-E955E3242BD7}" srcOrd="1" destOrd="0" presId="urn:microsoft.com/office/officeart/2005/8/layout/venn1"/>
    <dgm:cxn modelId="{A2384638-FE92-4A69-93F8-D6FF66DDBF49}" type="presParOf" srcId="{1DA2077D-30A4-4262-9EB3-C71398E7FF8E}" destId="{7DF9BFC7-BD78-4D29-8ECF-04CD0BFC88FE}" srcOrd="2" destOrd="0" presId="urn:microsoft.com/office/officeart/2005/8/layout/venn1"/>
    <dgm:cxn modelId="{BC987AC9-1F07-48E0-865E-DA31DFC6AF60}" type="presParOf" srcId="{1DA2077D-30A4-4262-9EB3-C71398E7FF8E}" destId="{26C30943-FB83-44B6-A697-B8811E953B8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5DB7EB-13D7-40C7-B8DB-7EB48F001C05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334BFBE4-CF24-45E2-AC15-B735AB9BFAE9}">
      <dgm:prSet phldrT="[Text]" custT="1"/>
      <dgm:spPr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</a:gradFill>
        <a:ln w="25400"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r>
            <a:rPr lang="en-US" sz="1800" b="1" dirty="0" smtClean="0">
              <a:solidFill>
                <a:schemeClr val="bg1"/>
              </a:solidFill>
            </a:rPr>
            <a:t>Environmental</a:t>
          </a:r>
          <a:endParaRPr lang="en-US" sz="1800" b="1" dirty="0">
            <a:solidFill>
              <a:schemeClr val="bg1"/>
            </a:solidFill>
          </a:endParaRPr>
        </a:p>
      </dgm:t>
    </dgm:pt>
    <dgm:pt modelId="{431930DC-9C0E-4619-9888-366E4FD388CE}" type="parTrans" cxnId="{C9A5A3CD-A248-4121-AFE5-05663EC2C4A9}">
      <dgm:prSet/>
      <dgm:spPr/>
      <dgm:t>
        <a:bodyPr/>
        <a:lstStyle/>
        <a:p>
          <a:endParaRPr lang="en-US" sz="1800"/>
        </a:p>
      </dgm:t>
    </dgm:pt>
    <dgm:pt modelId="{9333C810-D79C-40F8-8ED1-321E8A087941}" type="sibTrans" cxnId="{C9A5A3CD-A248-4121-AFE5-05663EC2C4A9}">
      <dgm:prSet/>
      <dgm:spPr/>
      <dgm:t>
        <a:bodyPr/>
        <a:lstStyle/>
        <a:p>
          <a:endParaRPr lang="en-US" sz="1800"/>
        </a:p>
      </dgm:t>
    </dgm:pt>
    <dgm:pt modelId="{214B32F4-EB2A-48E0-B3E5-E153AA75D61B}">
      <dgm:prSet phldrT="[Text]" custT="1"/>
      <dgm:spPr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r"/>
          <a:r>
            <a:rPr lang="en-US" sz="1800" b="1" dirty="0" smtClean="0">
              <a:solidFill>
                <a:schemeClr val="bg1"/>
              </a:solidFill>
            </a:rPr>
            <a:t>Social</a:t>
          </a:r>
          <a:endParaRPr lang="en-US" sz="1800" b="1" dirty="0">
            <a:solidFill>
              <a:schemeClr val="bg1"/>
            </a:solidFill>
          </a:endParaRPr>
        </a:p>
      </dgm:t>
    </dgm:pt>
    <dgm:pt modelId="{396B63DD-BE7C-48F1-A257-A46DA31C8102}" type="parTrans" cxnId="{F27F53BB-95F9-4910-8064-065318DB8AA3}">
      <dgm:prSet/>
      <dgm:spPr/>
      <dgm:t>
        <a:bodyPr/>
        <a:lstStyle/>
        <a:p>
          <a:endParaRPr lang="en-US" sz="1800"/>
        </a:p>
      </dgm:t>
    </dgm:pt>
    <dgm:pt modelId="{B3B9639B-6863-44C0-AD07-C53D9C5CE310}" type="sibTrans" cxnId="{F27F53BB-95F9-4910-8064-065318DB8AA3}">
      <dgm:prSet/>
      <dgm:spPr/>
      <dgm:t>
        <a:bodyPr/>
        <a:lstStyle/>
        <a:p>
          <a:endParaRPr lang="en-US" sz="1800"/>
        </a:p>
      </dgm:t>
    </dgm:pt>
    <dgm:pt modelId="{410E614C-4D4A-40E2-A91B-3AEBCC31AC06}">
      <dgm:prSet phldrT="[Text]" custT="1"/>
      <dgm:spPr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en-US" sz="1800" b="1" dirty="0" smtClean="0">
              <a:solidFill>
                <a:schemeClr val="bg1"/>
              </a:solidFill>
            </a:rPr>
            <a:t>Economical</a:t>
          </a:r>
          <a:endParaRPr lang="en-US" sz="1800" b="1" dirty="0">
            <a:solidFill>
              <a:schemeClr val="bg1"/>
            </a:solidFill>
          </a:endParaRPr>
        </a:p>
      </dgm:t>
    </dgm:pt>
    <dgm:pt modelId="{621741C6-F889-4C72-909D-3B41589CF7A0}" type="parTrans" cxnId="{15954FD4-8333-45D8-8D76-892C881A7011}">
      <dgm:prSet/>
      <dgm:spPr/>
      <dgm:t>
        <a:bodyPr/>
        <a:lstStyle/>
        <a:p>
          <a:endParaRPr lang="en-US" sz="1800"/>
        </a:p>
      </dgm:t>
    </dgm:pt>
    <dgm:pt modelId="{454E0A33-4C82-42A9-B4FB-3B23EC1E7684}" type="sibTrans" cxnId="{15954FD4-8333-45D8-8D76-892C881A7011}">
      <dgm:prSet/>
      <dgm:spPr/>
      <dgm:t>
        <a:bodyPr/>
        <a:lstStyle/>
        <a:p>
          <a:endParaRPr lang="en-US" sz="1800"/>
        </a:p>
      </dgm:t>
    </dgm:pt>
    <dgm:pt modelId="{8AE480DD-09E9-4278-9D75-C5B8F357B229}" type="pres">
      <dgm:prSet presAssocID="{E05DB7EB-13D7-40C7-B8DB-7EB48F001C05}" presName="compositeShape" presStyleCnt="0">
        <dgm:presLayoutVars>
          <dgm:chMax val="7"/>
          <dgm:dir/>
          <dgm:resizeHandles val="exact"/>
        </dgm:presLayoutVars>
      </dgm:prSet>
      <dgm:spPr/>
    </dgm:pt>
    <dgm:pt modelId="{8FC8CB6B-E40A-4381-9F96-C1C5BD35A089}" type="pres">
      <dgm:prSet presAssocID="{334BFBE4-CF24-45E2-AC15-B735AB9BFAE9}" presName="circ1" presStyleLbl="vennNode1" presStyleIdx="0" presStyleCnt="3" custLinFactNeighborY="7181"/>
      <dgm:spPr/>
      <dgm:t>
        <a:bodyPr/>
        <a:lstStyle/>
        <a:p>
          <a:endParaRPr lang="en-US"/>
        </a:p>
      </dgm:t>
    </dgm:pt>
    <dgm:pt modelId="{E4887551-FBBA-4ECA-BF07-24E1289CD34A}" type="pres">
      <dgm:prSet presAssocID="{334BFBE4-CF24-45E2-AC15-B735AB9BFA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87A92-F609-4BEA-976A-CB5FAA66F4EC}" type="pres">
      <dgm:prSet presAssocID="{214B32F4-EB2A-48E0-B3E5-E153AA75D61B}" presName="circ2" presStyleLbl="vennNode1" presStyleIdx="1" presStyleCnt="3" custLinFactNeighborX="-7725" custLinFactNeighborY="-8475"/>
      <dgm:spPr/>
      <dgm:t>
        <a:bodyPr/>
        <a:lstStyle/>
        <a:p>
          <a:endParaRPr lang="pt-PT"/>
        </a:p>
      </dgm:t>
    </dgm:pt>
    <dgm:pt modelId="{86EB33C3-CD28-4174-856D-13D3C1C3932F}" type="pres">
      <dgm:prSet presAssocID="{214B32F4-EB2A-48E0-B3E5-E153AA75D61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B709C2C-AED5-4720-A944-66D927E7BAA9}" type="pres">
      <dgm:prSet presAssocID="{410E614C-4D4A-40E2-A91B-3AEBCC31AC06}" presName="circ3" presStyleLbl="vennNode1" presStyleIdx="2" presStyleCnt="3" custLinFactNeighborX="8738" custLinFactNeighborY="-8475"/>
      <dgm:spPr/>
      <dgm:t>
        <a:bodyPr/>
        <a:lstStyle/>
        <a:p>
          <a:endParaRPr lang="en-US"/>
        </a:p>
      </dgm:t>
    </dgm:pt>
    <dgm:pt modelId="{64E74630-2045-40D3-9988-91468BCF0489}" type="pres">
      <dgm:prSet presAssocID="{410E614C-4D4A-40E2-A91B-3AEBCC31AC0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3850F9-3D79-457B-9902-31EDE34B2286}" type="presOf" srcId="{334BFBE4-CF24-45E2-AC15-B735AB9BFAE9}" destId="{8FC8CB6B-E40A-4381-9F96-C1C5BD35A089}" srcOrd="0" destOrd="0" presId="urn:microsoft.com/office/officeart/2005/8/layout/venn1"/>
    <dgm:cxn modelId="{7BED821C-134A-402C-AD8B-9E4B2A6526AD}" type="presOf" srcId="{410E614C-4D4A-40E2-A91B-3AEBCC31AC06}" destId="{64E74630-2045-40D3-9988-91468BCF0489}" srcOrd="1" destOrd="0" presId="urn:microsoft.com/office/officeart/2005/8/layout/venn1"/>
    <dgm:cxn modelId="{A8079F26-8280-4F1F-A456-D81394C6C471}" type="presOf" srcId="{214B32F4-EB2A-48E0-B3E5-E153AA75D61B}" destId="{87087A92-F609-4BEA-976A-CB5FAA66F4EC}" srcOrd="0" destOrd="0" presId="urn:microsoft.com/office/officeart/2005/8/layout/venn1"/>
    <dgm:cxn modelId="{7696CB6D-F1BD-4B06-900A-EA46EE2AE2A1}" type="presOf" srcId="{214B32F4-EB2A-48E0-B3E5-E153AA75D61B}" destId="{86EB33C3-CD28-4174-856D-13D3C1C3932F}" srcOrd="1" destOrd="0" presId="urn:microsoft.com/office/officeart/2005/8/layout/venn1"/>
    <dgm:cxn modelId="{15954FD4-8333-45D8-8D76-892C881A7011}" srcId="{E05DB7EB-13D7-40C7-B8DB-7EB48F001C05}" destId="{410E614C-4D4A-40E2-A91B-3AEBCC31AC06}" srcOrd="2" destOrd="0" parTransId="{621741C6-F889-4C72-909D-3B41589CF7A0}" sibTransId="{454E0A33-4C82-42A9-B4FB-3B23EC1E7684}"/>
    <dgm:cxn modelId="{D3B90836-3D8A-46B3-8431-DD6CBFBDA792}" type="presOf" srcId="{334BFBE4-CF24-45E2-AC15-B735AB9BFAE9}" destId="{E4887551-FBBA-4ECA-BF07-24E1289CD34A}" srcOrd="1" destOrd="0" presId="urn:microsoft.com/office/officeart/2005/8/layout/venn1"/>
    <dgm:cxn modelId="{3BB9A85C-1344-41B2-9DCE-70EE928EC4B5}" type="presOf" srcId="{E05DB7EB-13D7-40C7-B8DB-7EB48F001C05}" destId="{8AE480DD-09E9-4278-9D75-C5B8F357B229}" srcOrd="0" destOrd="0" presId="urn:microsoft.com/office/officeart/2005/8/layout/venn1"/>
    <dgm:cxn modelId="{C9A5A3CD-A248-4121-AFE5-05663EC2C4A9}" srcId="{E05DB7EB-13D7-40C7-B8DB-7EB48F001C05}" destId="{334BFBE4-CF24-45E2-AC15-B735AB9BFAE9}" srcOrd="0" destOrd="0" parTransId="{431930DC-9C0E-4619-9888-366E4FD388CE}" sibTransId="{9333C810-D79C-40F8-8ED1-321E8A087941}"/>
    <dgm:cxn modelId="{F27F53BB-95F9-4910-8064-065318DB8AA3}" srcId="{E05DB7EB-13D7-40C7-B8DB-7EB48F001C05}" destId="{214B32F4-EB2A-48E0-B3E5-E153AA75D61B}" srcOrd="1" destOrd="0" parTransId="{396B63DD-BE7C-48F1-A257-A46DA31C8102}" sibTransId="{B3B9639B-6863-44C0-AD07-C53D9C5CE310}"/>
    <dgm:cxn modelId="{3241EB02-2D79-482F-AD7D-ED1A824C72F7}" type="presOf" srcId="{410E614C-4D4A-40E2-A91B-3AEBCC31AC06}" destId="{EB709C2C-AED5-4720-A944-66D927E7BAA9}" srcOrd="0" destOrd="0" presId="urn:microsoft.com/office/officeart/2005/8/layout/venn1"/>
    <dgm:cxn modelId="{4BA50EEC-3730-4E4D-9524-009C6DDE9ABC}" type="presParOf" srcId="{8AE480DD-09E9-4278-9D75-C5B8F357B229}" destId="{8FC8CB6B-E40A-4381-9F96-C1C5BD35A089}" srcOrd="0" destOrd="0" presId="urn:microsoft.com/office/officeart/2005/8/layout/venn1"/>
    <dgm:cxn modelId="{DF7FC4B9-EB9E-4194-88C1-BAD58BEF897E}" type="presParOf" srcId="{8AE480DD-09E9-4278-9D75-C5B8F357B229}" destId="{E4887551-FBBA-4ECA-BF07-24E1289CD34A}" srcOrd="1" destOrd="0" presId="urn:microsoft.com/office/officeart/2005/8/layout/venn1"/>
    <dgm:cxn modelId="{03EA1E65-6CC6-4593-B711-42FED91C5AFC}" type="presParOf" srcId="{8AE480DD-09E9-4278-9D75-C5B8F357B229}" destId="{87087A92-F609-4BEA-976A-CB5FAA66F4EC}" srcOrd="2" destOrd="0" presId="urn:microsoft.com/office/officeart/2005/8/layout/venn1"/>
    <dgm:cxn modelId="{B30F4D6B-7C0B-4136-A0D5-35344F062191}" type="presParOf" srcId="{8AE480DD-09E9-4278-9D75-C5B8F357B229}" destId="{86EB33C3-CD28-4174-856D-13D3C1C3932F}" srcOrd="3" destOrd="0" presId="urn:microsoft.com/office/officeart/2005/8/layout/venn1"/>
    <dgm:cxn modelId="{20435FF1-DD91-42F0-9E00-BC9A284E4889}" type="presParOf" srcId="{8AE480DD-09E9-4278-9D75-C5B8F357B229}" destId="{EB709C2C-AED5-4720-A944-66D927E7BAA9}" srcOrd="4" destOrd="0" presId="urn:microsoft.com/office/officeart/2005/8/layout/venn1"/>
    <dgm:cxn modelId="{4BDD55D8-E047-4015-975D-913D50FC6E1D}" type="presParOf" srcId="{8AE480DD-09E9-4278-9D75-C5B8F357B229}" destId="{64E74630-2045-40D3-9988-91468BCF048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5DB7EB-13D7-40C7-B8DB-7EB48F001C05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334BFBE4-CF24-45E2-AC15-B735AB9BFAE9}">
      <dgm:prSet phldrT="[Text]" custT="1"/>
      <dgm:spPr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</a:gradFill>
        <a:ln w="25400"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r>
            <a:rPr lang="en-US" sz="1800" b="1" dirty="0" smtClean="0">
              <a:solidFill>
                <a:schemeClr val="bg1"/>
              </a:solidFill>
            </a:rPr>
            <a:t>Environmental</a:t>
          </a:r>
          <a:endParaRPr lang="en-US" sz="1800" b="1" dirty="0">
            <a:solidFill>
              <a:schemeClr val="bg1"/>
            </a:solidFill>
          </a:endParaRPr>
        </a:p>
      </dgm:t>
    </dgm:pt>
    <dgm:pt modelId="{431930DC-9C0E-4619-9888-366E4FD388CE}" type="parTrans" cxnId="{C9A5A3CD-A248-4121-AFE5-05663EC2C4A9}">
      <dgm:prSet/>
      <dgm:spPr/>
      <dgm:t>
        <a:bodyPr/>
        <a:lstStyle/>
        <a:p>
          <a:endParaRPr lang="en-US" sz="1800"/>
        </a:p>
      </dgm:t>
    </dgm:pt>
    <dgm:pt modelId="{9333C810-D79C-40F8-8ED1-321E8A087941}" type="sibTrans" cxnId="{C9A5A3CD-A248-4121-AFE5-05663EC2C4A9}">
      <dgm:prSet/>
      <dgm:spPr/>
      <dgm:t>
        <a:bodyPr/>
        <a:lstStyle/>
        <a:p>
          <a:endParaRPr lang="en-US" sz="1800"/>
        </a:p>
      </dgm:t>
    </dgm:pt>
    <dgm:pt modelId="{214B32F4-EB2A-48E0-B3E5-E153AA75D61B}">
      <dgm:prSet phldrT="[Text]" custT="1"/>
      <dgm:spPr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r"/>
          <a:r>
            <a:rPr lang="en-US" sz="1800" b="1" dirty="0" smtClean="0">
              <a:solidFill>
                <a:schemeClr val="bg1"/>
              </a:solidFill>
            </a:rPr>
            <a:t>Social</a:t>
          </a:r>
          <a:endParaRPr lang="en-US" sz="1800" b="1" dirty="0">
            <a:solidFill>
              <a:schemeClr val="bg1"/>
            </a:solidFill>
          </a:endParaRPr>
        </a:p>
      </dgm:t>
    </dgm:pt>
    <dgm:pt modelId="{396B63DD-BE7C-48F1-A257-A46DA31C8102}" type="parTrans" cxnId="{F27F53BB-95F9-4910-8064-065318DB8AA3}">
      <dgm:prSet/>
      <dgm:spPr/>
      <dgm:t>
        <a:bodyPr/>
        <a:lstStyle/>
        <a:p>
          <a:endParaRPr lang="en-US" sz="1800"/>
        </a:p>
      </dgm:t>
    </dgm:pt>
    <dgm:pt modelId="{B3B9639B-6863-44C0-AD07-C53D9C5CE310}" type="sibTrans" cxnId="{F27F53BB-95F9-4910-8064-065318DB8AA3}">
      <dgm:prSet/>
      <dgm:spPr/>
      <dgm:t>
        <a:bodyPr/>
        <a:lstStyle/>
        <a:p>
          <a:endParaRPr lang="en-US" sz="1800"/>
        </a:p>
      </dgm:t>
    </dgm:pt>
    <dgm:pt modelId="{410E614C-4D4A-40E2-A91B-3AEBCC31AC06}">
      <dgm:prSet phldrT="[Text]" custT="1"/>
      <dgm:spPr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en-US" sz="1800" b="1" dirty="0" smtClean="0">
              <a:solidFill>
                <a:schemeClr val="bg1"/>
              </a:solidFill>
            </a:rPr>
            <a:t>Economical</a:t>
          </a:r>
          <a:endParaRPr lang="en-US" sz="1800" b="1" dirty="0">
            <a:solidFill>
              <a:schemeClr val="bg1"/>
            </a:solidFill>
          </a:endParaRPr>
        </a:p>
      </dgm:t>
    </dgm:pt>
    <dgm:pt modelId="{621741C6-F889-4C72-909D-3B41589CF7A0}" type="parTrans" cxnId="{15954FD4-8333-45D8-8D76-892C881A7011}">
      <dgm:prSet/>
      <dgm:spPr/>
      <dgm:t>
        <a:bodyPr/>
        <a:lstStyle/>
        <a:p>
          <a:endParaRPr lang="en-US" sz="1800"/>
        </a:p>
      </dgm:t>
    </dgm:pt>
    <dgm:pt modelId="{454E0A33-4C82-42A9-B4FB-3B23EC1E7684}" type="sibTrans" cxnId="{15954FD4-8333-45D8-8D76-892C881A7011}">
      <dgm:prSet/>
      <dgm:spPr/>
      <dgm:t>
        <a:bodyPr/>
        <a:lstStyle/>
        <a:p>
          <a:endParaRPr lang="en-US" sz="1800"/>
        </a:p>
      </dgm:t>
    </dgm:pt>
    <dgm:pt modelId="{8AE480DD-09E9-4278-9D75-C5B8F357B229}" type="pres">
      <dgm:prSet presAssocID="{E05DB7EB-13D7-40C7-B8DB-7EB48F001C05}" presName="compositeShape" presStyleCnt="0">
        <dgm:presLayoutVars>
          <dgm:chMax val="7"/>
          <dgm:dir/>
          <dgm:resizeHandles val="exact"/>
        </dgm:presLayoutVars>
      </dgm:prSet>
      <dgm:spPr/>
    </dgm:pt>
    <dgm:pt modelId="{8FC8CB6B-E40A-4381-9F96-C1C5BD35A089}" type="pres">
      <dgm:prSet presAssocID="{334BFBE4-CF24-45E2-AC15-B735AB9BFAE9}" presName="circ1" presStyleLbl="vennNode1" presStyleIdx="0" presStyleCnt="3" custLinFactNeighborY="7181"/>
      <dgm:spPr/>
      <dgm:t>
        <a:bodyPr/>
        <a:lstStyle/>
        <a:p>
          <a:endParaRPr lang="en-US"/>
        </a:p>
      </dgm:t>
    </dgm:pt>
    <dgm:pt modelId="{E4887551-FBBA-4ECA-BF07-24E1289CD34A}" type="pres">
      <dgm:prSet presAssocID="{334BFBE4-CF24-45E2-AC15-B735AB9BFA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87A92-F609-4BEA-976A-CB5FAA66F4EC}" type="pres">
      <dgm:prSet presAssocID="{214B32F4-EB2A-48E0-B3E5-E153AA75D61B}" presName="circ2" presStyleLbl="vennNode1" presStyleIdx="1" presStyleCnt="3" custLinFactNeighborX="-7725" custLinFactNeighborY="-8475"/>
      <dgm:spPr/>
      <dgm:t>
        <a:bodyPr/>
        <a:lstStyle/>
        <a:p>
          <a:endParaRPr lang="pt-PT"/>
        </a:p>
      </dgm:t>
    </dgm:pt>
    <dgm:pt modelId="{86EB33C3-CD28-4174-856D-13D3C1C3932F}" type="pres">
      <dgm:prSet presAssocID="{214B32F4-EB2A-48E0-B3E5-E153AA75D61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B709C2C-AED5-4720-A944-66D927E7BAA9}" type="pres">
      <dgm:prSet presAssocID="{410E614C-4D4A-40E2-A91B-3AEBCC31AC06}" presName="circ3" presStyleLbl="vennNode1" presStyleIdx="2" presStyleCnt="3" custLinFactNeighborX="8738" custLinFactNeighborY="-8475"/>
      <dgm:spPr/>
      <dgm:t>
        <a:bodyPr/>
        <a:lstStyle/>
        <a:p>
          <a:endParaRPr lang="en-US"/>
        </a:p>
      </dgm:t>
    </dgm:pt>
    <dgm:pt modelId="{64E74630-2045-40D3-9988-91468BCF0489}" type="pres">
      <dgm:prSet presAssocID="{410E614C-4D4A-40E2-A91B-3AEBCC31AC0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1A3CA0-3420-4A6F-A208-0BDF185CE51D}" type="presOf" srcId="{410E614C-4D4A-40E2-A91B-3AEBCC31AC06}" destId="{EB709C2C-AED5-4720-A944-66D927E7BAA9}" srcOrd="0" destOrd="0" presId="urn:microsoft.com/office/officeart/2005/8/layout/venn1"/>
    <dgm:cxn modelId="{00630293-A92F-455B-86FE-1525ED35DA11}" type="presOf" srcId="{214B32F4-EB2A-48E0-B3E5-E153AA75D61B}" destId="{86EB33C3-CD28-4174-856D-13D3C1C3932F}" srcOrd="1" destOrd="0" presId="urn:microsoft.com/office/officeart/2005/8/layout/venn1"/>
    <dgm:cxn modelId="{FC80E1A4-2393-461E-927F-187396407AE6}" type="presOf" srcId="{334BFBE4-CF24-45E2-AC15-B735AB9BFAE9}" destId="{8FC8CB6B-E40A-4381-9F96-C1C5BD35A089}" srcOrd="0" destOrd="0" presId="urn:microsoft.com/office/officeart/2005/8/layout/venn1"/>
    <dgm:cxn modelId="{15954FD4-8333-45D8-8D76-892C881A7011}" srcId="{E05DB7EB-13D7-40C7-B8DB-7EB48F001C05}" destId="{410E614C-4D4A-40E2-A91B-3AEBCC31AC06}" srcOrd="2" destOrd="0" parTransId="{621741C6-F889-4C72-909D-3B41589CF7A0}" sibTransId="{454E0A33-4C82-42A9-B4FB-3B23EC1E7684}"/>
    <dgm:cxn modelId="{62D7D904-86A8-4EC6-A8C2-279781971B1B}" type="presOf" srcId="{214B32F4-EB2A-48E0-B3E5-E153AA75D61B}" destId="{87087A92-F609-4BEA-976A-CB5FAA66F4EC}" srcOrd="0" destOrd="0" presId="urn:microsoft.com/office/officeart/2005/8/layout/venn1"/>
    <dgm:cxn modelId="{C9A5A3CD-A248-4121-AFE5-05663EC2C4A9}" srcId="{E05DB7EB-13D7-40C7-B8DB-7EB48F001C05}" destId="{334BFBE4-CF24-45E2-AC15-B735AB9BFAE9}" srcOrd="0" destOrd="0" parTransId="{431930DC-9C0E-4619-9888-366E4FD388CE}" sibTransId="{9333C810-D79C-40F8-8ED1-321E8A087941}"/>
    <dgm:cxn modelId="{F27F53BB-95F9-4910-8064-065318DB8AA3}" srcId="{E05DB7EB-13D7-40C7-B8DB-7EB48F001C05}" destId="{214B32F4-EB2A-48E0-B3E5-E153AA75D61B}" srcOrd="1" destOrd="0" parTransId="{396B63DD-BE7C-48F1-A257-A46DA31C8102}" sibTransId="{B3B9639B-6863-44C0-AD07-C53D9C5CE310}"/>
    <dgm:cxn modelId="{1F460212-930A-4D16-9422-19A23F77658B}" type="presOf" srcId="{410E614C-4D4A-40E2-A91B-3AEBCC31AC06}" destId="{64E74630-2045-40D3-9988-91468BCF0489}" srcOrd="1" destOrd="0" presId="urn:microsoft.com/office/officeart/2005/8/layout/venn1"/>
    <dgm:cxn modelId="{50338007-006F-4031-9E09-D0297FC891C8}" type="presOf" srcId="{E05DB7EB-13D7-40C7-B8DB-7EB48F001C05}" destId="{8AE480DD-09E9-4278-9D75-C5B8F357B229}" srcOrd="0" destOrd="0" presId="urn:microsoft.com/office/officeart/2005/8/layout/venn1"/>
    <dgm:cxn modelId="{3CB65771-F866-421A-A585-FA3535903674}" type="presOf" srcId="{334BFBE4-CF24-45E2-AC15-B735AB9BFAE9}" destId="{E4887551-FBBA-4ECA-BF07-24E1289CD34A}" srcOrd="1" destOrd="0" presId="urn:microsoft.com/office/officeart/2005/8/layout/venn1"/>
    <dgm:cxn modelId="{139A8437-867D-4A4B-B6AB-9AB0F560AFC0}" type="presParOf" srcId="{8AE480DD-09E9-4278-9D75-C5B8F357B229}" destId="{8FC8CB6B-E40A-4381-9F96-C1C5BD35A089}" srcOrd="0" destOrd="0" presId="urn:microsoft.com/office/officeart/2005/8/layout/venn1"/>
    <dgm:cxn modelId="{7689C86B-35F7-4444-9E8E-BD542CACA43F}" type="presParOf" srcId="{8AE480DD-09E9-4278-9D75-C5B8F357B229}" destId="{E4887551-FBBA-4ECA-BF07-24E1289CD34A}" srcOrd="1" destOrd="0" presId="urn:microsoft.com/office/officeart/2005/8/layout/venn1"/>
    <dgm:cxn modelId="{F0B1CAB9-C556-4A87-B27D-EB0C7EE5EF6F}" type="presParOf" srcId="{8AE480DD-09E9-4278-9D75-C5B8F357B229}" destId="{87087A92-F609-4BEA-976A-CB5FAA66F4EC}" srcOrd="2" destOrd="0" presId="urn:microsoft.com/office/officeart/2005/8/layout/venn1"/>
    <dgm:cxn modelId="{F34B52CC-66EA-47C4-B017-CFEB5D4FED32}" type="presParOf" srcId="{8AE480DD-09E9-4278-9D75-C5B8F357B229}" destId="{86EB33C3-CD28-4174-856D-13D3C1C3932F}" srcOrd="3" destOrd="0" presId="urn:microsoft.com/office/officeart/2005/8/layout/venn1"/>
    <dgm:cxn modelId="{A0CF1741-9853-4951-8C8D-E0F1A066A90D}" type="presParOf" srcId="{8AE480DD-09E9-4278-9D75-C5B8F357B229}" destId="{EB709C2C-AED5-4720-A944-66D927E7BAA9}" srcOrd="4" destOrd="0" presId="urn:microsoft.com/office/officeart/2005/8/layout/venn1"/>
    <dgm:cxn modelId="{EE9FE469-63CD-45F0-A8CB-EEB4B5D6E813}" type="presParOf" srcId="{8AE480DD-09E9-4278-9D75-C5B8F357B229}" destId="{64E74630-2045-40D3-9988-91468BCF048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5DB7EB-13D7-40C7-B8DB-7EB48F001C05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334BFBE4-CF24-45E2-AC15-B735AB9BFAE9}">
      <dgm:prSet phldrT="[Text]" custT="1"/>
      <dgm:spPr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</a:gradFill>
        <a:ln w="25400"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r>
            <a:rPr lang="en-US" sz="1800" b="1" dirty="0" smtClean="0">
              <a:solidFill>
                <a:schemeClr val="bg1"/>
              </a:solidFill>
            </a:rPr>
            <a:t>Environmental</a:t>
          </a:r>
          <a:endParaRPr lang="en-US" sz="1800" b="1" dirty="0">
            <a:solidFill>
              <a:schemeClr val="bg1"/>
            </a:solidFill>
          </a:endParaRPr>
        </a:p>
      </dgm:t>
    </dgm:pt>
    <dgm:pt modelId="{431930DC-9C0E-4619-9888-366E4FD388CE}" type="parTrans" cxnId="{C9A5A3CD-A248-4121-AFE5-05663EC2C4A9}">
      <dgm:prSet/>
      <dgm:spPr/>
      <dgm:t>
        <a:bodyPr/>
        <a:lstStyle/>
        <a:p>
          <a:endParaRPr lang="en-US" sz="1800"/>
        </a:p>
      </dgm:t>
    </dgm:pt>
    <dgm:pt modelId="{9333C810-D79C-40F8-8ED1-321E8A087941}" type="sibTrans" cxnId="{C9A5A3CD-A248-4121-AFE5-05663EC2C4A9}">
      <dgm:prSet/>
      <dgm:spPr/>
      <dgm:t>
        <a:bodyPr/>
        <a:lstStyle/>
        <a:p>
          <a:endParaRPr lang="en-US" sz="1800"/>
        </a:p>
      </dgm:t>
    </dgm:pt>
    <dgm:pt modelId="{214B32F4-EB2A-48E0-B3E5-E153AA75D61B}">
      <dgm:prSet phldrT="[Text]" custT="1"/>
      <dgm:spPr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r"/>
          <a:r>
            <a:rPr lang="en-US" sz="1800" b="1" dirty="0" smtClean="0">
              <a:solidFill>
                <a:schemeClr val="bg1"/>
              </a:solidFill>
            </a:rPr>
            <a:t>Social</a:t>
          </a:r>
          <a:endParaRPr lang="en-US" sz="1800" b="1" dirty="0">
            <a:solidFill>
              <a:schemeClr val="bg1"/>
            </a:solidFill>
          </a:endParaRPr>
        </a:p>
      </dgm:t>
    </dgm:pt>
    <dgm:pt modelId="{396B63DD-BE7C-48F1-A257-A46DA31C8102}" type="parTrans" cxnId="{F27F53BB-95F9-4910-8064-065318DB8AA3}">
      <dgm:prSet/>
      <dgm:spPr/>
      <dgm:t>
        <a:bodyPr/>
        <a:lstStyle/>
        <a:p>
          <a:endParaRPr lang="en-US" sz="1800"/>
        </a:p>
      </dgm:t>
    </dgm:pt>
    <dgm:pt modelId="{B3B9639B-6863-44C0-AD07-C53D9C5CE310}" type="sibTrans" cxnId="{F27F53BB-95F9-4910-8064-065318DB8AA3}">
      <dgm:prSet/>
      <dgm:spPr/>
      <dgm:t>
        <a:bodyPr/>
        <a:lstStyle/>
        <a:p>
          <a:endParaRPr lang="en-US" sz="1800"/>
        </a:p>
      </dgm:t>
    </dgm:pt>
    <dgm:pt modelId="{410E614C-4D4A-40E2-A91B-3AEBCC31AC06}">
      <dgm:prSet phldrT="[Text]" custT="1"/>
      <dgm:spPr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en-US" sz="1800" b="1" dirty="0" smtClean="0">
              <a:solidFill>
                <a:schemeClr val="bg1"/>
              </a:solidFill>
            </a:rPr>
            <a:t>Economical</a:t>
          </a:r>
          <a:endParaRPr lang="en-US" sz="1800" b="1" dirty="0">
            <a:solidFill>
              <a:schemeClr val="bg1"/>
            </a:solidFill>
          </a:endParaRPr>
        </a:p>
      </dgm:t>
    </dgm:pt>
    <dgm:pt modelId="{621741C6-F889-4C72-909D-3B41589CF7A0}" type="parTrans" cxnId="{15954FD4-8333-45D8-8D76-892C881A7011}">
      <dgm:prSet/>
      <dgm:spPr/>
      <dgm:t>
        <a:bodyPr/>
        <a:lstStyle/>
        <a:p>
          <a:endParaRPr lang="en-US" sz="1800"/>
        </a:p>
      </dgm:t>
    </dgm:pt>
    <dgm:pt modelId="{454E0A33-4C82-42A9-B4FB-3B23EC1E7684}" type="sibTrans" cxnId="{15954FD4-8333-45D8-8D76-892C881A7011}">
      <dgm:prSet/>
      <dgm:spPr/>
      <dgm:t>
        <a:bodyPr/>
        <a:lstStyle/>
        <a:p>
          <a:endParaRPr lang="en-US" sz="1800"/>
        </a:p>
      </dgm:t>
    </dgm:pt>
    <dgm:pt modelId="{8AE480DD-09E9-4278-9D75-C5B8F357B229}" type="pres">
      <dgm:prSet presAssocID="{E05DB7EB-13D7-40C7-B8DB-7EB48F001C05}" presName="compositeShape" presStyleCnt="0">
        <dgm:presLayoutVars>
          <dgm:chMax val="7"/>
          <dgm:dir/>
          <dgm:resizeHandles val="exact"/>
        </dgm:presLayoutVars>
      </dgm:prSet>
      <dgm:spPr/>
    </dgm:pt>
    <dgm:pt modelId="{8FC8CB6B-E40A-4381-9F96-C1C5BD35A089}" type="pres">
      <dgm:prSet presAssocID="{334BFBE4-CF24-45E2-AC15-B735AB9BFAE9}" presName="circ1" presStyleLbl="vennNode1" presStyleIdx="0" presStyleCnt="3" custLinFactNeighborY="7181"/>
      <dgm:spPr/>
      <dgm:t>
        <a:bodyPr/>
        <a:lstStyle/>
        <a:p>
          <a:endParaRPr lang="en-US"/>
        </a:p>
      </dgm:t>
    </dgm:pt>
    <dgm:pt modelId="{E4887551-FBBA-4ECA-BF07-24E1289CD34A}" type="pres">
      <dgm:prSet presAssocID="{334BFBE4-CF24-45E2-AC15-B735AB9BFA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87A92-F609-4BEA-976A-CB5FAA66F4EC}" type="pres">
      <dgm:prSet presAssocID="{214B32F4-EB2A-48E0-B3E5-E153AA75D61B}" presName="circ2" presStyleLbl="vennNode1" presStyleIdx="1" presStyleCnt="3" custLinFactNeighborX="-7725" custLinFactNeighborY="-8475"/>
      <dgm:spPr/>
      <dgm:t>
        <a:bodyPr/>
        <a:lstStyle/>
        <a:p>
          <a:endParaRPr lang="pt-PT"/>
        </a:p>
      </dgm:t>
    </dgm:pt>
    <dgm:pt modelId="{86EB33C3-CD28-4174-856D-13D3C1C3932F}" type="pres">
      <dgm:prSet presAssocID="{214B32F4-EB2A-48E0-B3E5-E153AA75D61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B709C2C-AED5-4720-A944-66D927E7BAA9}" type="pres">
      <dgm:prSet presAssocID="{410E614C-4D4A-40E2-A91B-3AEBCC31AC06}" presName="circ3" presStyleLbl="vennNode1" presStyleIdx="2" presStyleCnt="3" custLinFactNeighborX="8738" custLinFactNeighborY="-8475"/>
      <dgm:spPr/>
      <dgm:t>
        <a:bodyPr/>
        <a:lstStyle/>
        <a:p>
          <a:endParaRPr lang="en-US"/>
        </a:p>
      </dgm:t>
    </dgm:pt>
    <dgm:pt modelId="{64E74630-2045-40D3-9988-91468BCF0489}" type="pres">
      <dgm:prSet presAssocID="{410E614C-4D4A-40E2-A91B-3AEBCC31AC0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66305E-FA8B-440F-9322-18B65D1AA66B}" type="presOf" srcId="{214B32F4-EB2A-48E0-B3E5-E153AA75D61B}" destId="{86EB33C3-CD28-4174-856D-13D3C1C3932F}" srcOrd="1" destOrd="0" presId="urn:microsoft.com/office/officeart/2005/8/layout/venn1"/>
    <dgm:cxn modelId="{123F81DE-6FE0-4179-AF4A-4AFC6A1337E4}" type="presOf" srcId="{410E614C-4D4A-40E2-A91B-3AEBCC31AC06}" destId="{EB709C2C-AED5-4720-A944-66D927E7BAA9}" srcOrd="0" destOrd="0" presId="urn:microsoft.com/office/officeart/2005/8/layout/venn1"/>
    <dgm:cxn modelId="{C28C4120-7B54-4B37-8298-97CE294BABBC}" type="presOf" srcId="{334BFBE4-CF24-45E2-AC15-B735AB9BFAE9}" destId="{8FC8CB6B-E40A-4381-9F96-C1C5BD35A089}" srcOrd="0" destOrd="0" presId="urn:microsoft.com/office/officeart/2005/8/layout/venn1"/>
    <dgm:cxn modelId="{15954FD4-8333-45D8-8D76-892C881A7011}" srcId="{E05DB7EB-13D7-40C7-B8DB-7EB48F001C05}" destId="{410E614C-4D4A-40E2-A91B-3AEBCC31AC06}" srcOrd="2" destOrd="0" parTransId="{621741C6-F889-4C72-909D-3B41589CF7A0}" sibTransId="{454E0A33-4C82-42A9-B4FB-3B23EC1E7684}"/>
    <dgm:cxn modelId="{E421C298-7A9F-4F8C-A9EC-44923C44D69A}" type="presOf" srcId="{E05DB7EB-13D7-40C7-B8DB-7EB48F001C05}" destId="{8AE480DD-09E9-4278-9D75-C5B8F357B229}" srcOrd="0" destOrd="0" presId="urn:microsoft.com/office/officeart/2005/8/layout/venn1"/>
    <dgm:cxn modelId="{2630D046-205E-4D65-9155-B91A98002582}" type="presOf" srcId="{334BFBE4-CF24-45E2-AC15-B735AB9BFAE9}" destId="{E4887551-FBBA-4ECA-BF07-24E1289CD34A}" srcOrd="1" destOrd="0" presId="urn:microsoft.com/office/officeart/2005/8/layout/venn1"/>
    <dgm:cxn modelId="{2CC0AB67-86B3-4CAA-ABF2-F6AA2971C9F5}" type="presOf" srcId="{214B32F4-EB2A-48E0-B3E5-E153AA75D61B}" destId="{87087A92-F609-4BEA-976A-CB5FAA66F4EC}" srcOrd="0" destOrd="0" presId="urn:microsoft.com/office/officeart/2005/8/layout/venn1"/>
    <dgm:cxn modelId="{FAA3392D-15E0-456E-9DD4-EE98621EA93B}" type="presOf" srcId="{410E614C-4D4A-40E2-A91B-3AEBCC31AC06}" destId="{64E74630-2045-40D3-9988-91468BCF0489}" srcOrd="1" destOrd="0" presId="urn:microsoft.com/office/officeart/2005/8/layout/venn1"/>
    <dgm:cxn modelId="{C9A5A3CD-A248-4121-AFE5-05663EC2C4A9}" srcId="{E05DB7EB-13D7-40C7-B8DB-7EB48F001C05}" destId="{334BFBE4-CF24-45E2-AC15-B735AB9BFAE9}" srcOrd="0" destOrd="0" parTransId="{431930DC-9C0E-4619-9888-366E4FD388CE}" sibTransId="{9333C810-D79C-40F8-8ED1-321E8A087941}"/>
    <dgm:cxn modelId="{F27F53BB-95F9-4910-8064-065318DB8AA3}" srcId="{E05DB7EB-13D7-40C7-B8DB-7EB48F001C05}" destId="{214B32F4-EB2A-48E0-B3E5-E153AA75D61B}" srcOrd="1" destOrd="0" parTransId="{396B63DD-BE7C-48F1-A257-A46DA31C8102}" sibTransId="{B3B9639B-6863-44C0-AD07-C53D9C5CE310}"/>
    <dgm:cxn modelId="{74556B26-273E-4583-A6AB-2094E4BCD00E}" type="presParOf" srcId="{8AE480DD-09E9-4278-9D75-C5B8F357B229}" destId="{8FC8CB6B-E40A-4381-9F96-C1C5BD35A089}" srcOrd="0" destOrd="0" presId="urn:microsoft.com/office/officeart/2005/8/layout/venn1"/>
    <dgm:cxn modelId="{E99569C0-0BA1-42C8-9E52-4642FBED6DD4}" type="presParOf" srcId="{8AE480DD-09E9-4278-9D75-C5B8F357B229}" destId="{E4887551-FBBA-4ECA-BF07-24E1289CD34A}" srcOrd="1" destOrd="0" presId="urn:microsoft.com/office/officeart/2005/8/layout/venn1"/>
    <dgm:cxn modelId="{2464C4EF-0567-4D1A-A52D-3C823A4C0D4E}" type="presParOf" srcId="{8AE480DD-09E9-4278-9D75-C5B8F357B229}" destId="{87087A92-F609-4BEA-976A-CB5FAA66F4EC}" srcOrd="2" destOrd="0" presId="urn:microsoft.com/office/officeart/2005/8/layout/venn1"/>
    <dgm:cxn modelId="{A8870684-F52F-48F1-B3BE-D812C1839DC0}" type="presParOf" srcId="{8AE480DD-09E9-4278-9D75-C5B8F357B229}" destId="{86EB33C3-CD28-4174-856D-13D3C1C3932F}" srcOrd="3" destOrd="0" presId="urn:microsoft.com/office/officeart/2005/8/layout/venn1"/>
    <dgm:cxn modelId="{83267C3F-270B-44F7-A8C1-B373123FF458}" type="presParOf" srcId="{8AE480DD-09E9-4278-9D75-C5B8F357B229}" destId="{EB709C2C-AED5-4720-A944-66D927E7BAA9}" srcOrd="4" destOrd="0" presId="urn:microsoft.com/office/officeart/2005/8/layout/venn1"/>
    <dgm:cxn modelId="{4AF5147F-202A-43FE-94C5-64EB56173A29}" type="presParOf" srcId="{8AE480DD-09E9-4278-9D75-C5B8F357B229}" destId="{64E74630-2045-40D3-9988-91468BCF048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5DB7EB-13D7-40C7-B8DB-7EB48F001C05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334BFBE4-CF24-45E2-AC15-B735AB9BFAE9}">
      <dgm:prSet phldrT="[Text]" custT="1"/>
      <dgm:spPr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</a:gradFill>
        <a:ln w="25400"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r>
            <a:rPr lang="en-US" sz="1800" b="1" dirty="0" smtClean="0">
              <a:solidFill>
                <a:schemeClr val="bg1"/>
              </a:solidFill>
            </a:rPr>
            <a:t>Environmental</a:t>
          </a:r>
          <a:endParaRPr lang="en-US" sz="1800" b="1" dirty="0">
            <a:solidFill>
              <a:schemeClr val="bg1"/>
            </a:solidFill>
          </a:endParaRPr>
        </a:p>
      </dgm:t>
    </dgm:pt>
    <dgm:pt modelId="{431930DC-9C0E-4619-9888-366E4FD388CE}" type="parTrans" cxnId="{C9A5A3CD-A248-4121-AFE5-05663EC2C4A9}">
      <dgm:prSet/>
      <dgm:spPr/>
      <dgm:t>
        <a:bodyPr/>
        <a:lstStyle/>
        <a:p>
          <a:endParaRPr lang="en-US" sz="1800"/>
        </a:p>
      </dgm:t>
    </dgm:pt>
    <dgm:pt modelId="{9333C810-D79C-40F8-8ED1-321E8A087941}" type="sibTrans" cxnId="{C9A5A3CD-A248-4121-AFE5-05663EC2C4A9}">
      <dgm:prSet/>
      <dgm:spPr/>
      <dgm:t>
        <a:bodyPr/>
        <a:lstStyle/>
        <a:p>
          <a:endParaRPr lang="en-US" sz="1800"/>
        </a:p>
      </dgm:t>
    </dgm:pt>
    <dgm:pt modelId="{214B32F4-EB2A-48E0-B3E5-E153AA75D61B}">
      <dgm:prSet phldrT="[Text]" custT="1"/>
      <dgm:spPr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r"/>
          <a:r>
            <a:rPr lang="en-US" sz="1800" b="1" dirty="0" smtClean="0">
              <a:solidFill>
                <a:schemeClr val="bg1"/>
              </a:solidFill>
            </a:rPr>
            <a:t>Social</a:t>
          </a:r>
          <a:endParaRPr lang="en-US" sz="1800" b="1" dirty="0">
            <a:solidFill>
              <a:schemeClr val="bg1"/>
            </a:solidFill>
          </a:endParaRPr>
        </a:p>
      </dgm:t>
    </dgm:pt>
    <dgm:pt modelId="{396B63DD-BE7C-48F1-A257-A46DA31C8102}" type="parTrans" cxnId="{F27F53BB-95F9-4910-8064-065318DB8AA3}">
      <dgm:prSet/>
      <dgm:spPr/>
      <dgm:t>
        <a:bodyPr/>
        <a:lstStyle/>
        <a:p>
          <a:endParaRPr lang="en-US" sz="1800"/>
        </a:p>
      </dgm:t>
    </dgm:pt>
    <dgm:pt modelId="{B3B9639B-6863-44C0-AD07-C53D9C5CE310}" type="sibTrans" cxnId="{F27F53BB-95F9-4910-8064-065318DB8AA3}">
      <dgm:prSet/>
      <dgm:spPr/>
      <dgm:t>
        <a:bodyPr/>
        <a:lstStyle/>
        <a:p>
          <a:endParaRPr lang="en-US" sz="1800"/>
        </a:p>
      </dgm:t>
    </dgm:pt>
    <dgm:pt modelId="{410E614C-4D4A-40E2-A91B-3AEBCC31AC06}">
      <dgm:prSet phldrT="[Text]" custT="1"/>
      <dgm:spPr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en-US" sz="1800" b="1" dirty="0" smtClean="0">
              <a:solidFill>
                <a:schemeClr val="bg1"/>
              </a:solidFill>
            </a:rPr>
            <a:t>Economical</a:t>
          </a:r>
          <a:endParaRPr lang="en-US" sz="1800" b="1" dirty="0">
            <a:solidFill>
              <a:schemeClr val="bg1"/>
            </a:solidFill>
          </a:endParaRPr>
        </a:p>
      </dgm:t>
    </dgm:pt>
    <dgm:pt modelId="{621741C6-F889-4C72-909D-3B41589CF7A0}" type="parTrans" cxnId="{15954FD4-8333-45D8-8D76-892C881A7011}">
      <dgm:prSet/>
      <dgm:spPr/>
      <dgm:t>
        <a:bodyPr/>
        <a:lstStyle/>
        <a:p>
          <a:endParaRPr lang="en-US" sz="1800"/>
        </a:p>
      </dgm:t>
    </dgm:pt>
    <dgm:pt modelId="{454E0A33-4C82-42A9-B4FB-3B23EC1E7684}" type="sibTrans" cxnId="{15954FD4-8333-45D8-8D76-892C881A7011}">
      <dgm:prSet/>
      <dgm:spPr/>
      <dgm:t>
        <a:bodyPr/>
        <a:lstStyle/>
        <a:p>
          <a:endParaRPr lang="en-US" sz="1800"/>
        </a:p>
      </dgm:t>
    </dgm:pt>
    <dgm:pt modelId="{8AE480DD-09E9-4278-9D75-C5B8F357B229}" type="pres">
      <dgm:prSet presAssocID="{E05DB7EB-13D7-40C7-B8DB-7EB48F001C05}" presName="compositeShape" presStyleCnt="0">
        <dgm:presLayoutVars>
          <dgm:chMax val="7"/>
          <dgm:dir/>
          <dgm:resizeHandles val="exact"/>
        </dgm:presLayoutVars>
      </dgm:prSet>
      <dgm:spPr/>
    </dgm:pt>
    <dgm:pt modelId="{8FC8CB6B-E40A-4381-9F96-C1C5BD35A089}" type="pres">
      <dgm:prSet presAssocID="{334BFBE4-CF24-45E2-AC15-B735AB9BFAE9}" presName="circ1" presStyleLbl="vennNode1" presStyleIdx="0" presStyleCnt="3" custLinFactNeighborY="7181"/>
      <dgm:spPr/>
      <dgm:t>
        <a:bodyPr/>
        <a:lstStyle/>
        <a:p>
          <a:endParaRPr lang="en-US"/>
        </a:p>
      </dgm:t>
    </dgm:pt>
    <dgm:pt modelId="{E4887551-FBBA-4ECA-BF07-24E1289CD34A}" type="pres">
      <dgm:prSet presAssocID="{334BFBE4-CF24-45E2-AC15-B735AB9BFA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87A92-F609-4BEA-976A-CB5FAA66F4EC}" type="pres">
      <dgm:prSet presAssocID="{214B32F4-EB2A-48E0-B3E5-E153AA75D61B}" presName="circ2" presStyleLbl="vennNode1" presStyleIdx="1" presStyleCnt="3" custLinFactNeighborX="-7725" custLinFactNeighborY="-8475"/>
      <dgm:spPr/>
      <dgm:t>
        <a:bodyPr/>
        <a:lstStyle/>
        <a:p>
          <a:endParaRPr lang="pt-PT"/>
        </a:p>
      </dgm:t>
    </dgm:pt>
    <dgm:pt modelId="{86EB33C3-CD28-4174-856D-13D3C1C3932F}" type="pres">
      <dgm:prSet presAssocID="{214B32F4-EB2A-48E0-B3E5-E153AA75D61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B709C2C-AED5-4720-A944-66D927E7BAA9}" type="pres">
      <dgm:prSet presAssocID="{410E614C-4D4A-40E2-A91B-3AEBCC31AC06}" presName="circ3" presStyleLbl="vennNode1" presStyleIdx="2" presStyleCnt="3" custLinFactNeighborX="8738" custLinFactNeighborY="-8475"/>
      <dgm:spPr/>
      <dgm:t>
        <a:bodyPr/>
        <a:lstStyle/>
        <a:p>
          <a:endParaRPr lang="en-US"/>
        </a:p>
      </dgm:t>
    </dgm:pt>
    <dgm:pt modelId="{64E74630-2045-40D3-9988-91468BCF0489}" type="pres">
      <dgm:prSet presAssocID="{410E614C-4D4A-40E2-A91B-3AEBCC31AC0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29D416-8F55-412D-AD02-2D65E147F742}" type="presOf" srcId="{214B32F4-EB2A-48E0-B3E5-E153AA75D61B}" destId="{86EB33C3-CD28-4174-856D-13D3C1C3932F}" srcOrd="1" destOrd="0" presId="urn:microsoft.com/office/officeart/2005/8/layout/venn1"/>
    <dgm:cxn modelId="{CFB65A1B-E62E-4F4F-94ED-276589F3E753}" type="presOf" srcId="{E05DB7EB-13D7-40C7-B8DB-7EB48F001C05}" destId="{8AE480DD-09E9-4278-9D75-C5B8F357B229}" srcOrd="0" destOrd="0" presId="urn:microsoft.com/office/officeart/2005/8/layout/venn1"/>
    <dgm:cxn modelId="{563A1EAF-786C-4CAC-B775-18195418486F}" type="presOf" srcId="{410E614C-4D4A-40E2-A91B-3AEBCC31AC06}" destId="{EB709C2C-AED5-4720-A944-66D927E7BAA9}" srcOrd="0" destOrd="0" presId="urn:microsoft.com/office/officeart/2005/8/layout/venn1"/>
    <dgm:cxn modelId="{F7C0BC52-FAC9-4F81-BDF0-BE33FA2199C0}" type="presOf" srcId="{334BFBE4-CF24-45E2-AC15-B735AB9BFAE9}" destId="{8FC8CB6B-E40A-4381-9F96-C1C5BD35A089}" srcOrd="0" destOrd="0" presId="urn:microsoft.com/office/officeart/2005/8/layout/venn1"/>
    <dgm:cxn modelId="{15954FD4-8333-45D8-8D76-892C881A7011}" srcId="{E05DB7EB-13D7-40C7-B8DB-7EB48F001C05}" destId="{410E614C-4D4A-40E2-A91B-3AEBCC31AC06}" srcOrd="2" destOrd="0" parTransId="{621741C6-F889-4C72-909D-3B41589CF7A0}" sibTransId="{454E0A33-4C82-42A9-B4FB-3B23EC1E7684}"/>
    <dgm:cxn modelId="{B3800149-9F5E-44FC-898D-51DAE08F153E}" type="presOf" srcId="{334BFBE4-CF24-45E2-AC15-B735AB9BFAE9}" destId="{E4887551-FBBA-4ECA-BF07-24E1289CD34A}" srcOrd="1" destOrd="0" presId="urn:microsoft.com/office/officeart/2005/8/layout/venn1"/>
    <dgm:cxn modelId="{7DB20EAC-AAEF-4574-A567-5472322E91E9}" type="presOf" srcId="{214B32F4-EB2A-48E0-B3E5-E153AA75D61B}" destId="{87087A92-F609-4BEA-976A-CB5FAA66F4EC}" srcOrd="0" destOrd="0" presId="urn:microsoft.com/office/officeart/2005/8/layout/venn1"/>
    <dgm:cxn modelId="{C9A5A3CD-A248-4121-AFE5-05663EC2C4A9}" srcId="{E05DB7EB-13D7-40C7-B8DB-7EB48F001C05}" destId="{334BFBE4-CF24-45E2-AC15-B735AB9BFAE9}" srcOrd="0" destOrd="0" parTransId="{431930DC-9C0E-4619-9888-366E4FD388CE}" sibTransId="{9333C810-D79C-40F8-8ED1-321E8A087941}"/>
    <dgm:cxn modelId="{F27F53BB-95F9-4910-8064-065318DB8AA3}" srcId="{E05DB7EB-13D7-40C7-B8DB-7EB48F001C05}" destId="{214B32F4-EB2A-48E0-B3E5-E153AA75D61B}" srcOrd="1" destOrd="0" parTransId="{396B63DD-BE7C-48F1-A257-A46DA31C8102}" sibTransId="{B3B9639B-6863-44C0-AD07-C53D9C5CE310}"/>
    <dgm:cxn modelId="{D482479C-D7F0-430C-A91B-999E60683C8D}" type="presOf" srcId="{410E614C-4D4A-40E2-A91B-3AEBCC31AC06}" destId="{64E74630-2045-40D3-9988-91468BCF0489}" srcOrd="1" destOrd="0" presId="urn:microsoft.com/office/officeart/2005/8/layout/venn1"/>
    <dgm:cxn modelId="{AAE4E97D-8403-467B-B809-53AC02951595}" type="presParOf" srcId="{8AE480DD-09E9-4278-9D75-C5B8F357B229}" destId="{8FC8CB6B-E40A-4381-9F96-C1C5BD35A089}" srcOrd="0" destOrd="0" presId="urn:microsoft.com/office/officeart/2005/8/layout/venn1"/>
    <dgm:cxn modelId="{E1FEE207-CE14-435E-AD29-34B9B02D9EC1}" type="presParOf" srcId="{8AE480DD-09E9-4278-9D75-C5B8F357B229}" destId="{E4887551-FBBA-4ECA-BF07-24E1289CD34A}" srcOrd="1" destOrd="0" presId="urn:microsoft.com/office/officeart/2005/8/layout/venn1"/>
    <dgm:cxn modelId="{CEE20273-D49D-4B08-95AC-DA8F08502557}" type="presParOf" srcId="{8AE480DD-09E9-4278-9D75-C5B8F357B229}" destId="{87087A92-F609-4BEA-976A-CB5FAA66F4EC}" srcOrd="2" destOrd="0" presId="urn:microsoft.com/office/officeart/2005/8/layout/venn1"/>
    <dgm:cxn modelId="{DCCE1788-15F9-460F-9C0E-800C339BD0FD}" type="presParOf" srcId="{8AE480DD-09E9-4278-9D75-C5B8F357B229}" destId="{86EB33C3-CD28-4174-856D-13D3C1C3932F}" srcOrd="3" destOrd="0" presId="urn:microsoft.com/office/officeart/2005/8/layout/venn1"/>
    <dgm:cxn modelId="{219C3FF0-D9C0-4CC8-A74B-05D4CB740C44}" type="presParOf" srcId="{8AE480DD-09E9-4278-9D75-C5B8F357B229}" destId="{EB709C2C-AED5-4720-A944-66D927E7BAA9}" srcOrd="4" destOrd="0" presId="urn:microsoft.com/office/officeart/2005/8/layout/venn1"/>
    <dgm:cxn modelId="{C0768774-A265-4482-ADDB-715A64E892FF}" type="presParOf" srcId="{8AE480DD-09E9-4278-9D75-C5B8F357B229}" destId="{64E74630-2045-40D3-9988-91468BCF048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F1005E-1496-477D-BC9C-6D3F308B0CFD}" type="doc">
      <dgm:prSet loTypeId="urn:microsoft.com/office/officeart/2005/8/layout/chevron1" loCatId="process" qsTypeId="urn:microsoft.com/office/officeart/2005/8/quickstyle/simple1" qsCatId="simple" csTypeId="urn:microsoft.com/office/officeart/2005/8/colors/accent1_4" csCatId="accent1" phldr="1"/>
      <dgm:spPr/>
    </dgm:pt>
    <dgm:pt modelId="{1F045FED-2F19-4338-80F4-521FC18633F0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3200" b="1" noProof="0" smtClean="0">
              <a:solidFill>
                <a:schemeClr val="bg1">
                  <a:lumMod val="85000"/>
                </a:schemeClr>
              </a:solidFill>
            </a:rPr>
            <a:t>DGEG</a:t>
          </a:r>
        </a:p>
        <a:p>
          <a:pPr>
            <a:spcAft>
              <a:spcPct val="35000"/>
            </a:spcAft>
          </a:pPr>
          <a:r>
            <a:rPr lang="en-US" sz="1400" noProof="0" smtClean="0">
              <a:solidFill>
                <a:schemeClr val="bg1">
                  <a:lumMod val="85000"/>
                </a:schemeClr>
              </a:solidFill>
            </a:rPr>
            <a:t>Identification of Biofuel production quantities</a:t>
          </a:r>
          <a:endParaRPr lang="en-US" sz="1400" noProof="0">
            <a:solidFill>
              <a:schemeClr val="bg1">
                <a:lumMod val="85000"/>
              </a:schemeClr>
            </a:solidFill>
          </a:endParaRPr>
        </a:p>
      </dgm:t>
    </dgm:pt>
    <dgm:pt modelId="{22D9483F-EB0E-42C1-BC3D-67A004954EF5}" type="parTrans" cxnId="{D57D8DB3-CFFF-415D-A514-B016D3DF47FD}">
      <dgm:prSet/>
      <dgm:spPr/>
      <dgm:t>
        <a:bodyPr/>
        <a:lstStyle/>
        <a:p>
          <a:endParaRPr lang="en-US" noProof="0"/>
        </a:p>
      </dgm:t>
    </dgm:pt>
    <dgm:pt modelId="{360CD29E-4423-4D3C-BFF5-CFB296F6911F}" type="sibTrans" cxnId="{D57D8DB3-CFFF-415D-A514-B016D3DF47FD}">
      <dgm:prSet/>
      <dgm:spPr/>
      <dgm:t>
        <a:bodyPr/>
        <a:lstStyle/>
        <a:p>
          <a:endParaRPr lang="en-US" noProof="0"/>
        </a:p>
      </dgm:t>
    </dgm:pt>
    <dgm:pt modelId="{5A597C66-F5C3-4302-B9E6-C8BDCE05FF98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en-US" sz="3200" b="1" noProof="0" smtClean="0">
              <a:solidFill>
                <a:schemeClr val="bg1"/>
              </a:solidFill>
            </a:rPr>
            <a:t>ECS</a:t>
          </a:r>
        </a:p>
        <a:p>
          <a:pPr>
            <a:spcAft>
              <a:spcPct val="35000"/>
            </a:spcAft>
          </a:pPr>
          <a:r>
            <a:rPr lang="en-US" sz="1400" b="1" noProof="0" smtClean="0">
              <a:solidFill>
                <a:schemeClr val="bg1"/>
              </a:solidFill>
            </a:rPr>
            <a:t>Verification of the sustainability criteria</a:t>
          </a:r>
          <a:endParaRPr lang="en-US" sz="1400" b="1" noProof="0">
            <a:solidFill>
              <a:schemeClr val="bg1"/>
            </a:solidFill>
          </a:endParaRPr>
        </a:p>
      </dgm:t>
    </dgm:pt>
    <dgm:pt modelId="{6CCD6898-314F-4A74-849E-A10CB3F1F13C}" type="parTrans" cxnId="{F5F9B950-06FD-41BA-A755-557C0C15D863}">
      <dgm:prSet/>
      <dgm:spPr/>
      <dgm:t>
        <a:bodyPr/>
        <a:lstStyle/>
        <a:p>
          <a:endParaRPr lang="en-US" noProof="0"/>
        </a:p>
      </dgm:t>
    </dgm:pt>
    <dgm:pt modelId="{F8978A34-E3A3-4208-B90C-C4A280E992A5}" type="sibTrans" cxnId="{F5F9B950-06FD-41BA-A755-557C0C15D863}">
      <dgm:prSet/>
      <dgm:spPr/>
      <dgm:t>
        <a:bodyPr/>
        <a:lstStyle/>
        <a:p>
          <a:endParaRPr lang="en-US" noProof="0"/>
        </a:p>
      </dgm:t>
    </dgm:pt>
    <dgm:pt modelId="{E4FEF521-90C5-449B-99C2-E1C63C6C5953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3200" b="1" noProof="0" smtClean="0">
              <a:solidFill>
                <a:schemeClr val="bg1">
                  <a:lumMod val="85000"/>
                </a:schemeClr>
              </a:solidFill>
            </a:rPr>
            <a:t>DGEG</a:t>
          </a:r>
        </a:p>
        <a:p>
          <a:pPr>
            <a:spcAft>
              <a:spcPct val="35000"/>
            </a:spcAft>
          </a:pPr>
          <a:r>
            <a:rPr lang="en-US" sz="1400" noProof="0" smtClean="0">
              <a:solidFill>
                <a:schemeClr val="bg1">
                  <a:lumMod val="85000"/>
                </a:schemeClr>
              </a:solidFill>
            </a:rPr>
            <a:t>Verification of Biofuel incorporation</a:t>
          </a:r>
          <a:endParaRPr lang="en-US" sz="1400" noProof="0">
            <a:solidFill>
              <a:schemeClr val="bg1">
                <a:lumMod val="85000"/>
              </a:schemeClr>
            </a:solidFill>
          </a:endParaRPr>
        </a:p>
      </dgm:t>
    </dgm:pt>
    <dgm:pt modelId="{9CCBFB6B-BDA4-40AE-8263-637791DA4779}" type="parTrans" cxnId="{40F241C5-DBE7-425B-A896-1B4CD743159C}">
      <dgm:prSet/>
      <dgm:spPr/>
      <dgm:t>
        <a:bodyPr/>
        <a:lstStyle/>
        <a:p>
          <a:endParaRPr lang="en-US" noProof="0"/>
        </a:p>
      </dgm:t>
    </dgm:pt>
    <dgm:pt modelId="{1DDD3298-B4A3-43B2-ACBF-7D2EFAD91D17}" type="sibTrans" cxnId="{40F241C5-DBE7-425B-A896-1B4CD743159C}">
      <dgm:prSet/>
      <dgm:spPr/>
      <dgm:t>
        <a:bodyPr/>
        <a:lstStyle/>
        <a:p>
          <a:endParaRPr lang="en-US" noProof="0"/>
        </a:p>
      </dgm:t>
    </dgm:pt>
    <dgm:pt modelId="{5A5ABA4D-0D13-48A5-B9BA-22234A9B59CE}" type="pres">
      <dgm:prSet presAssocID="{46F1005E-1496-477D-BC9C-6D3F308B0CFD}" presName="Name0" presStyleCnt="0">
        <dgm:presLayoutVars>
          <dgm:dir/>
          <dgm:animLvl val="lvl"/>
          <dgm:resizeHandles val="exact"/>
        </dgm:presLayoutVars>
      </dgm:prSet>
      <dgm:spPr/>
    </dgm:pt>
    <dgm:pt modelId="{21B0CC75-91F5-4CC5-97BD-D2958DA8DE20}" type="pres">
      <dgm:prSet presAssocID="{1F045FED-2F19-4338-80F4-521FC18633F0}" presName="parTxOnly" presStyleLbl="node1" presStyleIdx="0" presStyleCnt="3" custScaleX="1023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D17B0BB-B8DB-49E5-AE05-AC494CE8542C}" type="pres">
      <dgm:prSet presAssocID="{360CD29E-4423-4D3C-BFF5-CFB296F6911F}" presName="parTxOnlySpace" presStyleCnt="0"/>
      <dgm:spPr/>
    </dgm:pt>
    <dgm:pt modelId="{70B6CFEF-5253-48AA-9469-192BBD20777C}" type="pres">
      <dgm:prSet presAssocID="{5A597C66-F5C3-4302-B9E6-C8BDCE05FF9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35234DD-82DD-4011-ADA6-AF37C451CE89}" type="pres">
      <dgm:prSet presAssocID="{F8978A34-E3A3-4208-B90C-C4A280E992A5}" presName="parTxOnlySpace" presStyleCnt="0"/>
      <dgm:spPr/>
    </dgm:pt>
    <dgm:pt modelId="{B7B93E4B-561F-4EA3-97FA-86BB3C9A0E03}" type="pres">
      <dgm:prSet presAssocID="{E4FEF521-90C5-449B-99C2-E1C63C6C595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57D8DB3-CFFF-415D-A514-B016D3DF47FD}" srcId="{46F1005E-1496-477D-BC9C-6D3F308B0CFD}" destId="{1F045FED-2F19-4338-80F4-521FC18633F0}" srcOrd="0" destOrd="0" parTransId="{22D9483F-EB0E-42C1-BC3D-67A004954EF5}" sibTransId="{360CD29E-4423-4D3C-BFF5-CFB296F6911F}"/>
    <dgm:cxn modelId="{344ACA59-E809-48C6-828B-D758871FBE18}" type="presOf" srcId="{1F045FED-2F19-4338-80F4-521FC18633F0}" destId="{21B0CC75-91F5-4CC5-97BD-D2958DA8DE20}" srcOrd="0" destOrd="0" presId="urn:microsoft.com/office/officeart/2005/8/layout/chevron1"/>
    <dgm:cxn modelId="{E55B36CC-04D7-447B-9FDA-34971FC8E893}" type="presOf" srcId="{46F1005E-1496-477D-BC9C-6D3F308B0CFD}" destId="{5A5ABA4D-0D13-48A5-B9BA-22234A9B59CE}" srcOrd="0" destOrd="0" presId="urn:microsoft.com/office/officeart/2005/8/layout/chevron1"/>
    <dgm:cxn modelId="{F316E218-025E-4490-BD08-6314C9D615CE}" type="presOf" srcId="{5A597C66-F5C3-4302-B9E6-C8BDCE05FF98}" destId="{70B6CFEF-5253-48AA-9469-192BBD20777C}" srcOrd="0" destOrd="0" presId="urn:microsoft.com/office/officeart/2005/8/layout/chevron1"/>
    <dgm:cxn modelId="{F5F9B950-06FD-41BA-A755-557C0C15D863}" srcId="{46F1005E-1496-477D-BC9C-6D3F308B0CFD}" destId="{5A597C66-F5C3-4302-B9E6-C8BDCE05FF98}" srcOrd="1" destOrd="0" parTransId="{6CCD6898-314F-4A74-849E-A10CB3F1F13C}" sibTransId="{F8978A34-E3A3-4208-B90C-C4A280E992A5}"/>
    <dgm:cxn modelId="{047B1CEC-7657-423E-B706-FA7BEC0BB7B6}" type="presOf" srcId="{E4FEF521-90C5-449B-99C2-E1C63C6C5953}" destId="{B7B93E4B-561F-4EA3-97FA-86BB3C9A0E03}" srcOrd="0" destOrd="0" presId="urn:microsoft.com/office/officeart/2005/8/layout/chevron1"/>
    <dgm:cxn modelId="{40F241C5-DBE7-425B-A896-1B4CD743159C}" srcId="{46F1005E-1496-477D-BC9C-6D3F308B0CFD}" destId="{E4FEF521-90C5-449B-99C2-E1C63C6C5953}" srcOrd="2" destOrd="0" parTransId="{9CCBFB6B-BDA4-40AE-8263-637791DA4779}" sibTransId="{1DDD3298-B4A3-43B2-ACBF-7D2EFAD91D17}"/>
    <dgm:cxn modelId="{8F373C28-410C-4984-999C-574999FA4EAC}" type="presParOf" srcId="{5A5ABA4D-0D13-48A5-B9BA-22234A9B59CE}" destId="{21B0CC75-91F5-4CC5-97BD-D2958DA8DE20}" srcOrd="0" destOrd="0" presId="urn:microsoft.com/office/officeart/2005/8/layout/chevron1"/>
    <dgm:cxn modelId="{788D8CE2-AB5A-4F1B-826B-88509F4C4ACB}" type="presParOf" srcId="{5A5ABA4D-0D13-48A5-B9BA-22234A9B59CE}" destId="{7D17B0BB-B8DB-49E5-AE05-AC494CE8542C}" srcOrd="1" destOrd="0" presId="urn:microsoft.com/office/officeart/2005/8/layout/chevron1"/>
    <dgm:cxn modelId="{F979DB7A-E46B-454E-A89D-37E275F1FB41}" type="presParOf" srcId="{5A5ABA4D-0D13-48A5-B9BA-22234A9B59CE}" destId="{70B6CFEF-5253-48AA-9469-192BBD20777C}" srcOrd="2" destOrd="0" presId="urn:microsoft.com/office/officeart/2005/8/layout/chevron1"/>
    <dgm:cxn modelId="{1A563C48-E084-4771-9988-AF4F605AD24A}" type="presParOf" srcId="{5A5ABA4D-0D13-48A5-B9BA-22234A9B59CE}" destId="{C35234DD-82DD-4011-ADA6-AF37C451CE89}" srcOrd="3" destOrd="0" presId="urn:microsoft.com/office/officeart/2005/8/layout/chevron1"/>
    <dgm:cxn modelId="{4D1417F3-1BF1-40E3-A886-21EF912BD745}" type="presParOf" srcId="{5A5ABA4D-0D13-48A5-B9BA-22234A9B59CE}" destId="{B7B93E4B-561F-4EA3-97FA-86BB3C9A0E0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5086A3-66AB-4E37-BF6F-8B8B3605DEE5}">
      <dsp:nvSpPr>
        <dsp:cNvPr id="0" name=""/>
        <dsp:cNvSpPr/>
      </dsp:nvSpPr>
      <dsp:spPr>
        <a:xfrm>
          <a:off x="591408" y="680760"/>
          <a:ext cx="3330182" cy="2276046"/>
        </a:xfrm>
        <a:prstGeom prst="ellipse">
          <a:avLst/>
        </a:prstGeom>
        <a:solidFill>
          <a:schemeClr val="accent2">
            <a:alpha val="90000"/>
          </a:schemeClr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400" b="1" kern="1200" dirty="0" smtClean="0">
              <a:solidFill>
                <a:schemeClr val="tx2"/>
              </a:solidFill>
            </a:rPr>
            <a:t>R&amp;D</a:t>
          </a:r>
          <a:endParaRPr lang="pt-PT" sz="5400" b="1" kern="1200" dirty="0">
            <a:solidFill>
              <a:schemeClr val="tx2"/>
            </a:solidFill>
          </a:endParaRPr>
        </a:p>
      </dsp:txBody>
      <dsp:txXfrm>
        <a:off x="1056434" y="949155"/>
        <a:ext cx="1920104" cy="1739256"/>
      </dsp:txXfrm>
    </dsp:sp>
    <dsp:sp modelId="{7DF9BFC7-BD78-4D29-8ECF-04CD0BFC88FE}">
      <dsp:nvSpPr>
        <dsp:cNvPr id="0" name=""/>
        <dsp:cNvSpPr/>
      </dsp:nvSpPr>
      <dsp:spPr>
        <a:xfrm>
          <a:off x="2376255" y="685256"/>
          <a:ext cx="3330182" cy="2276046"/>
        </a:xfrm>
        <a:prstGeom prst="ellipse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b="1" kern="1200" noProof="0" dirty="0" smtClean="0">
              <a:solidFill>
                <a:schemeClr val="accent2"/>
              </a:solidFill>
            </a:rPr>
            <a:t>Public </a:t>
          </a:r>
        </a:p>
        <a:p>
          <a:pPr lvl="0" algn="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b="1" kern="1200" noProof="0" dirty="0" smtClean="0">
              <a:solidFill>
                <a:schemeClr val="accent2"/>
              </a:solidFill>
            </a:rPr>
            <a:t>Policy Support</a:t>
          </a:r>
          <a:endParaRPr lang="en-US" sz="2800" b="1" kern="1200" noProof="0" dirty="0">
            <a:solidFill>
              <a:schemeClr val="accent2"/>
            </a:solidFill>
          </a:endParaRPr>
        </a:p>
      </dsp:txBody>
      <dsp:txXfrm>
        <a:off x="3321307" y="953651"/>
        <a:ext cx="1920104" cy="17392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C8CB6B-E40A-4381-9F96-C1C5BD35A089}">
      <dsp:nvSpPr>
        <dsp:cNvPr id="0" name=""/>
        <dsp:cNvSpPr/>
      </dsp:nvSpPr>
      <dsp:spPr>
        <a:xfrm>
          <a:off x="1308280" y="197883"/>
          <a:ext cx="2135966" cy="2135966"/>
        </a:xfrm>
        <a:prstGeom prst="ellipse">
          <a:avLst/>
        </a:prstGeom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  <a:lin ang="16200000" scaled="0"/>
        </a:gradFill>
        <a:ln w="25400">
          <a:solidFill>
            <a:schemeClr val="accent3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Environmental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1593076" y="571677"/>
        <a:ext cx="1566375" cy="961184"/>
      </dsp:txXfrm>
    </dsp:sp>
    <dsp:sp modelId="{87087A92-F609-4BEA-976A-CB5FAA66F4EC}">
      <dsp:nvSpPr>
        <dsp:cNvPr id="0" name=""/>
        <dsp:cNvSpPr/>
      </dsp:nvSpPr>
      <dsp:spPr>
        <a:xfrm>
          <a:off x="1914005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Social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567254" y="1750246"/>
        <a:ext cx="1281579" cy="1174781"/>
      </dsp:txXfrm>
    </dsp:sp>
    <dsp:sp modelId="{EB709C2C-AED5-4720-A944-66D927E7BAA9}">
      <dsp:nvSpPr>
        <dsp:cNvPr id="0" name=""/>
        <dsp:cNvSpPr/>
      </dsp:nvSpPr>
      <dsp:spPr>
        <a:xfrm>
          <a:off x="724193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Economical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925330" y="1750246"/>
        <a:ext cx="1281579" cy="11747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C8CB6B-E40A-4381-9F96-C1C5BD35A089}">
      <dsp:nvSpPr>
        <dsp:cNvPr id="0" name=""/>
        <dsp:cNvSpPr/>
      </dsp:nvSpPr>
      <dsp:spPr>
        <a:xfrm>
          <a:off x="1308280" y="197883"/>
          <a:ext cx="2135966" cy="2135966"/>
        </a:xfrm>
        <a:prstGeom prst="ellipse">
          <a:avLst/>
        </a:prstGeom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  <a:lin ang="16200000" scaled="0"/>
        </a:gradFill>
        <a:ln w="25400">
          <a:solidFill>
            <a:schemeClr val="accent3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Environmental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1593076" y="571677"/>
        <a:ext cx="1566375" cy="961184"/>
      </dsp:txXfrm>
    </dsp:sp>
    <dsp:sp modelId="{87087A92-F609-4BEA-976A-CB5FAA66F4EC}">
      <dsp:nvSpPr>
        <dsp:cNvPr id="0" name=""/>
        <dsp:cNvSpPr/>
      </dsp:nvSpPr>
      <dsp:spPr>
        <a:xfrm>
          <a:off x="1914005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Social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567254" y="1750246"/>
        <a:ext cx="1281579" cy="1174781"/>
      </dsp:txXfrm>
    </dsp:sp>
    <dsp:sp modelId="{EB709C2C-AED5-4720-A944-66D927E7BAA9}">
      <dsp:nvSpPr>
        <dsp:cNvPr id="0" name=""/>
        <dsp:cNvSpPr/>
      </dsp:nvSpPr>
      <dsp:spPr>
        <a:xfrm>
          <a:off x="724193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Economical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925330" y="1750246"/>
        <a:ext cx="1281579" cy="117478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C8CB6B-E40A-4381-9F96-C1C5BD35A089}">
      <dsp:nvSpPr>
        <dsp:cNvPr id="0" name=""/>
        <dsp:cNvSpPr/>
      </dsp:nvSpPr>
      <dsp:spPr>
        <a:xfrm>
          <a:off x="1308280" y="197883"/>
          <a:ext cx="2135966" cy="2135966"/>
        </a:xfrm>
        <a:prstGeom prst="ellipse">
          <a:avLst/>
        </a:prstGeom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  <a:lin ang="16200000" scaled="0"/>
        </a:gradFill>
        <a:ln w="25400">
          <a:solidFill>
            <a:schemeClr val="accent3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Environmental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1593076" y="571677"/>
        <a:ext cx="1566375" cy="961184"/>
      </dsp:txXfrm>
    </dsp:sp>
    <dsp:sp modelId="{87087A92-F609-4BEA-976A-CB5FAA66F4EC}">
      <dsp:nvSpPr>
        <dsp:cNvPr id="0" name=""/>
        <dsp:cNvSpPr/>
      </dsp:nvSpPr>
      <dsp:spPr>
        <a:xfrm>
          <a:off x="1914005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Social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567254" y="1750246"/>
        <a:ext cx="1281579" cy="1174781"/>
      </dsp:txXfrm>
    </dsp:sp>
    <dsp:sp modelId="{EB709C2C-AED5-4720-A944-66D927E7BAA9}">
      <dsp:nvSpPr>
        <dsp:cNvPr id="0" name=""/>
        <dsp:cNvSpPr/>
      </dsp:nvSpPr>
      <dsp:spPr>
        <a:xfrm>
          <a:off x="724193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Economical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925330" y="1750246"/>
        <a:ext cx="1281579" cy="117478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C8CB6B-E40A-4381-9F96-C1C5BD35A089}">
      <dsp:nvSpPr>
        <dsp:cNvPr id="0" name=""/>
        <dsp:cNvSpPr/>
      </dsp:nvSpPr>
      <dsp:spPr>
        <a:xfrm>
          <a:off x="1308280" y="197883"/>
          <a:ext cx="2135966" cy="2135966"/>
        </a:xfrm>
        <a:prstGeom prst="ellipse">
          <a:avLst/>
        </a:prstGeom>
        <a:gradFill rotWithShape="0">
          <a:gsLst>
            <a:gs pos="0">
              <a:schemeClr val="accent3">
                <a:lumMod val="40000"/>
                <a:lumOff val="60000"/>
                <a:alpha val="10000"/>
              </a:schemeClr>
            </a:gs>
            <a:gs pos="80000">
              <a:schemeClr val="accent3">
                <a:lumMod val="75000"/>
              </a:schemeClr>
            </a:gs>
          </a:gsLst>
          <a:lin ang="16200000" scaled="0"/>
        </a:gradFill>
        <a:ln w="25400">
          <a:solidFill>
            <a:schemeClr val="accent3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Environmental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1593076" y="571677"/>
        <a:ext cx="1566375" cy="961184"/>
      </dsp:txXfrm>
    </dsp:sp>
    <dsp:sp modelId="{87087A92-F609-4BEA-976A-CB5FAA66F4EC}">
      <dsp:nvSpPr>
        <dsp:cNvPr id="0" name=""/>
        <dsp:cNvSpPr/>
      </dsp:nvSpPr>
      <dsp:spPr>
        <a:xfrm>
          <a:off x="1914005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2">
                <a:lumMod val="40000"/>
                <a:lumOff val="60000"/>
                <a:alpha val="10000"/>
              </a:schemeClr>
            </a:gs>
            <a:gs pos="80000">
              <a:schemeClr val="accent2">
                <a:lumMod val="75000"/>
              </a:schemeClr>
            </a:gs>
          </a:gsLst>
          <a:lin ang="1800000" scaled="0"/>
        </a:gradFill>
        <a:ln w="25400">
          <a:solidFill>
            <a:schemeClr val="accent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Social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2567254" y="1750246"/>
        <a:ext cx="1281579" cy="1174781"/>
      </dsp:txXfrm>
    </dsp:sp>
    <dsp:sp modelId="{EB709C2C-AED5-4720-A944-66D927E7BAA9}">
      <dsp:nvSpPr>
        <dsp:cNvPr id="0" name=""/>
        <dsp:cNvSpPr/>
      </dsp:nvSpPr>
      <dsp:spPr>
        <a:xfrm>
          <a:off x="724193" y="1198455"/>
          <a:ext cx="2135966" cy="2135966"/>
        </a:xfrm>
        <a:prstGeom prst="ellipse">
          <a:avLst/>
        </a:prstGeom>
        <a:gradFill rotWithShape="0">
          <a:gsLst>
            <a:gs pos="0">
              <a:schemeClr val="accent1">
                <a:lumMod val="40000"/>
                <a:lumOff val="60000"/>
                <a:alpha val="10000"/>
              </a:schemeClr>
            </a:gs>
            <a:gs pos="80000">
              <a:schemeClr val="accent1">
                <a:lumMod val="75000"/>
              </a:schemeClr>
            </a:gs>
          </a:gsLst>
          <a:lin ang="10200000" scaled="0"/>
        </a:gradFill>
        <a:ln w="25400">
          <a:solidFill>
            <a:schemeClr val="accent1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Economical</a:t>
          </a:r>
          <a:endParaRPr lang="en-US" sz="1800" b="1" kern="1200" dirty="0">
            <a:solidFill>
              <a:schemeClr val="bg1"/>
            </a:solidFill>
          </a:endParaRPr>
        </a:p>
      </dsp:txBody>
      <dsp:txXfrm>
        <a:off x="925330" y="1750246"/>
        <a:ext cx="1281579" cy="11747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B0CC75-91F5-4CC5-97BD-D2958DA8DE20}">
      <dsp:nvSpPr>
        <dsp:cNvPr id="0" name=""/>
        <dsp:cNvSpPr/>
      </dsp:nvSpPr>
      <dsp:spPr>
        <a:xfrm>
          <a:off x="1263" y="1680319"/>
          <a:ext cx="2983113" cy="1165324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noProof="0" smtClean="0">
              <a:solidFill>
                <a:schemeClr val="bg1">
                  <a:lumMod val="85000"/>
                </a:schemeClr>
              </a:solidFill>
            </a:rPr>
            <a:t>DGEG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smtClean="0">
              <a:solidFill>
                <a:schemeClr val="bg1">
                  <a:lumMod val="85000"/>
                </a:schemeClr>
              </a:solidFill>
            </a:rPr>
            <a:t>Identification of Biofuel production quantities</a:t>
          </a:r>
          <a:endParaRPr lang="en-US" sz="1400" kern="1200" noProof="0">
            <a:solidFill>
              <a:schemeClr val="bg1">
                <a:lumMod val="85000"/>
              </a:schemeClr>
            </a:solidFill>
          </a:endParaRPr>
        </a:p>
      </dsp:txBody>
      <dsp:txXfrm>
        <a:off x="1263" y="1680319"/>
        <a:ext cx="2983113" cy="1165324"/>
      </dsp:txXfrm>
    </dsp:sp>
    <dsp:sp modelId="{70B6CFEF-5253-48AA-9469-192BBD20777C}">
      <dsp:nvSpPr>
        <dsp:cNvPr id="0" name=""/>
        <dsp:cNvSpPr/>
      </dsp:nvSpPr>
      <dsp:spPr>
        <a:xfrm>
          <a:off x="2693046" y="1680319"/>
          <a:ext cx="2913310" cy="1165324"/>
        </a:xfrm>
        <a:prstGeom prst="chevron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noProof="0" smtClean="0">
              <a:solidFill>
                <a:schemeClr val="bg1"/>
              </a:solidFill>
            </a:rPr>
            <a:t>ECS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>
              <a:solidFill>
                <a:schemeClr val="bg1"/>
              </a:solidFill>
            </a:rPr>
            <a:t>Verification of the sustainability criteria</a:t>
          </a:r>
          <a:endParaRPr lang="en-US" sz="1400" b="1" kern="1200" noProof="0">
            <a:solidFill>
              <a:schemeClr val="bg1"/>
            </a:solidFill>
          </a:endParaRPr>
        </a:p>
      </dsp:txBody>
      <dsp:txXfrm>
        <a:off x="2693046" y="1680319"/>
        <a:ext cx="2913310" cy="1165324"/>
      </dsp:txXfrm>
    </dsp:sp>
    <dsp:sp modelId="{B7B93E4B-561F-4EA3-97FA-86BB3C9A0E03}">
      <dsp:nvSpPr>
        <dsp:cNvPr id="0" name=""/>
        <dsp:cNvSpPr/>
      </dsp:nvSpPr>
      <dsp:spPr>
        <a:xfrm>
          <a:off x="5315025" y="1680319"/>
          <a:ext cx="2913310" cy="1165324"/>
        </a:xfrm>
        <a:prstGeom prst="chevron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noProof="0" smtClean="0">
              <a:solidFill>
                <a:schemeClr val="bg1">
                  <a:lumMod val="85000"/>
                </a:schemeClr>
              </a:solidFill>
            </a:rPr>
            <a:t>DGEG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smtClean="0">
              <a:solidFill>
                <a:schemeClr val="bg1">
                  <a:lumMod val="85000"/>
                </a:schemeClr>
              </a:solidFill>
            </a:rPr>
            <a:t>Verification of Biofuel incorporation</a:t>
          </a:r>
          <a:endParaRPr lang="en-US" sz="1400" kern="1200" noProof="0">
            <a:solidFill>
              <a:schemeClr val="bg1">
                <a:lumMod val="85000"/>
              </a:schemeClr>
            </a:solidFill>
          </a:endParaRPr>
        </a:p>
      </dsp:txBody>
      <dsp:txXfrm>
        <a:off x="5315025" y="1680319"/>
        <a:ext cx="2913310" cy="116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9E1F54-EC28-4668-8B8A-4C7372CA0DD7}" type="datetimeFigureOut">
              <a:rPr lang="pt-PT"/>
              <a:pPr>
                <a:defRPr/>
              </a:pPr>
              <a:t>31-05-2011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t-P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94DEC7-F09A-4B94-83D8-ED1714079BE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EEDE3-E570-4109-8C96-19C533F029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030F9B-4A44-4FB9-AC96-1406C578F2C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150351-BFA6-459F-9C76-E4909B1A220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75A294-C696-4045-B6A3-1EEB9E64A8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B781F3-21A6-4693-ACD6-CD3D926EBF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A99144-A5CB-48DB-82D0-DE2A991ECB0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F2F4C5-B576-4AAC-AA30-040F48D951EA}" type="slidenum">
              <a:rPr lang="pt-PT" smtClean="0"/>
              <a:pPr>
                <a:defRPr/>
              </a:pPr>
              <a:t>24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1247E-6E98-48B0-B815-E44E70E2D07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C965EC-556E-4E94-844F-A29974BC610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D40724-3CE1-4184-802B-F7D16D7C41C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6F980A-0E8C-416A-B6F6-C6DDC2E417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F6193E-40CD-4519-A7E6-4B33DF3838D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E8E5C0-33D6-4892-AB9E-7AC707765E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3B3BDC-C145-44FC-B308-22419FB4B5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25EDA5-C126-4EC0-8EE4-28D62A0E171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CB6FE-25E2-4DA5-91A8-7B0DCDFB2D21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F4587-2931-4178-AFDB-6FC752D89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0A4A4-E2BD-4DB9-99E9-544EE082BCE1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3FB3E-14FA-4A50-9CE9-9C9199DA5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AF074-91F7-47E3-9096-520BB9AA1632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94D3C-B385-4F64-B8FC-9A589831F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CC0B-879D-49A9-BBC1-758F76FFD0C8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FE61-A705-4878-B0AF-2A00B7F92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927E5-FC45-4EB1-A9E6-37581BD852D2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59BC1-29C2-409B-A60E-04CBA51C7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7079-D977-4839-A8EC-1C77405D1AFD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F4EE5-0393-4077-B088-B5B73667B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8A34B-63A9-4BC0-A377-A53893927C00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13EF-EA31-463A-9445-8F8F12DBF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01700-01BB-4068-ABF7-901841C759F3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90EC9-9B3A-461D-BC51-3F27A7393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CD3B-B432-4BC6-93AB-C5292F6676C4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11062-97A3-4EF0-8871-B92ABFA95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B667-1F9B-49CB-9B5E-1879DF519D52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D45D2-7C88-4B0C-8684-9407A9EF7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8604A-DBA0-4D7D-A880-183E07097959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A9DC-A955-4A95-81F2-EFE8FF89F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292E54-521D-49B9-AA88-4A4EE12F93F9}" type="datetimeFigureOut">
              <a:rPr lang="en-US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4966F1-7B97-444E-ADF7-6E2DD8980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chart" Target="../charts/chart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pt-PT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PT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8313" y="3195638"/>
            <a:ext cx="6765925" cy="2492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2060"/>
                </a:solidFill>
                <a:latin typeface="+mj-lt"/>
                <a:cs typeface="+mn-cs"/>
              </a:rPr>
              <a:t>Implementation of Sustainability Criteria for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002060"/>
                </a:solidFill>
                <a:latin typeface="+mj-lt"/>
                <a:cs typeface="+mn-cs"/>
              </a:rPr>
              <a:t>Biofuels</a:t>
            </a:r>
            <a:r>
              <a:rPr lang="en-US" sz="2800" b="1" dirty="0">
                <a:solidFill>
                  <a:srgbClr val="002060"/>
                </a:solidFill>
                <a:latin typeface="+mj-lt"/>
                <a:cs typeface="+mn-cs"/>
              </a:rPr>
              <a:t> and </a:t>
            </a:r>
            <a:r>
              <a:rPr lang="en-US" sz="2800" b="1" dirty="0" err="1">
                <a:solidFill>
                  <a:srgbClr val="002060"/>
                </a:solidFill>
                <a:latin typeface="+mj-lt"/>
                <a:cs typeface="+mn-cs"/>
              </a:rPr>
              <a:t>Bioliquids</a:t>
            </a:r>
            <a:r>
              <a:rPr lang="en-US" sz="2800" b="1" dirty="0">
                <a:solidFill>
                  <a:srgbClr val="002060"/>
                </a:solidFill>
                <a:latin typeface="+mj-lt"/>
                <a:cs typeface="+mn-cs"/>
              </a:rPr>
              <a:t> in Portugal</a:t>
            </a:r>
            <a:endParaRPr lang="en-US" sz="2000" b="1" i="1" u="sng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i="1" u="sng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u="sng" dirty="0">
                <a:latin typeface="+mj-lt"/>
                <a:cs typeface="+mn-cs"/>
              </a:rPr>
              <a:t>Cristina Matos</a:t>
            </a:r>
            <a:r>
              <a:rPr lang="en-US" sz="2000" b="1" i="1" dirty="0">
                <a:latin typeface="+mj-lt"/>
                <a:cs typeface="+mn-cs"/>
              </a:rPr>
              <a:t>; Francisco </a:t>
            </a:r>
            <a:r>
              <a:rPr lang="en-US" sz="2000" b="1" i="1" dirty="0" err="1">
                <a:latin typeface="+mj-lt"/>
                <a:cs typeface="+mn-cs"/>
              </a:rPr>
              <a:t>Gírio</a:t>
            </a:r>
            <a:endParaRPr lang="en-US" sz="2000" b="1" i="1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 dirty="0">
                <a:latin typeface="+mj-lt"/>
                <a:cs typeface="+mn-cs"/>
              </a:rPr>
              <a:t>Researcher at </a:t>
            </a:r>
            <a:r>
              <a:rPr lang="en-US" sz="2000" i="1" dirty="0" err="1">
                <a:latin typeface="+mj-lt"/>
                <a:cs typeface="+mn-cs"/>
              </a:rPr>
              <a:t>Bioenergy</a:t>
            </a:r>
            <a:r>
              <a:rPr lang="en-US" sz="2000" i="1" dirty="0">
                <a:latin typeface="+mj-lt"/>
                <a:cs typeface="+mn-cs"/>
              </a:rPr>
              <a:t> Unit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i="1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latin typeface="+mj-lt"/>
                <a:cs typeface="+mn-cs"/>
              </a:rPr>
              <a:t>Cristina Oliveira, </a:t>
            </a:r>
            <a:r>
              <a:rPr lang="en-US" sz="2000" b="1" i="1" dirty="0" err="1">
                <a:latin typeface="+mj-lt"/>
                <a:cs typeface="+mn-cs"/>
              </a:rPr>
              <a:t>Luís</a:t>
            </a:r>
            <a:r>
              <a:rPr lang="en-US" sz="2000" b="1" i="1" dirty="0">
                <a:latin typeface="+mj-lt"/>
                <a:cs typeface="+mn-cs"/>
              </a:rPr>
              <a:t> Silva, </a:t>
            </a:r>
            <a:r>
              <a:rPr lang="en-US" sz="2000" b="1" i="1" dirty="0" err="1">
                <a:latin typeface="+mj-lt"/>
                <a:cs typeface="+mn-cs"/>
              </a:rPr>
              <a:t>Rafał</a:t>
            </a:r>
            <a:r>
              <a:rPr lang="en-US" sz="2000" b="1" i="1" dirty="0">
                <a:latin typeface="+mj-lt"/>
                <a:cs typeface="+mn-cs"/>
              </a:rPr>
              <a:t> </a:t>
            </a:r>
            <a:r>
              <a:rPr lang="en-US" sz="2000" b="1" i="1" dirty="0" err="1">
                <a:latin typeface="+mj-lt"/>
                <a:cs typeface="+mn-cs"/>
              </a:rPr>
              <a:t>Bogel-Łukasik</a:t>
            </a:r>
            <a:r>
              <a:rPr lang="en-US" sz="2000" b="1" i="1" dirty="0">
                <a:latin typeface="+mj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 flipV="1">
            <a:off x="860425" y="1628775"/>
            <a:ext cx="3998913" cy="0"/>
          </a:xfrm>
          <a:prstGeom prst="line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5"/>
          <p:cNvSpPr txBox="1"/>
          <p:nvPr/>
        </p:nvSpPr>
        <p:spPr>
          <a:xfrm>
            <a:off x="4859338" y="1533525"/>
            <a:ext cx="538162" cy="3111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b="1" dirty="0">
                <a:solidFill>
                  <a:srgbClr val="00B050"/>
                </a:solidFill>
              </a:rPr>
              <a:t>60 %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932363" y="2276475"/>
          <a:ext cx="3960441" cy="1468179"/>
        </p:xfrm>
        <a:graphic>
          <a:graphicData uri="http://schemas.openxmlformats.org/drawingml/2006/table">
            <a:tbl>
              <a:tblPr/>
              <a:tblGrid>
                <a:gridCol w="1655861"/>
                <a:gridCol w="1224136"/>
                <a:gridCol w="1080444"/>
              </a:tblGrid>
              <a:tr h="249159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GHG Emissions gCO2eq/</a:t>
                      </a:r>
                      <a:r>
                        <a:rPr lang="en-US" sz="1200" b="1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MJ</a:t>
                      </a:r>
                      <a:r>
                        <a:rPr lang="en-US" sz="1000" b="1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Biofuel</a:t>
                      </a:r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84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noProof="0" smtClean="0">
                          <a:solidFill>
                            <a:srgbClr val="1F497D"/>
                          </a:solidFill>
                          <a:latin typeface="Calibri"/>
                        </a:rPr>
                        <a:t>Process Stage</a:t>
                      </a:r>
                      <a:endParaRPr lang="en-US" sz="1200" b="1" i="0" u="none" strike="noStrike" noProof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UB studies, JEC Data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Typical</a:t>
                      </a:r>
                      <a:r>
                        <a:rPr lang="en-US" sz="1200" b="0" i="0" u="none" strike="noStrike" baseline="0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GHG valeus RED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9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Cultivation of Sunflower</a:t>
                      </a:r>
                      <a:endParaRPr lang="en-US" sz="1200" b="1" i="1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17.7 ≈ 18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Biodiesel Production</a:t>
                      </a:r>
                      <a:endParaRPr lang="en-US" sz="1200" b="1" i="1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15.6</a:t>
                      </a:r>
                      <a:r>
                        <a:rPr lang="en-US" sz="1200" b="0" i="0" u="none" strike="noStrike" baseline="0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+mn-lt"/>
                        </a:rPr>
                        <a:t>≈ 16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Biodiesel</a:t>
                      </a:r>
                      <a:r>
                        <a:rPr lang="en-US" sz="1200" b="1" i="1" u="none" strike="noStrike" baseline="0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Transport</a:t>
                      </a:r>
                      <a:endParaRPr lang="en-US" sz="1200" b="1" i="1" u="none" strike="noStrike" noProof="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1.3 ≈ 1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endParaRPr lang="en-US" sz="1200" b="1" i="1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34.6</a:t>
                      </a:r>
                      <a:r>
                        <a:rPr lang="en-US" sz="1200" b="0" i="0" u="none" strike="noStrike" baseline="0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+mn-lt"/>
                        </a:rPr>
                        <a:t>≈ 35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0" y="980728"/>
          <a:ext cx="493204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395288" y="4941888"/>
            <a:ext cx="8424862" cy="17272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 dirty="0" err="1">
                <a:solidFill>
                  <a:schemeClr val="tx1"/>
                </a:solidFill>
              </a:rPr>
              <a:t>Biograce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Input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List </a:t>
            </a:r>
            <a:r>
              <a:rPr lang="en-US" sz="2000" dirty="0">
                <a:solidFill>
                  <a:schemeClr val="tx1"/>
                </a:solidFill>
              </a:rPr>
              <a:t>of standard conversion values, from </a:t>
            </a:r>
            <a:r>
              <a:rPr lang="en-US" sz="2000" dirty="0">
                <a:solidFill>
                  <a:schemeClr val="tx1"/>
                </a:solidFill>
              </a:rPr>
              <a:t>JEC consortium;</a:t>
            </a:r>
            <a:endParaRPr lang="en-US" sz="20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Correction of the global warming potentials used by </a:t>
            </a:r>
            <a:r>
              <a:rPr lang="en-US" sz="2000" dirty="0">
                <a:solidFill>
                  <a:schemeClr val="tx1"/>
                </a:solidFill>
              </a:rPr>
              <a:t>JEC consortium.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319" name="Rectangle 2"/>
          <p:cNvSpPr>
            <a:spLocks noChangeArrowheads="1"/>
          </p:cNvSpPr>
          <p:nvPr/>
        </p:nvSpPr>
        <p:spPr bwMode="auto">
          <a:xfrm>
            <a:off x="323850" y="331788"/>
            <a:ext cx="864076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UB work on GHG emissions calculations</a:t>
            </a:r>
          </a:p>
          <a:p>
            <a:pPr algn="ctr"/>
            <a:r>
              <a:rPr lang="pt-PT" sz="3200" i="1">
                <a:latin typeface="Calibri" pitchFamily="34" charset="0"/>
              </a:rPr>
              <a:t>Biograce Input </a:t>
            </a:r>
            <a:endParaRPr lang="en-GB" sz="32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7956550" y="5661025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484313"/>
            <a:ext cx="3173413" cy="4646612"/>
          </a:xfrm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7838" y="4292600"/>
            <a:ext cx="98425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8188" y="2636838"/>
            <a:ext cx="1012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3019425"/>
            <a:ext cx="98425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2924175"/>
            <a:ext cx="10128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781300"/>
            <a:ext cx="985837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475" y="2708275"/>
            <a:ext cx="13589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814638"/>
            <a:ext cx="1027112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ounded Rectangle 15"/>
          <p:cNvSpPr/>
          <p:nvPr/>
        </p:nvSpPr>
        <p:spPr>
          <a:xfrm>
            <a:off x="395288" y="1196975"/>
            <a:ext cx="4608512" cy="143986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400">
                <a:solidFill>
                  <a:schemeClr val="tx1"/>
                </a:solidFill>
              </a:rPr>
              <a:t>Assessment of the GHG emissions from feedstock cultivation in different Portuguese regions;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n-US" sz="140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400">
                <a:solidFill>
                  <a:schemeClr val="tx1"/>
                </a:solidFill>
              </a:rPr>
              <a:t>Sunflower in Centro and Alentejo and Maize in Centro showed lower GHG emissions than RED default values.</a:t>
            </a:r>
          </a:p>
        </p:txBody>
      </p:sp>
      <p:sp>
        <p:nvSpPr>
          <p:cNvPr id="13324" name="TextBox 16"/>
          <p:cNvSpPr txBox="1">
            <a:spLocks noChangeArrowheads="1"/>
          </p:cNvSpPr>
          <p:nvPr/>
        </p:nvSpPr>
        <p:spPr bwMode="auto">
          <a:xfrm>
            <a:off x="6443663" y="3311525"/>
            <a:ext cx="1081087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13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25" name="TextBox 17"/>
          <p:cNvSpPr txBox="1">
            <a:spLocks noChangeArrowheads="1"/>
          </p:cNvSpPr>
          <p:nvPr/>
        </p:nvSpPr>
        <p:spPr bwMode="auto">
          <a:xfrm>
            <a:off x="6750050" y="4608513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14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26" name="TextBox 18"/>
          <p:cNvSpPr txBox="1">
            <a:spLocks noChangeArrowheads="1"/>
          </p:cNvSpPr>
          <p:nvPr/>
        </p:nvSpPr>
        <p:spPr bwMode="auto">
          <a:xfrm>
            <a:off x="7075488" y="2781300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18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27" name="TextBox 19"/>
          <p:cNvSpPr txBox="1">
            <a:spLocks noChangeArrowheads="1"/>
          </p:cNvSpPr>
          <p:nvPr/>
        </p:nvSpPr>
        <p:spPr bwMode="auto">
          <a:xfrm>
            <a:off x="2771775" y="3743325"/>
            <a:ext cx="10795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18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28" name="TextBox 20"/>
          <p:cNvSpPr txBox="1">
            <a:spLocks noChangeArrowheads="1"/>
          </p:cNvSpPr>
          <p:nvPr/>
        </p:nvSpPr>
        <p:spPr bwMode="auto">
          <a:xfrm>
            <a:off x="190500" y="3716338"/>
            <a:ext cx="10795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50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29" name="TextBox 21"/>
          <p:cNvSpPr txBox="1">
            <a:spLocks noChangeArrowheads="1"/>
          </p:cNvSpPr>
          <p:nvPr/>
        </p:nvSpPr>
        <p:spPr bwMode="auto">
          <a:xfrm>
            <a:off x="3924300" y="3716338"/>
            <a:ext cx="10795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13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13330" name="TextBox 22"/>
          <p:cNvSpPr txBox="1">
            <a:spLocks noChangeArrowheads="1"/>
          </p:cNvSpPr>
          <p:nvPr/>
        </p:nvSpPr>
        <p:spPr bwMode="auto">
          <a:xfrm>
            <a:off x="1476375" y="3743325"/>
            <a:ext cx="10795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1400"/>
              <a:t>33 </a:t>
            </a:r>
          </a:p>
          <a:p>
            <a:pPr algn="ctr"/>
            <a:r>
              <a:rPr lang="pt-PT" sz="1100"/>
              <a:t>gCO</a:t>
            </a:r>
            <a:r>
              <a:rPr lang="pt-PT" sz="800"/>
              <a:t>2eq</a:t>
            </a:r>
            <a:r>
              <a:rPr lang="pt-PT" sz="1100"/>
              <a:t>/MJ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51275" y="4684713"/>
            <a:ext cx="1235075" cy="1841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3332" name="Rectangle 25"/>
          <p:cNvSpPr>
            <a:spLocks noChangeArrowheads="1"/>
          </p:cNvSpPr>
          <p:nvPr/>
        </p:nvSpPr>
        <p:spPr bwMode="auto">
          <a:xfrm>
            <a:off x="250825" y="6381750"/>
            <a:ext cx="5076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400" b="1">
                <a:latin typeface="Calibri" pitchFamily="34" charset="0"/>
              </a:rPr>
              <a:t>Harmonization is important for the N</a:t>
            </a:r>
            <a:r>
              <a:rPr lang="en-US" sz="1100" b="1">
                <a:latin typeface="Calibri" pitchFamily="34" charset="0"/>
              </a:rPr>
              <a:t>2</a:t>
            </a:r>
            <a:r>
              <a:rPr lang="en-US" sz="1400" b="1">
                <a:latin typeface="Calibri" pitchFamily="34" charset="0"/>
              </a:rPr>
              <a:t>O soil emissions. </a:t>
            </a:r>
            <a:endParaRPr lang="pt-PT" sz="1400"/>
          </a:p>
        </p:txBody>
      </p:sp>
      <p:sp>
        <p:nvSpPr>
          <p:cNvPr id="13333" name="Rectangle 2"/>
          <p:cNvSpPr>
            <a:spLocks noChangeArrowheads="1"/>
          </p:cNvSpPr>
          <p:nvPr/>
        </p:nvSpPr>
        <p:spPr bwMode="auto">
          <a:xfrm>
            <a:off x="323850" y="-171450"/>
            <a:ext cx="86407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UB work on GHG emissions calculations </a:t>
            </a:r>
            <a:endParaRPr lang="en-GB" sz="3200" b="1">
              <a:latin typeface="Calibri" pitchFamily="34" charset="0"/>
            </a:endParaRPr>
          </a:p>
        </p:txBody>
      </p:sp>
      <p:graphicFrame>
        <p:nvGraphicFramePr>
          <p:cNvPr id="26" name="Chart 25"/>
          <p:cNvGraphicFramePr/>
          <p:nvPr/>
        </p:nvGraphicFramePr>
        <p:xfrm>
          <a:off x="179512" y="3886200"/>
          <a:ext cx="4962525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pt-PT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PT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8313" y="3195638"/>
            <a:ext cx="7291387" cy="1446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002060"/>
                </a:solidFill>
                <a:latin typeface="+mj-lt"/>
                <a:cs typeface="+mn-cs"/>
              </a:rPr>
              <a:t>Renewable Energy in Portugal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2060"/>
                </a:solidFill>
                <a:latin typeface="+mj-lt"/>
                <a:cs typeface="+mn-cs"/>
              </a:rPr>
              <a:t>and the Renewable Energy Directive 2009/28/EC</a:t>
            </a:r>
            <a:endParaRPr lang="en-US" sz="2400" b="1" i="1" u="sng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i="1" u="sng" dirty="0"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406400"/>
            <a:ext cx="83947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RED Renewable Energy Shares  </a:t>
            </a:r>
          </a:p>
          <a:p>
            <a:pPr algn="ctr"/>
            <a:r>
              <a:rPr lang="en-US" sz="3200" b="1" i="1">
                <a:latin typeface="Calibri" pitchFamily="34" charset="0"/>
              </a:rPr>
              <a:t>Portuguese Perspective for 2020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53300" y="1982788"/>
            <a:ext cx="215900" cy="13684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" name="Rounded Rectangle 4"/>
          <p:cNvSpPr/>
          <p:nvPr/>
        </p:nvSpPr>
        <p:spPr>
          <a:xfrm>
            <a:off x="250825" y="4149725"/>
            <a:ext cx="4897438" cy="2447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	Mandatory share of </a:t>
            </a:r>
            <a:r>
              <a:rPr lang="en-US" sz="1400" b="1" dirty="0">
                <a:solidFill>
                  <a:schemeClr val="tx1"/>
                </a:solidFill>
              </a:rPr>
              <a:t>31% for 2020     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Increase of 11.3% of renewable energies comparing with the value of  2005.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This increase will correspond to the following renewable shares for each sector:</a:t>
            </a:r>
          </a:p>
          <a:p>
            <a:pPr marL="80486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 30.6 % of RES in heating and cooling</a:t>
            </a:r>
          </a:p>
          <a:p>
            <a:pPr marL="80486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 55.2 % of RES in electricity</a:t>
            </a:r>
          </a:p>
          <a:p>
            <a:pPr marL="80486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 10 % of RES in transports</a:t>
            </a:r>
          </a:p>
        </p:txBody>
      </p:sp>
      <p:sp>
        <p:nvSpPr>
          <p:cNvPr id="7" name="Down Arrow 6"/>
          <p:cNvSpPr/>
          <p:nvPr/>
        </p:nvSpPr>
        <p:spPr>
          <a:xfrm>
            <a:off x="2484438" y="4437063"/>
            <a:ext cx="358775" cy="4318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5366" name="Rectangle 10"/>
          <p:cNvSpPr>
            <a:spLocks noChangeArrowheads="1"/>
          </p:cNvSpPr>
          <p:nvPr/>
        </p:nvSpPr>
        <p:spPr bwMode="auto">
          <a:xfrm>
            <a:off x="6516688" y="6453188"/>
            <a:ext cx="10287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i="1">
                <a:latin typeface="Calibri" pitchFamily="34" charset="0"/>
              </a:rPr>
              <a:t>Source: PNAER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3924300" y="6237288"/>
            <a:ext cx="10287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i="1">
                <a:latin typeface="Calibri" pitchFamily="34" charset="0"/>
              </a:rPr>
              <a:t>Source: PNAER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6146800" y="4762500"/>
            <a:ext cx="544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>
                <a:latin typeface="Calibri" pitchFamily="34" charset="0"/>
              </a:rPr>
              <a:t>20%</a:t>
            </a: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7418388" y="4149725"/>
            <a:ext cx="544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400">
                <a:latin typeface="Calibri" pitchFamily="34" charset="0"/>
              </a:rPr>
              <a:t>31%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5148064" y="4005064"/>
          <a:ext cx="399593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-180528" y="764704"/>
          <a:ext cx="9715500" cy="3524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372" name="TextBox 12"/>
          <p:cNvSpPr txBox="1">
            <a:spLocks noChangeArrowheads="1"/>
          </p:cNvSpPr>
          <p:nvPr/>
        </p:nvSpPr>
        <p:spPr bwMode="auto">
          <a:xfrm>
            <a:off x="8169275" y="4468813"/>
            <a:ext cx="857250" cy="26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/>
              <a:t>Transports</a:t>
            </a:r>
          </a:p>
        </p:txBody>
      </p: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8172450" y="4822825"/>
            <a:ext cx="788988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/>
              <a:t>Electricity</a:t>
            </a:r>
          </a:p>
        </p:txBody>
      </p:sp>
      <p:sp>
        <p:nvSpPr>
          <p:cNvPr id="15374" name="TextBox 16"/>
          <p:cNvSpPr txBox="1">
            <a:spLocks noChangeArrowheads="1"/>
          </p:cNvSpPr>
          <p:nvPr/>
        </p:nvSpPr>
        <p:spPr bwMode="auto">
          <a:xfrm>
            <a:off x="8181975" y="5157788"/>
            <a:ext cx="984250" cy="430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/>
              <a:t>Heating and </a:t>
            </a:r>
          </a:p>
          <a:p>
            <a:r>
              <a:rPr lang="pt-PT" sz="1100"/>
              <a:t>cooling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79388" y="1738313"/>
            <a:ext cx="4392612" cy="26511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7158" y="1810209"/>
            <a:ext cx="3857652" cy="2275653"/>
            <a:chOff x="1305586" y="2131475"/>
            <a:chExt cx="6538052" cy="3432404"/>
          </a:xfrm>
          <a:solidFill>
            <a:schemeClr val="bg1"/>
          </a:solidFill>
        </p:grpSpPr>
        <p:pic>
          <p:nvPicPr>
            <p:cNvPr id="8" name="Picture 2" descr="Consumo de energia final por sector - 2009"/>
            <p:cNvPicPr>
              <a:picLocks noChangeAspect="1" noChangeArrowheads="1"/>
            </p:cNvPicPr>
            <p:nvPr/>
          </p:nvPicPr>
          <p:blipFill>
            <a:blip r:embed="rId3" cstate="print"/>
            <a:srcRect t="35437" r="23538"/>
            <a:stretch>
              <a:fillRect/>
            </a:stretch>
          </p:blipFill>
          <p:spPr bwMode="auto">
            <a:xfrm>
              <a:off x="2469000" y="2492896"/>
              <a:ext cx="4464496" cy="268796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396732" y="2374661"/>
              <a:ext cx="1446906" cy="69633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Indústria</a:t>
              </a:r>
            </a:p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27.5%       </a:t>
              </a:r>
              <a:r>
                <a:rPr lang="pt-PT" sz="12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  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50175" y="4867542"/>
              <a:ext cx="1967013" cy="69633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rgbClr val="990033"/>
                  </a:solidFill>
                </a:rPr>
                <a:t>Transportes</a:t>
              </a:r>
            </a:p>
            <a:p>
              <a:pPr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rgbClr val="990033"/>
                  </a:solidFill>
                </a:rPr>
                <a:t>38.4%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05586" y="3716438"/>
              <a:ext cx="1518260" cy="557069"/>
            </a:xfrm>
            <a:prstGeom prst="rect">
              <a:avLst/>
            </a:prstGeom>
            <a:grpFill/>
          </p:spPr>
          <p:txBody>
            <a:bodyPr lIns="0" tIns="0" rIns="0" bIns="0">
              <a:spAutoFit/>
            </a:bodyPr>
            <a:lstStyle/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tx1"/>
                    </a:solidFill>
                  </a:ln>
                  <a:solidFill>
                    <a:srgbClr val="FFFFCC"/>
                  </a:solidFill>
                </a:rPr>
                <a:t>Doméstico</a:t>
              </a:r>
            </a:p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tx1"/>
                    </a:solidFill>
                  </a:ln>
                  <a:solidFill>
                    <a:srgbClr val="FFFFCC"/>
                  </a:solidFill>
                </a:rPr>
                <a:t>18.3%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72222" y="2131475"/>
              <a:ext cx="1507765" cy="69633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rgbClr val="990099"/>
                  </a:solidFill>
                </a:rPr>
                <a:t>Serviços</a:t>
              </a:r>
            </a:p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rgbClr val="990099"/>
                  </a:solidFill>
                </a:rPr>
                <a:t>12.2%      </a:t>
              </a:r>
              <a:r>
                <a:rPr lang="pt-PT" sz="1200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 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10961" y="2520572"/>
              <a:ext cx="1391773" cy="69633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tx1"/>
                    </a:solidFill>
                  </a:ln>
                  <a:solidFill>
                    <a:srgbClr val="CCFFFF"/>
                  </a:solidFill>
                </a:rPr>
                <a:t>Outros</a:t>
              </a:r>
            </a:p>
            <a:p>
              <a:pPr algn="r">
                <a:defRPr/>
              </a:pPr>
              <a:r>
                <a:rPr lang="pt-PT" sz="1200" b="1" dirty="0">
                  <a:ln>
                    <a:solidFill>
                      <a:schemeClr val="tx1"/>
                    </a:solidFill>
                  </a:ln>
                  <a:solidFill>
                    <a:srgbClr val="CCFFFF"/>
                  </a:solidFill>
                </a:rPr>
                <a:t>  3.6%      </a:t>
              </a:r>
              <a:r>
                <a:rPr lang="pt-PT" sz="1200" b="1" dirty="0">
                  <a:solidFill>
                    <a:srgbClr val="CCFFFF"/>
                  </a:solidFill>
                </a:rPr>
                <a:t>    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8313" y="4460875"/>
            <a:ext cx="2935287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000" dirty="0" err="1">
                <a:solidFill>
                  <a:schemeClr val="bg1">
                    <a:lumMod val="65000"/>
                  </a:schemeClr>
                </a:solidFill>
                <a:latin typeface="Calibri" pitchFamily="34" charset="0"/>
                <a:cs typeface="+mn-cs"/>
              </a:rPr>
              <a:t>Source</a:t>
            </a:r>
            <a:r>
              <a:rPr lang="pt-PT" sz="1000" dirty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cs typeface="+mn-cs"/>
              </a:rPr>
              <a:t>: A factura energética portuguesa 2009, DGEG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2184400" y="142875"/>
            <a:ext cx="48831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 sz="3200" b="1">
                <a:latin typeface="Calibri" pitchFamily="34" charset="0"/>
              </a:rPr>
              <a:t>Energy Consumption in the </a:t>
            </a:r>
          </a:p>
          <a:p>
            <a:pPr algn="ctr"/>
            <a:r>
              <a:rPr lang="pt-PT" sz="3200" b="1">
                <a:latin typeface="Calibri" pitchFamily="34" charset="0"/>
              </a:rPr>
              <a:t>Transport sector (2009)</a:t>
            </a:r>
          </a:p>
        </p:txBody>
      </p:sp>
      <p:grpSp>
        <p:nvGrpSpPr>
          <p:cNvPr id="16390" name="Group 32"/>
          <p:cNvGrpSpPr>
            <a:grpSpLocks/>
          </p:cNvGrpSpPr>
          <p:nvPr/>
        </p:nvGrpSpPr>
        <p:grpSpPr bwMode="auto">
          <a:xfrm>
            <a:off x="4572000" y="2052638"/>
            <a:ext cx="4376738" cy="2768600"/>
            <a:chOff x="1787917" y="2274052"/>
            <a:chExt cx="4394980" cy="3453563"/>
          </a:xfrm>
        </p:grpSpPr>
        <p:grpSp>
          <p:nvGrpSpPr>
            <p:cNvPr id="16416" name="Group 15"/>
            <p:cNvGrpSpPr>
              <a:grpSpLocks/>
            </p:cNvGrpSpPr>
            <p:nvPr/>
          </p:nvGrpSpPr>
          <p:grpSpPr bwMode="auto">
            <a:xfrm>
              <a:off x="1857356" y="2274052"/>
              <a:ext cx="4113945" cy="2794310"/>
              <a:chOff x="2571736" y="1988300"/>
              <a:chExt cx="4113945" cy="2794310"/>
            </a:xfrm>
          </p:grpSpPr>
          <p:grpSp>
            <p:nvGrpSpPr>
              <p:cNvPr id="16418" name="Group 13"/>
              <p:cNvGrpSpPr>
                <a:grpSpLocks/>
              </p:cNvGrpSpPr>
              <p:nvPr/>
            </p:nvGrpSpPr>
            <p:grpSpPr bwMode="auto">
              <a:xfrm>
                <a:off x="2821903" y="1988300"/>
                <a:ext cx="3863778" cy="2794310"/>
                <a:chOff x="2607589" y="2202614"/>
                <a:chExt cx="3863778" cy="2794310"/>
              </a:xfrm>
            </p:grpSpPr>
            <p:sp>
              <p:nvSpPr>
                <p:cNvPr id="16420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3153156" y="4749098"/>
                  <a:ext cx="660758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t-PT" sz="1000" b="1">
                      <a:latin typeface="Calibri" pitchFamily="34" charset="0"/>
                    </a:rPr>
                    <a:t>Indústria</a:t>
                  </a:r>
                </a:p>
              </p:txBody>
            </p:sp>
            <p:pic>
              <p:nvPicPr>
                <p:cNvPr id="16421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28696" t="45596" r="25104" b="28333"/>
                <a:stretch>
                  <a:fillRect/>
                </a:stretch>
              </p:blipFill>
              <p:spPr bwMode="auto">
                <a:xfrm>
                  <a:off x="2607589" y="2202614"/>
                  <a:ext cx="3863778" cy="25622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22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4199088" y="4749099"/>
                  <a:ext cx="768160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t-PT" sz="1000" b="1">
                      <a:latin typeface="Calibri" pitchFamily="34" charset="0"/>
                    </a:rPr>
                    <a:t>Transporte</a:t>
                  </a:r>
                </a:p>
              </p:txBody>
            </p:sp>
            <p:sp>
              <p:nvSpPr>
                <p:cNvPr id="16423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5197071" y="4750703"/>
                  <a:ext cx="1149674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t-PT" sz="1000" b="1">
                      <a:latin typeface="Calibri" pitchFamily="34" charset="0"/>
                    </a:rPr>
                    <a:t>Outros sectores**</a:t>
                  </a:r>
                </a:p>
              </p:txBody>
            </p:sp>
          </p:grpSp>
          <p:sp>
            <p:nvSpPr>
              <p:cNvPr id="67" name="TextBox 66"/>
              <p:cNvSpPr txBox="1"/>
              <p:nvPr/>
            </p:nvSpPr>
            <p:spPr>
              <a:xfrm>
                <a:off x="2571736" y="2790271"/>
                <a:ext cx="339965" cy="567292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>
                  <a:defRPr/>
                </a:pPr>
                <a:r>
                  <a:rPr lang="pt-PT" sz="1000" b="1" dirty="0" err="1">
                    <a:latin typeface="Calibri" pitchFamily="34" charset="0"/>
                  </a:rPr>
                  <a:t>Mtoe</a:t>
                </a:r>
                <a:endParaRPr lang="pt-PT" sz="1000" b="1" dirty="0">
                  <a:latin typeface="Calibri" pitchFamily="34" charset="0"/>
                </a:endParaRPr>
              </a:p>
            </p:txBody>
          </p:sp>
        </p:grpSp>
        <p:sp>
          <p:nvSpPr>
            <p:cNvPr id="16417" name="TextBox 31"/>
            <p:cNvSpPr txBox="1">
              <a:spLocks noChangeArrowheads="1"/>
            </p:cNvSpPr>
            <p:nvPr/>
          </p:nvSpPr>
          <p:spPr bwMode="auto">
            <a:xfrm>
              <a:off x="1787917" y="5036403"/>
              <a:ext cx="4394980" cy="69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PT" sz="1000">
                  <a:latin typeface="Calibri" pitchFamily="34" charset="0"/>
                </a:rPr>
                <a:t>*</a:t>
              </a:r>
              <a:r>
                <a:rPr lang="pt-PT" sz="800">
                  <a:latin typeface="Calibri" pitchFamily="34" charset="0"/>
                </a:rPr>
                <a:t>Inclui uso não-energético</a:t>
              </a:r>
            </a:p>
            <a:p>
              <a:r>
                <a:rPr lang="pt-PT" sz="800">
                  <a:latin typeface="Calibri" pitchFamily="34" charset="0"/>
                </a:rPr>
                <a:t>**Inclui sector residencial, comercial e serviços públicos, agricultura/floresta, pesca e outros não especificados</a:t>
              </a:r>
            </a:p>
            <a:p>
              <a:r>
                <a:rPr lang="pt-PT" sz="800">
                  <a:latin typeface="Calibri" pitchFamily="34" charset="0"/>
                </a:rPr>
                <a:t>***Inclui o uso directo de geotérmica/solar térmica e calor produzido por unidades CHP  </a:t>
              </a:r>
            </a:p>
          </p:txBody>
        </p:sp>
      </p:grpSp>
      <p:sp>
        <p:nvSpPr>
          <p:cNvPr id="85" name="Rectangle 84"/>
          <p:cNvSpPr/>
          <p:nvPr/>
        </p:nvSpPr>
        <p:spPr>
          <a:xfrm>
            <a:off x="7380288" y="1528763"/>
            <a:ext cx="1285875" cy="1000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grpSp>
        <p:nvGrpSpPr>
          <p:cNvPr id="16392" name="Group 83"/>
          <p:cNvGrpSpPr>
            <a:grpSpLocks/>
          </p:cNvGrpSpPr>
          <p:nvPr/>
        </p:nvGrpSpPr>
        <p:grpSpPr bwMode="auto">
          <a:xfrm>
            <a:off x="7451725" y="1385888"/>
            <a:ext cx="1214438" cy="928687"/>
            <a:chOff x="2868918" y="4357695"/>
            <a:chExt cx="1646238" cy="1432093"/>
          </a:xfrm>
        </p:grpSpPr>
        <p:sp>
          <p:nvSpPr>
            <p:cNvPr id="16404" name="TextBox 26"/>
            <p:cNvSpPr txBox="1">
              <a:spLocks noChangeArrowheads="1"/>
            </p:cNvSpPr>
            <p:nvPr/>
          </p:nvSpPr>
          <p:spPr bwMode="auto">
            <a:xfrm>
              <a:off x="2895682" y="5283266"/>
              <a:ext cx="1619474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Comb. renov. e resíduos</a:t>
              </a:r>
              <a:endParaRPr lang="pt-PT" sz="800"/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868918" y="4436032"/>
              <a:ext cx="77470" cy="61200"/>
            </a:xfrm>
            <a:prstGeom prst="rect">
              <a:avLst/>
            </a:prstGeom>
            <a:solidFill>
              <a:srgbClr val="80008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16406" name="TextBox 18"/>
            <p:cNvSpPr txBox="1">
              <a:spLocks noChangeArrowheads="1"/>
            </p:cNvSpPr>
            <p:nvPr/>
          </p:nvSpPr>
          <p:spPr bwMode="auto">
            <a:xfrm>
              <a:off x="3000364" y="4357695"/>
              <a:ext cx="854392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Carvão/Turfa </a:t>
              </a:r>
              <a:endParaRPr lang="pt-PT" sz="800"/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868918" y="4668593"/>
              <a:ext cx="77470" cy="63649"/>
            </a:xfrm>
            <a:prstGeom prst="rect">
              <a:avLst/>
            </a:prstGeom>
            <a:solidFill>
              <a:srgbClr val="0000C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16408" name="TextBox 20"/>
            <p:cNvSpPr txBox="1">
              <a:spLocks noChangeArrowheads="1"/>
            </p:cNvSpPr>
            <p:nvPr/>
          </p:nvSpPr>
          <p:spPr bwMode="auto">
            <a:xfrm>
              <a:off x="3000364" y="4581042"/>
              <a:ext cx="621376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Petróleo</a:t>
              </a:r>
              <a:endParaRPr lang="pt-PT" sz="800"/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868918" y="4891364"/>
              <a:ext cx="77470" cy="63649"/>
            </a:xfrm>
            <a:prstGeom prst="rect">
              <a:avLst/>
            </a:prstGeom>
            <a:solidFill>
              <a:srgbClr val="339933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16410" name="TextBox 22"/>
            <p:cNvSpPr txBox="1">
              <a:spLocks noChangeArrowheads="1"/>
            </p:cNvSpPr>
            <p:nvPr/>
          </p:nvSpPr>
          <p:spPr bwMode="auto">
            <a:xfrm>
              <a:off x="3000364" y="4804384"/>
              <a:ext cx="310688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Gás</a:t>
              </a:r>
              <a:endParaRPr lang="pt-PT" sz="800"/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868918" y="5126374"/>
              <a:ext cx="79623" cy="6364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16412" name="TextBox 24"/>
            <p:cNvSpPr txBox="1">
              <a:spLocks noChangeArrowheads="1"/>
            </p:cNvSpPr>
            <p:nvPr/>
          </p:nvSpPr>
          <p:spPr bwMode="auto">
            <a:xfrm>
              <a:off x="2967676" y="5038652"/>
              <a:ext cx="896095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Electricidade</a:t>
              </a:r>
              <a:endParaRPr lang="pt-PT" sz="800"/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868918" y="5371177"/>
              <a:ext cx="71015" cy="73441"/>
            </a:xfrm>
            <a:prstGeom prst="rect">
              <a:avLst/>
            </a:prstGeom>
            <a:solidFill>
              <a:srgbClr val="FF99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868918" y="5615979"/>
              <a:ext cx="77470" cy="63649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 sz="800"/>
            </a:p>
          </p:txBody>
        </p:sp>
        <p:sp>
          <p:nvSpPr>
            <p:cNvPr id="16415" name="TextBox 28"/>
            <p:cNvSpPr txBox="1">
              <a:spLocks noChangeArrowheads="1"/>
            </p:cNvSpPr>
            <p:nvPr/>
          </p:nvSpPr>
          <p:spPr bwMode="auto">
            <a:xfrm>
              <a:off x="3000364" y="5527881"/>
              <a:ext cx="699047" cy="2619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/>
              <a:r>
                <a:rPr lang="pt-PT" sz="800">
                  <a:latin typeface="Calibri" pitchFamily="34" charset="0"/>
                </a:rPr>
                <a:t>Outros***</a:t>
              </a:r>
              <a:endParaRPr lang="pt-PT" sz="800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2357438" y="5381625"/>
            <a:ext cx="5857875" cy="711200"/>
          </a:xfrm>
          <a:prstGeom prst="rect">
            <a:avLst/>
          </a:prstGeom>
          <a:solidFill>
            <a:schemeClr val="bg1"/>
          </a:solidFill>
          <a:ln w="25400" cap="rnd" cmpd="sng">
            <a:solidFill>
              <a:srgbClr val="0072B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08000" tIns="108000" rIns="108000" bIns="108000">
            <a:spAutoFit/>
          </a:bodyPr>
          <a:lstStyle/>
          <a:p>
            <a:pPr marL="288000" indent="-288000" algn="just"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The transport sector is still extremely dependent on fossil fuel     (</a:t>
            </a:r>
            <a:r>
              <a:rPr lang="en-US" sz="1600" dirty="0">
                <a:solidFill>
                  <a:prstClr val="black"/>
                </a:solidFill>
                <a:latin typeface="Calibri" pitchFamily="34" charset="0"/>
                <a:cs typeface="Arial" pitchFamily="34" charset="0"/>
                <a:sym typeface="Symbol"/>
              </a:rPr>
              <a:t></a:t>
            </a:r>
            <a:r>
              <a:rPr lang="en-US" sz="16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 98 </a:t>
            </a:r>
            <a:r>
              <a:rPr lang="en-US" sz="1600" dirty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% in 2006)</a:t>
            </a:r>
            <a:endParaRPr lang="en-US" sz="1600" dirty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6394" name="TextBox 38"/>
          <p:cNvSpPr txBox="1">
            <a:spLocks noChangeArrowheads="1"/>
          </p:cNvSpPr>
          <p:nvPr/>
        </p:nvSpPr>
        <p:spPr bwMode="auto">
          <a:xfrm>
            <a:off x="1909763" y="1789113"/>
            <a:ext cx="765175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Services</a:t>
            </a:r>
          </a:p>
        </p:txBody>
      </p:sp>
      <p:sp>
        <p:nvSpPr>
          <p:cNvPr id="16395" name="TextBox 39"/>
          <p:cNvSpPr txBox="1">
            <a:spLocks noChangeArrowheads="1"/>
          </p:cNvSpPr>
          <p:nvPr/>
        </p:nvSpPr>
        <p:spPr bwMode="auto">
          <a:xfrm>
            <a:off x="900113" y="2011363"/>
            <a:ext cx="560387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Other</a:t>
            </a:r>
          </a:p>
        </p:txBody>
      </p:sp>
      <p:sp>
        <p:nvSpPr>
          <p:cNvPr id="16396" name="TextBox 40"/>
          <p:cNvSpPr txBox="1">
            <a:spLocks noChangeArrowheads="1"/>
          </p:cNvSpPr>
          <p:nvPr/>
        </p:nvSpPr>
        <p:spPr bwMode="auto">
          <a:xfrm>
            <a:off x="3454400" y="1939925"/>
            <a:ext cx="741363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Industry</a:t>
            </a:r>
          </a:p>
        </p:txBody>
      </p:sp>
      <p:sp>
        <p:nvSpPr>
          <p:cNvPr id="16397" name="TextBox 41"/>
          <p:cNvSpPr txBox="1">
            <a:spLocks noChangeArrowheads="1"/>
          </p:cNvSpPr>
          <p:nvPr/>
        </p:nvSpPr>
        <p:spPr bwMode="auto">
          <a:xfrm>
            <a:off x="398463" y="2759075"/>
            <a:ext cx="915987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 i="1"/>
              <a:t>Household</a:t>
            </a:r>
          </a:p>
        </p:txBody>
      </p:sp>
      <p:sp>
        <p:nvSpPr>
          <p:cNvPr id="16398" name="TextBox 42"/>
          <p:cNvSpPr txBox="1">
            <a:spLocks noChangeArrowheads="1"/>
          </p:cNvSpPr>
          <p:nvPr/>
        </p:nvSpPr>
        <p:spPr bwMode="auto">
          <a:xfrm>
            <a:off x="2700338" y="3606800"/>
            <a:ext cx="920750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Transports</a:t>
            </a:r>
          </a:p>
        </p:txBody>
      </p:sp>
      <p:sp>
        <p:nvSpPr>
          <p:cNvPr id="16399" name="TextBox 44"/>
          <p:cNvSpPr txBox="1">
            <a:spLocks noChangeArrowheads="1"/>
          </p:cNvSpPr>
          <p:nvPr/>
        </p:nvSpPr>
        <p:spPr bwMode="auto">
          <a:xfrm>
            <a:off x="6372225" y="4105275"/>
            <a:ext cx="922338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Transports</a:t>
            </a:r>
          </a:p>
        </p:txBody>
      </p:sp>
      <p:sp>
        <p:nvSpPr>
          <p:cNvPr id="16400" name="TextBox 45"/>
          <p:cNvSpPr txBox="1">
            <a:spLocks noChangeArrowheads="1"/>
          </p:cNvSpPr>
          <p:nvPr/>
        </p:nvSpPr>
        <p:spPr bwMode="auto">
          <a:xfrm>
            <a:off x="5435600" y="4102100"/>
            <a:ext cx="741363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Industry</a:t>
            </a:r>
          </a:p>
        </p:txBody>
      </p:sp>
      <p:sp>
        <p:nvSpPr>
          <p:cNvPr id="16401" name="TextBox 46"/>
          <p:cNvSpPr txBox="1">
            <a:spLocks noChangeArrowheads="1"/>
          </p:cNvSpPr>
          <p:nvPr/>
        </p:nvSpPr>
        <p:spPr bwMode="auto">
          <a:xfrm>
            <a:off x="7505700" y="4105275"/>
            <a:ext cx="1098550" cy="26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1100" b="1"/>
              <a:t>Other             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643438" y="4305300"/>
            <a:ext cx="4176712" cy="50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403" name="TextBox 48"/>
          <p:cNvSpPr txBox="1">
            <a:spLocks noChangeArrowheads="1"/>
          </p:cNvSpPr>
          <p:nvPr/>
        </p:nvSpPr>
        <p:spPr bwMode="auto">
          <a:xfrm>
            <a:off x="7548563" y="1352550"/>
            <a:ext cx="1081087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Coal</a:t>
            </a:r>
          </a:p>
          <a:p>
            <a:r>
              <a:rPr lang="en-US" sz="1000"/>
              <a:t>Petroleum</a:t>
            </a:r>
          </a:p>
          <a:p>
            <a:r>
              <a:rPr lang="en-US" sz="1000"/>
              <a:t>Gas</a:t>
            </a:r>
          </a:p>
          <a:p>
            <a:r>
              <a:rPr lang="en-US" sz="1000"/>
              <a:t>Electricity</a:t>
            </a:r>
          </a:p>
          <a:p>
            <a:r>
              <a:rPr lang="en-US" sz="1000"/>
              <a:t>Combustion</a:t>
            </a:r>
          </a:p>
          <a:p>
            <a:r>
              <a:rPr lang="en-US" sz="1000"/>
              <a:t>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027"/>
          <p:cNvSpPr txBox="1">
            <a:spLocks noChangeArrowheads="1"/>
          </p:cNvSpPr>
          <p:nvPr/>
        </p:nvSpPr>
        <p:spPr bwMode="auto">
          <a:xfrm>
            <a:off x="539750" y="3754438"/>
            <a:ext cx="7704138" cy="1846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PT" b="1" u="sng" dirty="0"/>
              <a:t>2020 </a:t>
            </a:r>
            <a:r>
              <a:rPr lang="pt-PT" b="1" dirty="0"/>
              <a:t>- </a:t>
            </a:r>
            <a:r>
              <a:rPr lang="pt-PT" b="1" dirty="0" err="1"/>
              <a:t>prospectives</a:t>
            </a:r>
            <a:endParaRPr lang="pt-PT" b="1" dirty="0"/>
          </a:p>
          <a:p>
            <a:pPr>
              <a:buFontTx/>
              <a:buChar char="-"/>
              <a:defRPr/>
            </a:pPr>
            <a:endParaRPr lang="pt-PT" sz="2400" b="1" dirty="0"/>
          </a:p>
          <a:p>
            <a:pPr>
              <a:buFontTx/>
              <a:buChar char="-"/>
              <a:defRPr/>
            </a:pPr>
            <a:r>
              <a:rPr lang="pt-PT" sz="2400" dirty="0"/>
              <a:t> </a:t>
            </a:r>
            <a:r>
              <a:rPr lang="pt-PT" sz="2400" dirty="0" err="1"/>
              <a:t>Electricity</a:t>
            </a:r>
            <a:r>
              <a:rPr lang="pt-PT" sz="2400" dirty="0"/>
              <a:t> for </a:t>
            </a:r>
            <a:r>
              <a:rPr lang="pt-PT" sz="2400" dirty="0" err="1"/>
              <a:t>battery-powered</a:t>
            </a:r>
            <a:r>
              <a:rPr lang="pt-PT" sz="2400" dirty="0"/>
              <a:t> </a:t>
            </a:r>
            <a:r>
              <a:rPr lang="pt-PT" sz="2400" dirty="0" err="1"/>
              <a:t>cars</a:t>
            </a:r>
            <a:endParaRPr lang="pt-PT" sz="2400" b="1" dirty="0"/>
          </a:p>
          <a:p>
            <a:pPr>
              <a:defRPr/>
            </a:pPr>
            <a:r>
              <a:rPr lang="pt-PT" sz="2400" dirty="0"/>
              <a:t>- </a:t>
            </a:r>
            <a:r>
              <a:rPr lang="pt-PT" sz="2400" dirty="0" err="1"/>
              <a:t>Biofuels</a:t>
            </a:r>
            <a:r>
              <a:rPr lang="pt-PT" sz="2400" dirty="0"/>
              <a:t> </a:t>
            </a:r>
            <a:r>
              <a:rPr lang="pt-PT" sz="2400" b="1" dirty="0"/>
              <a:t>(</a:t>
            </a:r>
            <a:r>
              <a:rPr lang="pt-PT" sz="2400" b="1" dirty="0" err="1"/>
              <a:t>biodiesel</a:t>
            </a:r>
            <a:r>
              <a:rPr lang="pt-PT" sz="2400" b="1" dirty="0"/>
              <a:t> </a:t>
            </a:r>
            <a:r>
              <a:rPr lang="pt-PT" sz="2400" b="1" dirty="0" err="1"/>
              <a:t>and</a:t>
            </a:r>
            <a:r>
              <a:rPr lang="pt-PT" sz="2400" b="1" dirty="0"/>
              <a:t> </a:t>
            </a:r>
            <a:r>
              <a:rPr lang="pt-PT" sz="2400" b="1" dirty="0" err="1"/>
              <a:t>bioethanol</a:t>
            </a:r>
            <a:r>
              <a:rPr lang="pt-PT" sz="2400" b="1" dirty="0"/>
              <a:t>)</a:t>
            </a:r>
            <a:endParaRPr lang="pt-PT" sz="2400" b="1" dirty="0"/>
          </a:p>
          <a:p>
            <a:pPr>
              <a:defRPr/>
            </a:pPr>
            <a:endParaRPr lang="en-GB" sz="2400" b="1" dirty="0"/>
          </a:p>
        </p:txBody>
      </p:sp>
      <p:sp>
        <p:nvSpPr>
          <p:cNvPr id="16388" name="Text Box 1028"/>
          <p:cNvSpPr txBox="1">
            <a:spLocks noChangeArrowheads="1"/>
          </p:cNvSpPr>
          <p:nvPr/>
        </p:nvSpPr>
        <p:spPr bwMode="auto">
          <a:xfrm>
            <a:off x="539750" y="2060575"/>
            <a:ext cx="7704138" cy="10064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PT" b="1" u="sng" dirty="0"/>
              <a:t>2009-2010 </a:t>
            </a:r>
            <a:r>
              <a:rPr lang="pt-PT" b="1" dirty="0"/>
              <a:t>– </a:t>
            </a:r>
            <a:r>
              <a:rPr lang="pt-PT" b="1" dirty="0" err="1"/>
              <a:t>current</a:t>
            </a:r>
            <a:r>
              <a:rPr lang="pt-PT" b="1" dirty="0"/>
              <a:t> status</a:t>
            </a:r>
          </a:p>
          <a:p>
            <a:pPr>
              <a:buFontTx/>
              <a:buChar char="-"/>
              <a:defRPr/>
            </a:pPr>
            <a:endParaRPr lang="pt-PT" b="1" dirty="0"/>
          </a:p>
          <a:p>
            <a:pPr>
              <a:buFontTx/>
              <a:buChar char="-"/>
              <a:defRPr/>
            </a:pPr>
            <a:r>
              <a:rPr lang="pt-PT" sz="2400" dirty="0"/>
              <a:t> </a:t>
            </a:r>
            <a:r>
              <a:rPr lang="pt-PT" sz="2400" dirty="0" err="1"/>
              <a:t>Biofuels</a:t>
            </a:r>
            <a:r>
              <a:rPr lang="pt-PT" sz="2400" dirty="0"/>
              <a:t> </a:t>
            </a:r>
            <a:r>
              <a:rPr lang="pt-PT" sz="2400" b="1" dirty="0"/>
              <a:t>(</a:t>
            </a:r>
            <a:r>
              <a:rPr lang="pt-PT" sz="2400" b="1" dirty="0" err="1"/>
              <a:t>only</a:t>
            </a:r>
            <a:r>
              <a:rPr lang="pt-PT" sz="2400" b="1" dirty="0"/>
              <a:t> </a:t>
            </a:r>
            <a:r>
              <a:rPr lang="pt-PT" sz="2400" b="1" dirty="0" err="1"/>
              <a:t>biodiesel</a:t>
            </a:r>
            <a:r>
              <a:rPr lang="pt-PT" sz="2400" b="1" dirty="0"/>
              <a:t>)</a:t>
            </a:r>
            <a:endParaRPr lang="en-GB" sz="2400" dirty="0"/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2073275" y="488950"/>
            <a:ext cx="5105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 sz="3200" b="1">
                <a:latin typeface="Calibri" pitchFamily="34" charset="0"/>
              </a:rPr>
              <a:t>Renewable Energy in the </a:t>
            </a:r>
          </a:p>
          <a:p>
            <a:pPr algn="ctr"/>
            <a:r>
              <a:rPr lang="pt-PT" sz="3200" b="1">
                <a:latin typeface="Calibri" pitchFamily="34" charset="0"/>
              </a:rPr>
              <a:t>Portuguese Transport Sector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44463" y="1123950"/>
            <a:ext cx="5291137" cy="21605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5651500" y="4378325"/>
            <a:ext cx="32797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b="1">
                <a:latin typeface="Calibri" pitchFamily="34" charset="0"/>
              </a:rPr>
              <a:t>Nissan Leaf </a:t>
            </a:r>
            <a:r>
              <a:rPr lang="pt-PT">
                <a:latin typeface="Calibri" pitchFamily="34" charset="0"/>
              </a:rPr>
              <a:t>(autonomy: 160 km); available from the end of 2010 in Japan, Europe and USA.</a:t>
            </a:r>
            <a:endParaRPr lang="en-GB">
              <a:latin typeface="Calibri" pitchFamily="34" charset="0"/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736600" y="6094413"/>
            <a:ext cx="3906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b="1">
                <a:latin typeface="Calibri" pitchFamily="34" charset="0"/>
              </a:rPr>
              <a:t>Mobi-E</a:t>
            </a:r>
            <a:r>
              <a:rPr lang="pt-PT">
                <a:latin typeface="Calibri" pitchFamily="34" charset="0"/>
              </a:rPr>
              <a:t> refuelling network for electric plug-in vehicles (Portuguese patent)</a:t>
            </a:r>
            <a:endParaRPr lang="en-GB">
              <a:latin typeface="Calibri" pitchFamily="34" charset="0"/>
            </a:endParaRP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28600" y="1196975"/>
            <a:ext cx="51816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PT">
                <a:latin typeface="Calibri" pitchFamily="34" charset="0"/>
              </a:rPr>
              <a:t>Portugal will manufacture the innovative laminated Li-ion Batteries for Nissan electric vehicles.</a:t>
            </a:r>
          </a:p>
          <a:p>
            <a:endParaRPr lang="pt-PT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pt-PT">
                <a:latin typeface="Calibri" pitchFamily="34" charset="0"/>
              </a:rPr>
              <a:t> A refuelling network for electric vehicles (Mobi-E) will be installed in the country:</a:t>
            </a:r>
          </a:p>
          <a:p>
            <a:pPr lvl="1">
              <a:buFontTx/>
              <a:buChar char="-"/>
            </a:pPr>
            <a:r>
              <a:rPr lang="pt-PT">
                <a:latin typeface="Calibri" pitchFamily="34" charset="0"/>
              </a:rPr>
              <a:t> 100 public charging stations (2009)</a:t>
            </a:r>
          </a:p>
          <a:p>
            <a:pPr lvl="1">
              <a:buFontTx/>
              <a:buChar char="-"/>
            </a:pPr>
            <a:r>
              <a:rPr lang="pt-PT">
                <a:latin typeface="Calibri" pitchFamily="34" charset="0"/>
              </a:rPr>
              <a:t> 1300 public charging stations (2011)</a:t>
            </a:r>
            <a:endParaRPr lang="en-GB">
              <a:latin typeface="Calibri" pitchFamily="34" charset="0"/>
            </a:endParaRPr>
          </a:p>
        </p:txBody>
      </p:sp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429000"/>
            <a:ext cx="3825875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Electricity for battery-powered cars in Portugal</a:t>
            </a:r>
          </a:p>
        </p:txBody>
      </p:sp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4" cstate="print"/>
          <a:srcRect l="25098" t="34605" r="25000" b="20036"/>
          <a:stretch>
            <a:fillRect/>
          </a:stretch>
        </p:blipFill>
        <p:spPr bwMode="auto">
          <a:xfrm>
            <a:off x="5541963" y="2205038"/>
            <a:ext cx="34226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5508625" y="4149725"/>
            <a:ext cx="4572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800"/>
              <a:t>http://www.nissan.pt/PT/pt/vehicles/electricvehicles/leaf.html#vehicles</a:t>
            </a: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 rot="-5400000">
            <a:off x="-313531" y="4714082"/>
            <a:ext cx="20653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800"/>
              <a:t>http://www.gestao-frotas.com/tag/mobi-e/</a:t>
            </a:r>
          </a:p>
        </p:txBody>
      </p:sp>
      <p:pic>
        <p:nvPicPr>
          <p:cNvPr id="18443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75" y="3429000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Promotion of Biofuels in Portugal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411413" y="836613"/>
            <a:ext cx="5905500" cy="25923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Tax exemption</a:t>
            </a:r>
            <a:r>
              <a:rPr lang="en-US" sz="1600" dirty="0">
                <a:solidFill>
                  <a:schemeClr val="tx1"/>
                </a:solidFill>
              </a:rPr>
              <a:t> for </a:t>
            </a:r>
            <a:r>
              <a:rPr lang="en-US" sz="1600" dirty="0" err="1">
                <a:solidFill>
                  <a:schemeClr val="tx1"/>
                </a:solidFill>
              </a:rPr>
              <a:t>biofuels</a:t>
            </a:r>
            <a:r>
              <a:rPr lang="en-US" sz="1600" dirty="0">
                <a:solidFill>
                  <a:schemeClr val="tx1"/>
                </a:solidFill>
              </a:rPr>
              <a:t> when blended in diesel or petrol.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Setting incorporation shares of </a:t>
            </a:r>
            <a:r>
              <a:rPr lang="en-US" sz="1600" dirty="0" err="1">
                <a:solidFill>
                  <a:schemeClr val="tx1"/>
                </a:solidFill>
              </a:rPr>
              <a:t>biofuels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2% for 2005 and 5.75% for 2010</a:t>
            </a:r>
            <a:r>
              <a:rPr lang="en-US" sz="1600" dirty="0">
                <a:solidFill>
                  <a:schemeClr val="tx1"/>
                </a:solidFill>
              </a:rPr>
              <a:t> (energetic value).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Creation of incentives for the incorporation of </a:t>
            </a:r>
            <a:r>
              <a:rPr lang="en-US" sz="1600" b="1" dirty="0" err="1">
                <a:solidFill>
                  <a:schemeClr val="tx1"/>
                </a:solidFill>
              </a:rPr>
              <a:t>biofuels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from residues and endogenous </a:t>
            </a:r>
            <a:r>
              <a:rPr lang="en-US" sz="1600" b="1" dirty="0" err="1">
                <a:solidFill>
                  <a:schemeClr val="tx1"/>
                </a:solidFill>
              </a:rPr>
              <a:t>feedstocks</a:t>
            </a:r>
            <a:r>
              <a:rPr lang="en-US" sz="1600" dirty="0">
                <a:solidFill>
                  <a:schemeClr val="tx1"/>
                </a:solidFill>
              </a:rPr>
              <a:t>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DL 66/2006, 206/2008; </a:t>
            </a:r>
            <a:r>
              <a:rPr lang="en-US" sz="1600" dirty="0" err="1">
                <a:solidFill>
                  <a:schemeClr val="tx1"/>
                </a:solidFill>
              </a:rPr>
              <a:t>Portarias</a:t>
            </a:r>
            <a:r>
              <a:rPr lang="en-US" sz="1600" dirty="0">
                <a:solidFill>
                  <a:schemeClr val="tx1"/>
                </a:solidFill>
              </a:rPr>
              <a:t> 1391-A/2006, 3-A/2007, 1554-A/2007, 13/2009, 134/2009.</a:t>
            </a:r>
          </a:p>
        </p:txBody>
      </p:sp>
      <p:sp>
        <p:nvSpPr>
          <p:cNvPr id="4" name="Chevron 3"/>
          <p:cNvSpPr/>
          <p:nvPr/>
        </p:nvSpPr>
        <p:spPr>
          <a:xfrm>
            <a:off x="684213" y="1092200"/>
            <a:ext cx="1690687" cy="52070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</a:rPr>
              <a:t>From 2006 to 2009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411413" y="3644900"/>
            <a:ext cx="5905500" cy="14398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Setting </a:t>
            </a:r>
            <a:r>
              <a:rPr lang="en-US" sz="1600" dirty="0">
                <a:solidFill>
                  <a:schemeClr val="tx1"/>
                </a:solidFill>
              </a:rPr>
              <a:t>minimal mandatory shares for the incorporation </a:t>
            </a:r>
            <a:r>
              <a:rPr lang="en-US" sz="1600" dirty="0">
                <a:solidFill>
                  <a:schemeClr val="tx1"/>
                </a:solidFill>
              </a:rPr>
              <a:t>of </a:t>
            </a:r>
            <a:r>
              <a:rPr lang="en-US" sz="1600" dirty="0" err="1">
                <a:solidFill>
                  <a:schemeClr val="tx1"/>
                </a:solidFill>
              </a:rPr>
              <a:t>biofuels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in diesel: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6% </a:t>
            </a:r>
            <a:r>
              <a:rPr lang="en-US" sz="1600" dirty="0">
                <a:solidFill>
                  <a:schemeClr val="tx1"/>
                </a:solidFill>
              </a:rPr>
              <a:t>(v/v) </a:t>
            </a:r>
            <a:r>
              <a:rPr lang="en-US" sz="1600" dirty="0">
                <a:solidFill>
                  <a:schemeClr val="tx1"/>
                </a:solidFill>
              </a:rPr>
              <a:t>for 2009;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 10 % </a:t>
            </a:r>
            <a:r>
              <a:rPr lang="en-US" sz="1600" dirty="0">
                <a:solidFill>
                  <a:schemeClr val="tx1"/>
                </a:solidFill>
              </a:rPr>
              <a:t>(v/v) </a:t>
            </a:r>
            <a:r>
              <a:rPr lang="en-US" sz="1600" dirty="0">
                <a:solidFill>
                  <a:schemeClr val="tx1"/>
                </a:solidFill>
              </a:rPr>
              <a:t>for 2010.</a:t>
            </a:r>
          </a:p>
        </p:txBody>
      </p:sp>
      <p:sp>
        <p:nvSpPr>
          <p:cNvPr id="6" name="Chevron 5"/>
          <p:cNvSpPr/>
          <p:nvPr/>
        </p:nvSpPr>
        <p:spPr>
          <a:xfrm>
            <a:off x="684213" y="3716338"/>
            <a:ext cx="1690687" cy="519112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600" b="1" dirty="0" err="1">
                <a:solidFill>
                  <a:schemeClr val="bg1"/>
                </a:solidFill>
              </a:rPr>
              <a:t>From</a:t>
            </a:r>
            <a:r>
              <a:rPr lang="pt-PT" sz="1600" b="1" dirty="0">
                <a:solidFill>
                  <a:schemeClr val="bg1"/>
                </a:solidFill>
              </a:rPr>
              <a:t> 2009 to 2010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39750" y="5302250"/>
            <a:ext cx="7632700" cy="93503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/>
                </a:solidFill>
              </a:rPr>
              <a:t>Directive 2009/28/EC the goal of 10%</a:t>
            </a:r>
            <a:r>
              <a:rPr lang="en-US" sz="1600" dirty="0">
                <a:solidFill>
                  <a:schemeClr val="tx1"/>
                </a:solidFill>
              </a:rPr>
              <a:t> share of </a:t>
            </a:r>
            <a:r>
              <a:rPr lang="en-US" sz="1600" dirty="0" err="1">
                <a:solidFill>
                  <a:schemeClr val="tx1"/>
                </a:solidFill>
              </a:rPr>
              <a:t>renewables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in the transport sector will be accomplished with ≈90% of </a:t>
            </a:r>
            <a:r>
              <a:rPr lang="en-US" sz="1600" dirty="0" err="1">
                <a:solidFill>
                  <a:schemeClr val="tx1"/>
                </a:solidFill>
              </a:rPr>
              <a:t>biofuels</a:t>
            </a:r>
            <a:r>
              <a:rPr lang="en-US" sz="1600" dirty="0">
                <a:solidFill>
                  <a:schemeClr val="tx1"/>
                </a:solidFill>
              </a:rPr>
              <a:t> and ≈10% of electricity. </a:t>
            </a:r>
            <a:r>
              <a:rPr lang="en-US" sz="1600" i="1" dirty="0">
                <a:solidFill>
                  <a:schemeClr val="tx1"/>
                </a:solidFill>
              </a:rPr>
              <a:t>Source: PNAER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07950" y="908050"/>
            <a:ext cx="8856663" cy="511175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dirty="0"/>
              <a:t>25</a:t>
            </a:r>
            <a:r>
              <a:rPr lang="en-US" sz="1600" b="1" baseline="30000" dirty="0"/>
              <a:t>th</a:t>
            </a:r>
            <a:r>
              <a:rPr lang="en-US" sz="1600" b="1" dirty="0"/>
              <a:t> </a:t>
            </a:r>
            <a:r>
              <a:rPr lang="en-US" sz="1600" b="1" dirty="0"/>
              <a:t>October 2010 </a:t>
            </a:r>
            <a:r>
              <a:rPr lang="en-US" sz="1600" dirty="0"/>
              <a:t>transposition of RED articles 17-19 and annexes III and V</a:t>
            </a:r>
            <a:r>
              <a:rPr lang="en-US" sz="1600" b="1" dirty="0"/>
              <a:t>: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minimal mandatory shares for </a:t>
            </a:r>
            <a:r>
              <a:rPr lang="en-US" sz="1600" dirty="0" err="1">
                <a:solidFill>
                  <a:srgbClr val="000000"/>
                </a:solidFill>
              </a:rPr>
              <a:t>biofuels</a:t>
            </a:r>
            <a:r>
              <a:rPr lang="en-US" sz="1600" dirty="0">
                <a:solidFill>
                  <a:srgbClr val="000000"/>
                </a:solidFill>
              </a:rPr>
              <a:t> in the transport sector.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8" name="Group 52"/>
          <p:cNvGraphicFramePr>
            <a:graphicFrameLocks noGrp="1"/>
          </p:cNvGraphicFramePr>
          <p:nvPr/>
        </p:nvGraphicFramePr>
        <p:xfrm>
          <a:off x="571500" y="2924175"/>
          <a:ext cx="8001026" cy="2397139"/>
        </p:xfrm>
        <a:graphic>
          <a:graphicData uri="http://schemas.openxmlformats.org/drawingml/2006/table">
            <a:tbl>
              <a:tblPr/>
              <a:tblGrid>
                <a:gridCol w="1192188"/>
                <a:gridCol w="1808178"/>
                <a:gridCol w="1000132"/>
                <a:gridCol w="1000132"/>
                <a:gridCol w="1000132"/>
                <a:gridCol w="1000132"/>
                <a:gridCol w="1000132"/>
              </a:tblGrid>
              <a:tr h="42862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2011-2012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2013-2014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2015-2016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2017-2018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2019-2020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</a:tr>
              <a:tr h="42862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%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of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biofuels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incorporation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in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fossil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fuels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(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energetic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value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7.5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</a:tr>
              <a:tr h="39529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%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of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bioethanol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incorporation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in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fossil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fuels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(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energetic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value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</a:tr>
              <a:tr h="4638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Biofuels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Bioethanol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(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kton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)*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</a:tr>
              <a:tr h="468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Biodiesel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(</a:t>
                      </a:r>
                      <a:r>
                        <a:rPr kumimoji="0" lang="pt-P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kton</a:t>
                      </a: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)*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365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615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00250" y="5516563"/>
            <a:ext cx="3838575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</a:rPr>
              <a:t>* Calculations based on diesel and petrol sales from 2009</a:t>
            </a:r>
            <a:endParaRPr lang="en-US" sz="1200" dirty="0">
              <a:latin typeface="+mn-lt"/>
            </a:endParaRPr>
          </a:p>
        </p:txBody>
      </p:sp>
      <p:sp>
        <p:nvSpPr>
          <p:cNvPr id="20531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Promotion of Biofuels in Portugal</a:t>
            </a:r>
          </a:p>
        </p:txBody>
      </p:sp>
      <p:sp>
        <p:nvSpPr>
          <p:cNvPr id="6" name="Chevron 5"/>
          <p:cNvSpPr/>
          <p:nvPr/>
        </p:nvSpPr>
        <p:spPr>
          <a:xfrm>
            <a:off x="539750" y="1179513"/>
            <a:ext cx="2160588" cy="5207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DL nº 117/2010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2"/>
          <p:cNvSpPr txBox="1">
            <a:spLocks noChangeArrowheads="1"/>
          </p:cNvSpPr>
          <p:nvPr/>
        </p:nvSpPr>
        <p:spPr bwMode="auto">
          <a:xfrm>
            <a:off x="4932363" y="3732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>
              <a:latin typeface="Constantia" pitchFamily="18" charset="0"/>
            </a:endParaRP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4932363" y="3732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PT">
              <a:latin typeface="Constantia" pitchFamily="18" charset="0"/>
            </a:endParaRPr>
          </a:p>
        </p:txBody>
      </p:sp>
      <p:graphicFrame>
        <p:nvGraphicFramePr>
          <p:cNvPr id="6" name="Group 52"/>
          <p:cNvGraphicFramePr>
            <a:graphicFrameLocks noGrp="1"/>
          </p:cNvGraphicFramePr>
          <p:nvPr/>
        </p:nvGraphicFramePr>
        <p:xfrm>
          <a:off x="363538" y="2289175"/>
          <a:ext cx="4929222" cy="3187991"/>
        </p:xfrm>
        <a:graphic>
          <a:graphicData uri="http://schemas.openxmlformats.org/drawingml/2006/table">
            <a:tbl>
              <a:tblPr/>
              <a:tblGrid>
                <a:gridCol w="2077707"/>
                <a:gridCol w="1279852"/>
                <a:gridCol w="1571663"/>
              </a:tblGrid>
              <a:tr h="7495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Company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Capacity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(ton/year)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Production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Start-Up (year)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Iberol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120 000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Torrejana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109 500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Prio-Biocombustíveis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100 000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Biovegetal (SGCEnergia)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120 000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Sovena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95 000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Valouro</a:t>
                      </a:r>
                      <a:endParaRPr kumimoji="0" lang="en-US" sz="1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50 000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2011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Bioportdiesel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31 536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5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626 036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  <a:alpha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544" name="Picture 29"/>
          <p:cNvPicPr>
            <a:picLocks noChangeAspect="1" noChangeArrowheads="1"/>
          </p:cNvPicPr>
          <p:nvPr/>
        </p:nvPicPr>
        <p:blipFill>
          <a:blip r:embed="rId2" cstate="print"/>
          <a:srcRect l="8299" r="1871" b="38480"/>
          <a:stretch>
            <a:fillRect/>
          </a:stretch>
        </p:blipFill>
        <p:spPr bwMode="auto">
          <a:xfrm>
            <a:off x="5857875" y="1285875"/>
            <a:ext cx="150018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5" name="Picture 26" descr="glycine-max-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3357563"/>
            <a:ext cx="1500188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6" name="Picture 23" descr="elaeis_guineens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2286000"/>
            <a:ext cx="1500188" cy="1928813"/>
          </a:xfrm>
          <a:prstGeom prst="rect">
            <a:avLst/>
          </a:prstGeom>
          <a:solidFill>
            <a:srgbClr val="FFFFCC"/>
          </a:solidFill>
          <a:ln w="9525">
            <a:solidFill>
              <a:srgbClr val="DCCFA0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516688" y="1285875"/>
            <a:ext cx="9064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</a:rPr>
              <a:t>Rapeseed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4786313"/>
            <a:ext cx="5349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400" b="1" dirty="0" err="1">
                <a:solidFill>
                  <a:schemeClr val="bg1"/>
                </a:solidFill>
                <a:latin typeface="+mj-lt"/>
              </a:rPr>
              <a:t>Soya</a:t>
            </a:r>
            <a:endParaRPr lang="pt-PT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86750" y="3929063"/>
            <a:ext cx="5556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400" b="1" dirty="0">
                <a:solidFill>
                  <a:schemeClr val="bg1"/>
                </a:solidFill>
                <a:latin typeface="+mj-lt"/>
              </a:rPr>
              <a:t>Palm</a:t>
            </a:r>
            <a:endParaRPr lang="pt-PT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850" y="5673725"/>
            <a:ext cx="105092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sz="120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Source</a:t>
            </a:r>
            <a:r>
              <a:rPr lang="pt-PT" sz="12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: DGEG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84213" y="1352550"/>
            <a:ext cx="4248150" cy="6477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Principal producers and industrial capacity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580063" y="5589588"/>
            <a:ext cx="3384550" cy="863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Raw Materials  used in the production of 1</a:t>
            </a:r>
            <a:r>
              <a:rPr lang="en-US" sz="1600" baseline="30000" dirty="0">
                <a:solidFill>
                  <a:schemeClr val="tx1"/>
                </a:solidFill>
              </a:rPr>
              <a:t>st</a:t>
            </a:r>
            <a:r>
              <a:rPr lang="en-US" sz="1600" dirty="0">
                <a:solidFill>
                  <a:schemeClr val="tx1"/>
                </a:solidFill>
              </a:rPr>
              <a:t> generation biodiesel</a:t>
            </a:r>
          </a:p>
        </p:txBody>
      </p:sp>
      <p:sp>
        <p:nvSpPr>
          <p:cNvPr id="21553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Biodiesel in Portugal (2011)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0825" y="1268413"/>
            <a:ext cx="8785225" cy="4968875"/>
          </a:xfrm>
          <a:prstGeom prst="roundRect">
            <a:avLst/>
          </a:prstGeom>
          <a:solidFill>
            <a:schemeClr val="l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GB" sz="3600" b="1">
                <a:latin typeface="Calibri" pitchFamily="34" charset="0"/>
              </a:rPr>
              <a:t>Outline</a:t>
            </a:r>
          </a:p>
        </p:txBody>
      </p:sp>
      <p:pic>
        <p:nvPicPr>
          <p:cNvPr id="3" name="Picture 2" descr="sustentabilidad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70304"/>
            <a:ext cx="3602736" cy="3358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6725" y="1700213"/>
            <a:ext cx="5689600" cy="4278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Portuguese National Laboratory for Energy and Geology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Unit of </a:t>
            </a:r>
            <a:r>
              <a:rPr lang="en-US" sz="1600" b="1" dirty="0" err="1">
                <a:latin typeface="+mn-lt"/>
                <a:cs typeface="+mn-cs"/>
              </a:rPr>
              <a:t>Bioenergy</a:t>
            </a:r>
            <a:r>
              <a:rPr lang="en-US" sz="1600" b="1" dirty="0">
                <a:latin typeface="+mn-lt"/>
                <a:cs typeface="+mn-cs"/>
              </a:rPr>
              <a:t> </a:t>
            </a:r>
            <a:r>
              <a:rPr lang="en-US" sz="1600" b="1" dirty="0">
                <a:latin typeface="+mn-lt"/>
                <a:cs typeface="+mn-cs"/>
              </a:rPr>
              <a:t>(UB)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UB </a:t>
            </a:r>
            <a:r>
              <a:rPr lang="en-US" sz="1600" b="1" dirty="0">
                <a:latin typeface="+mn-lt"/>
                <a:cs typeface="+mn-cs"/>
              </a:rPr>
              <a:t>work </a:t>
            </a:r>
            <a:r>
              <a:rPr lang="en-US" sz="1600" b="1" dirty="0">
                <a:latin typeface="+mn-lt"/>
                <a:cs typeface="+mn-cs"/>
              </a:rPr>
              <a:t>on </a:t>
            </a:r>
            <a:r>
              <a:rPr lang="en-US" sz="1600" b="1" dirty="0" err="1">
                <a:latin typeface="+mn-lt"/>
                <a:cs typeface="+mn-cs"/>
              </a:rPr>
              <a:t>Biofuel</a:t>
            </a:r>
            <a:r>
              <a:rPr lang="en-US" sz="1600" b="1" dirty="0">
                <a:latin typeface="+mn-lt"/>
                <a:cs typeface="+mn-cs"/>
              </a:rPr>
              <a:t> Sustainability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Renewable energy in Portugal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b="1" i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Renewable energy in the Portuguese transport sector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Promotion of </a:t>
            </a:r>
            <a:r>
              <a:rPr lang="en-US" sz="1600" b="1" dirty="0" err="1">
                <a:latin typeface="+mn-lt"/>
                <a:cs typeface="+mn-cs"/>
              </a:rPr>
              <a:t>Biofuels</a:t>
            </a:r>
            <a:r>
              <a:rPr lang="en-US" sz="1600" b="1" dirty="0">
                <a:latin typeface="+mn-lt"/>
                <a:cs typeface="+mn-cs"/>
              </a:rPr>
              <a:t> in Portugal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endParaRPr lang="en-US" sz="1600" b="1" dirty="0">
              <a:latin typeface="+mn-lt"/>
              <a:cs typeface="+mn-cs"/>
            </a:endParaRPr>
          </a:p>
          <a:p>
            <a:pPr marL="180975" indent="-180975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Implementation of the sustainability criteria</a:t>
            </a:r>
          </a:p>
          <a:p>
            <a:pPr marL="180975" indent="-180975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defRPr/>
            </a:pPr>
            <a:endParaRPr lang="en-US" sz="1600" b="1" dirty="0">
              <a:latin typeface="+mn-lt"/>
              <a:cs typeface="+mn-cs"/>
            </a:endParaRPr>
          </a:p>
          <a:p>
            <a:pPr marL="180975" indent="-180975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600" b="1" dirty="0">
                <a:latin typeface="+mn-lt"/>
                <a:cs typeface="+mn-cs"/>
              </a:rPr>
              <a:t>Conclusions</a:t>
            </a:r>
            <a:endParaRPr lang="en-US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  <a:cs typeface="+mn-cs"/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5724525" y="6237288"/>
            <a:ext cx="17811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800">
                <a:latin typeface="Calibri" pitchFamily="34" charset="0"/>
              </a:rPr>
              <a:t>http://mente-gritante.blogspot.com/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107950" y="836613"/>
            <a:ext cx="8856663" cy="554513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/>
          </a:p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dirty="0"/>
              <a:t>25</a:t>
            </a:r>
            <a:r>
              <a:rPr lang="en-US" sz="1600" b="1" baseline="30000" dirty="0"/>
              <a:t>th</a:t>
            </a:r>
            <a:r>
              <a:rPr lang="en-US" sz="1600" b="1" dirty="0"/>
              <a:t> </a:t>
            </a:r>
            <a:r>
              <a:rPr lang="en-US" sz="1600" b="1" dirty="0"/>
              <a:t>October 2010 </a:t>
            </a:r>
            <a:r>
              <a:rPr lang="en-US" sz="1600" dirty="0"/>
              <a:t>transposition of RED articles 17-19 and annexes III and V</a:t>
            </a:r>
            <a:r>
              <a:rPr lang="en-US" sz="1600" b="1" dirty="0"/>
              <a:t>:</a:t>
            </a:r>
            <a:endParaRPr lang="en-US" sz="1600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minimal mandatory shares for </a:t>
            </a:r>
            <a:r>
              <a:rPr lang="en-US" sz="1600" dirty="0" err="1">
                <a:solidFill>
                  <a:srgbClr val="000000"/>
                </a:solidFill>
              </a:rPr>
              <a:t>biofuels</a:t>
            </a:r>
            <a:r>
              <a:rPr lang="en-US" sz="1600" dirty="0">
                <a:solidFill>
                  <a:srgbClr val="000000"/>
                </a:solidFill>
              </a:rPr>
              <a:t> in the transport sector.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sustainability criteria for GHG emissions and land use.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1) GHG emission reduction:</a:t>
            </a:r>
          </a:p>
          <a:p>
            <a:pPr marL="900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 35 %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until 31.12.2016; </a:t>
            </a:r>
            <a:endParaRPr lang="en-US" sz="1600" i="1" dirty="0">
              <a:solidFill>
                <a:schemeClr val="tx1"/>
              </a:solidFill>
              <a:cs typeface="Arial" charset="0"/>
            </a:endParaRPr>
          </a:p>
          <a:p>
            <a:pPr marL="900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50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%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from 01.01.2017;</a:t>
            </a:r>
          </a:p>
          <a:p>
            <a:pPr marL="900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60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%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from 01.01.2018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  <a:cs typeface="Arial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2) Land use, </a:t>
            </a:r>
            <a:r>
              <a:rPr lang="en-US" sz="1600" dirty="0" err="1">
                <a:solidFill>
                  <a:schemeClr val="tx1"/>
                </a:solidFill>
                <a:cs typeface="Arial" charset="0"/>
              </a:rPr>
              <a:t>biofuels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shall not be made from raw material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obtained from 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	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land with high biodiversity value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(e.g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.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primary forest,  protective lands, grasslands – to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be defined by national law after EC decision);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	</a:t>
            </a:r>
            <a:r>
              <a:rPr lang="en-US" sz="1600" b="1" dirty="0">
                <a:solidFill>
                  <a:schemeClr val="tx1"/>
                </a:solidFill>
                <a:cs typeface="Arial" charset="0"/>
              </a:rPr>
              <a:t>land with high carbon stock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cs typeface="Arial" charset="0"/>
              </a:rPr>
              <a:t>(e.g. wetlands, continuously forested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areas)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and 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 </a:t>
            </a:r>
            <a:endParaRPr lang="en-US" sz="1600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r>
              <a:rPr lang="en-US" sz="1600" dirty="0"/>
              <a:t>	</a:t>
            </a:r>
            <a:r>
              <a:rPr lang="en-US" sz="1600" b="1" dirty="0" err="1"/>
              <a:t>peatlands</a:t>
            </a:r>
            <a:r>
              <a:rPr lang="en-US" sz="1600" dirty="0">
                <a:solidFill>
                  <a:schemeClr val="tx1"/>
                </a:solidFill>
                <a:cs typeface="Arial" charset="0"/>
              </a:rPr>
              <a:t>.</a:t>
            </a:r>
            <a:endParaRPr lang="en-US" sz="1600" dirty="0">
              <a:solidFill>
                <a:srgbClr val="00000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2532" name="Rectangle 12"/>
          <p:cNvSpPr>
            <a:spLocks noChangeArrowheads="1"/>
          </p:cNvSpPr>
          <p:nvPr/>
        </p:nvSpPr>
        <p:spPr bwMode="auto">
          <a:xfrm>
            <a:off x="4427538" y="6642100"/>
            <a:ext cx="48244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Adapted from: http://www.profissionaisti.com.br/2009/01/sustentabilidade-em-ti-indo-alem-da-ti-verde/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4572000" y="2276872"/>
          <a:ext cx="4752528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4" name="TextBox 42"/>
          <p:cNvSpPr txBox="1">
            <a:spLocks noChangeArrowheads="1"/>
          </p:cNvSpPr>
          <p:nvPr/>
        </p:nvSpPr>
        <p:spPr bwMode="auto">
          <a:xfrm>
            <a:off x="6453188" y="4203700"/>
            <a:ext cx="1044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Sustainable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6552407" y="5447506"/>
            <a:ext cx="8636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707313" y="3286125"/>
            <a:ext cx="717550" cy="504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5329238" y="3124200"/>
            <a:ext cx="649287" cy="5762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TextBox 54"/>
          <p:cNvSpPr txBox="1">
            <a:spLocks noChangeArrowheads="1"/>
          </p:cNvSpPr>
          <p:nvPr/>
        </p:nvSpPr>
        <p:spPr bwMode="auto">
          <a:xfrm>
            <a:off x="6408738" y="5878513"/>
            <a:ext cx="12414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Socio-Economical</a:t>
            </a:r>
          </a:p>
        </p:txBody>
      </p:sp>
      <p:sp>
        <p:nvSpPr>
          <p:cNvPr id="22539" name="TextBox 56"/>
          <p:cNvSpPr txBox="1">
            <a:spLocks noChangeArrowheads="1"/>
          </p:cNvSpPr>
          <p:nvPr/>
        </p:nvSpPr>
        <p:spPr bwMode="auto">
          <a:xfrm>
            <a:off x="7669213" y="3025775"/>
            <a:ext cx="14033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Socio-Environmental</a:t>
            </a:r>
          </a:p>
        </p:txBody>
      </p:sp>
      <p:sp>
        <p:nvSpPr>
          <p:cNvPr id="22540" name="TextBox 57"/>
          <p:cNvSpPr txBox="1">
            <a:spLocks noChangeArrowheads="1"/>
          </p:cNvSpPr>
          <p:nvPr/>
        </p:nvSpPr>
        <p:spPr bwMode="auto">
          <a:xfrm>
            <a:off x="4891088" y="2898775"/>
            <a:ext cx="9937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Eco-efficiency</a:t>
            </a:r>
          </a:p>
        </p:txBody>
      </p: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Promotion of Biofuels in Portugal</a:t>
            </a:r>
          </a:p>
        </p:txBody>
      </p:sp>
      <p:sp>
        <p:nvSpPr>
          <p:cNvPr id="15" name="Chevron 14"/>
          <p:cNvSpPr/>
          <p:nvPr/>
        </p:nvSpPr>
        <p:spPr>
          <a:xfrm>
            <a:off x="611188" y="981075"/>
            <a:ext cx="2160587" cy="5207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DL nº 117/2010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07950" y="836613"/>
            <a:ext cx="8856663" cy="554513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07950" y="908050"/>
            <a:ext cx="4824413" cy="51117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minimal mandatory shares for </a:t>
            </a:r>
            <a:r>
              <a:rPr lang="en-US" sz="1600" dirty="0" err="1">
                <a:solidFill>
                  <a:srgbClr val="000000"/>
                </a:solidFill>
              </a:rPr>
              <a:t>biofuels</a:t>
            </a:r>
            <a:r>
              <a:rPr lang="en-US" sz="1600" dirty="0">
                <a:solidFill>
                  <a:srgbClr val="000000"/>
                </a:solidFill>
              </a:rPr>
              <a:t> in the transport sector.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sustainability criteria;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Promotes the more sustainable technologies;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Establish a system of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titles to control the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incorporation goals (</a:t>
            </a:r>
            <a:r>
              <a:rPr lang="en-US" sz="1600" dirty="0" err="1">
                <a:solidFill>
                  <a:srgbClr val="000000"/>
                </a:solidFill>
              </a:rPr>
              <a:t>TdB</a:t>
            </a:r>
            <a:r>
              <a:rPr lang="en-US" sz="1600" dirty="0">
                <a:solidFill>
                  <a:srgbClr val="000000"/>
                </a:solidFill>
              </a:rPr>
              <a:t>).</a:t>
            </a:r>
          </a:p>
        </p:txBody>
      </p:sp>
      <p:sp>
        <p:nvSpPr>
          <p:cNvPr id="23557" name="Rectangle 12"/>
          <p:cNvSpPr>
            <a:spLocks noChangeArrowheads="1"/>
          </p:cNvSpPr>
          <p:nvPr/>
        </p:nvSpPr>
        <p:spPr bwMode="auto">
          <a:xfrm>
            <a:off x="4427538" y="6642100"/>
            <a:ext cx="48244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Adapted from: http://www.profissionaisti.com.br/2009/01/sustentabilidade-em-ti-indo-alem-da-ti-verde/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4572000" y="2276872"/>
          <a:ext cx="4752528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9" name="TextBox 42"/>
          <p:cNvSpPr txBox="1">
            <a:spLocks noChangeArrowheads="1"/>
          </p:cNvSpPr>
          <p:nvPr/>
        </p:nvSpPr>
        <p:spPr bwMode="auto">
          <a:xfrm>
            <a:off x="6453188" y="4203700"/>
            <a:ext cx="1044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Sustainable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6552407" y="5447506"/>
            <a:ext cx="8636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707313" y="3286125"/>
            <a:ext cx="717550" cy="504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5329238" y="3124200"/>
            <a:ext cx="649287" cy="5762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3" name="TextBox 54"/>
          <p:cNvSpPr txBox="1">
            <a:spLocks noChangeArrowheads="1"/>
          </p:cNvSpPr>
          <p:nvPr/>
        </p:nvSpPr>
        <p:spPr bwMode="auto">
          <a:xfrm>
            <a:off x="6408738" y="5878513"/>
            <a:ext cx="12414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Socio-Economical</a:t>
            </a:r>
          </a:p>
        </p:txBody>
      </p:sp>
      <p:sp>
        <p:nvSpPr>
          <p:cNvPr id="23564" name="TextBox 56"/>
          <p:cNvSpPr txBox="1">
            <a:spLocks noChangeArrowheads="1"/>
          </p:cNvSpPr>
          <p:nvPr/>
        </p:nvSpPr>
        <p:spPr bwMode="auto">
          <a:xfrm>
            <a:off x="7669213" y="3025775"/>
            <a:ext cx="14033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Socio-Environmental</a:t>
            </a:r>
          </a:p>
        </p:txBody>
      </p:sp>
      <p:sp>
        <p:nvSpPr>
          <p:cNvPr id="23565" name="TextBox 57"/>
          <p:cNvSpPr txBox="1">
            <a:spLocks noChangeArrowheads="1"/>
          </p:cNvSpPr>
          <p:nvPr/>
        </p:nvSpPr>
        <p:spPr bwMode="auto">
          <a:xfrm>
            <a:off x="4891088" y="2898775"/>
            <a:ext cx="9937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Eco-efficiency</a:t>
            </a:r>
          </a:p>
        </p:txBody>
      </p:sp>
      <p:sp>
        <p:nvSpPr>
          <p:cNvPr id="23566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Promotion of Biofuels in Portugal</a:t>
            </a:r>
          </a:p>
        </p:txBody>
      </p:sp>
      <p:sp>
        <p:nvSpPr>
          <p:cNvPr id="27" name="Chevron 26"/>
          <p:cNvSpPr/>
          <p:nvPr/>
        </p:nvSpPr>
        <p:spPr>
          <a:xfrm>
            <a:off x="611188" y="981075"/>
            <a:ext cx="2160587" cy="5207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DL nº 117/2010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850" y="1878013"/>
            <a:ext cx="6507163" cy="61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+mn-lt"/>
              </a:rPr>
              <a:t>25</a:t>
            </a:r>
            <a:r>
              <a:rPr lang="en-US" sz="1600" b="1" baseline="30000" dirty="0"/>
              <a:t>th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</a:rPr>
              <a:t>October 2010 </a:t>
            </a:r>
            <a:r>
              <a:rPr lang="en-US" sz="1600" dirty="0">
                <a:latin typeface="+mn-lt"/>
              </a:rPr>
              <a:t>transposition of RED articles 17-19 and annexes III and V</a:t>
            </a:r>
            <a:r>
              <a:rPr lang="en-US" sz="1600" b="1" dirty="0">
                <a:latin typeface="+mn-lt"/>
              </a:rPr>
              <a:t>:</a:t>
            </a:r>
          </a:p>
          <a:p>
            <a:pPr>
              <a:defRPr/>
            </a:pPr>
            <a:endParaRPr lang="pt-PT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388" y="6381750"/>
            <a:ext cx="1944687" cy="287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876425" y="1068388"/>
            <a:ext cx="6697663" cy="69373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        Verification of the incorporation goals.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9700" y="1905000"/>
            <a:ext cx="7165975" cy="6937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                 After verification of sustainability criteria compliance.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611560" y="1891074"/>
            <a:ext cx="1806418" cy="72697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tx1"/>
                </a:solidFill>
              </a:rPr>
              <a:t>Emission</a:t>
            </a:r>
          </a:p>
        </p:txBody>
      </p:sp>
      <p:sp>
        <p:nvSpPr>
          <p:cNvPr id="8" name="Chevron 7"/>
          <p:cNvSpPr/>
          <p:nvPr/>
        </p:nvSpPr>
        <p:spPr>
          <a:xfrm>
            <a:off x="611560" y="1046717"/>
            <a:ext cx="1824202" cy="72697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Function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404938" y="2822575"/>
            <a:ext cx="7165975" cy="6921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                     One TdB represents one Toe of biofuel.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611560" y="2807407"/>
            <a:ext cx="1801512" cy="72697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tx1"/>
                </a:solidFill>
              </a:rPr>
              <a:t>Valeu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042988" y="3789363"/>
            <a:ext cx="7129462" cy="28797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b="1" dirty="0"/>
              <a:t>Promotion</a:t>
            </a:r>
            <a:r>
              <a:rPr lang="en-US" dirty="0"/>
              <a:t> for the use of wastes, residues, non-food cellulosic material,  </a:t>
            </a:r>
            <a:r>
              <a:rPr lang="en-US" dirty="0" err="1"/>
              <a:t>lignocellulosic</a:t>
            </a:r>
            <a:r>
              <a:rPr lang="en-US" dirty="0"/>
              <a:t> </a:t>
            </a:r>
            <a:r>
              <a:rPr lang="en-US" dirty="0"/>
              <a:t>material and endogenous material.</a:t>
            </a:r>
          </a:p>
          <a:p>
            <a:pPr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763713" y="4652963"/>
          <a:ext cx="5617096" cy="188932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808548"/>
                <a:gridCol w="2808548"/>
              </a:tblGrid>
              <a:tr h="57868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Raw Material</a:t>
                      </a:r>
                      <a:endParaRPr lang="en-US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Nº of  </a:t>
                      </a:r>
                      <a:r>
                        <a:rPr lang="en-US" sz="1400" noProof="0" dirty="0" err="1" smtClean="0"/>
                        <a:t>TdBs</a:t>
                      </a:r>
                      <a:r>
                        <a:rPr lang="en-US" sz="1400" noProof="0" dirty="0" smtClean="0"/>
                        <a:t> per Blended Toe</a:t>
                      </a:r>
                      <a:endParaRPr lang="en-US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93525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/>
                        <a:t>Wastes</a:t>
                      </a:r>
                    </a:p>
                    <a:p>
                      <a:pPr algn="l"/>
                      <a:r>
                        <a:rPr lang="en-US" sz="1600" dirty="0" smtClean="0"/>
                        <a:t>Non-food cellulosic material</a:t>
                      </a:r>
                      <a:endParaRPr lang="en-US" sz="1600" noProof="0" dirty="0" smtClean="0"/>
                    </a:p>
                    <a:p>
                      <a:pPr algn="l"/>
                      <a:r>
                        <a:rPr lang="en-US" sz="1600" noProof="0" dirty="0" err="1" smtClean="0"/>
                        <a:t>Lignocellulosic</a:t>
                      </a:r>
                      <a:r>
                        <a:rPr lang="en-US" sz="1600" noProof="0" dirty="0" smtClean="0"/>
                        <a:t> material </a:t>
                      </a:r>
                    </a:p>
                    <a:p>
                      <a:pPr algn="l"/>
                      <a:r>
                        <a:rPr lang="en-US" sz="1600" dirty="0" smtClean="0"/>
                        <a:t>Non-food </a:t>
                      </a:r>
                      <a:r>
                        <a:rPr lang="en-US" sz="1600" noProof="0" dirty="0" smtClean="0"/>
                        <a:t>Endogenous material </a:t>
                      </a:r>
                    </a:p>
                    <a:p>
                      <a:pPr algn="l"/>
                      <a:r>
                        <a:rPr lang="en-US" sz="1600" noProof="0" dirty="0" smtClean="0"/>
                        <a:t>Endogenous material </a:t>
                      </a:r>
                      <a:endParaRPr lang="en-US" sz="1600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2 </a:t>
                      </a:r>
                      <a:r>
                        <a:rPr lang="en-US" sz="1600" noProof="0" dirty="0" err="1" smtClean="0"/>
                        <a:t>TdBs</a:t>
                      </a:r>
                      <a:endParaRPr lang="en-US" sz="1600" noProof="0" dirty="0" smtClean="0"/>
                    </a:p>
                    <a:p>
                      <a:pPr algn="ctr"/>
                      <a:r>
                        <a:rPr lang="en-US" sz="1600" noProof="0" dirty="0" smtClean="0"/>
                        <a:t>2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baseline="0" noProof="0" dirty="0" err="1" smtClean="0"/>
                        <a:t>TdBs</a:t>
                      </a:r>
                      <a:endParaRPr lang="en-US" sz="1600" baseline="0" noProof="0" dirty="0" smtClean="0"/>
                    </a:p>
                    <a:p>
                      <a:pPr algn="ctr"/>
                      <a:r>
                        <a:rPr lang="en-US" sz="1600" baseline="0" noProof="0" dirty="0" smtClean="0"/>
                        <a:t>2 </a:t>
                      </a:r>
                      <a:r>
                        <a:rPr lang="en-US" sz="1600" baseline="0" noProof="0" dirty="0" err="1" smtClean="0"/>
                        <a:t>TdBs</a:t>
                      </a:r>
                      <a:endParaRPr lang="en-US" sz="1600" baseline="0" noProof="0" dirty="0" smtClean="0"/>
                    </a:p>
                    <a:p>
                      <a:pPr algn="ctr"/>
                      <a:r>
                        <a:rPr lang="en-US" sz="1600" baseline="0" noProof="0" dirty="0" smtClean="0"/>
                        <a:t>1,3 </a:t>
                      </a:r>
                      <a:r>
                        <a:rPr lang="en-US" sz="1600" baseline="0" noProof="0" dirty="0" err="1" smtClean="0"/>
                        <a:t>TdBs</a:t>
                      </a:r>
                      <a:endParaRPr lang="en-US" sz="1600" baseline="0" noProof="0" dirty="0" smtClean="0"/>
                    </a:p>
                    <a:p>
                      <a:pPr algn="ctr"/>
                      <a:r>
                        <a:rPr lang="en-US" sz="1600" baseline="0" noProof="0" dirty="0" smtClean="0"/>
                        <a:t>1,1 </a:t>
                      </a:r>
                      <a:r>
                        <a:rPr lang="en-US" sz="1600" baseline="0" noProof="0" dirty="0" err="1" smtClean="0"/>
                        <a:t>TdBs</a:t>
                      </a:r>
                      <a:endParaRPr lang="en-US" sz="1600" b="1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600" name="Rectangle 2"/>
          <p:cNvSpPr>
            <a:spLocks noChangeArrowheads="1"/>
          </p:cNvSpPr>
          <p:nvPr/>
        </p:nvSpPr>
        <p:spPr bwMode="auto">
          <a:xfrm>
            <a:off x="457200" y="188913"/>
            <a:ext cx="83947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Biofuel Title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07950" y="836613"/>
            <a:ext cx="8856663" cy="554513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07950" y="1341438"/>
            <a:ext cx="4752975" cy="51117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minimal mandatory shares for </a:t>
            </a:r>
            <a:r>
              <a:rPr lang="en-US" sz="1600" dirty="0" err="1">
                <a:solidFill>
                  <a:srgbClr val="000000"/>
                </a:solidFill>
              </a:rPr>
              <a:t>biofuels</a:t>
            </a:r>
            <a:r>
              <a:rPr lang="en-US" sz="1600" dirty="0">
                <a:solidFill>
                  <a:srgbClr val="000000"/>
                </a:solidFill>
              </a:rPr>
              <a:t> in the transport sector.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Sets the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sustainability criteria;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Promotes the more sustainable technologies;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Establish a system of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titles to control the </a:t>
            </a:r>
            <a:r>
              <a:rPr lang="en-US" sz="1600" dirty="0" err="1">
                <a:solidFill>
                  <a:srgbClr val="000000"/>
                </a:solidFill>
              </a:rPr>
              <a:t>biofuel</a:t>
            </a:r>
            <a:r>
              <a:rPr lang="en-US" sz="1600" dirty="0">
                <a:solidFill>
                  <a:srgbClr val="000000"/>
                </a:solidFill>
              </a:rPr>
              <a:t> incorporation goals (</a:t>
            </a:r>
            <a:r>
              <a:rPr lang="en-US" sz="1600" dirty="0" err="1">
                <a:solidFill>
                  <a:srgbClr val="000000"/>
                </a:solidFill>
              </a:rPr>
              <a:t>TdB</a:t>
            </a:r>
            <a:r>
              <a:rPr lang="en-US" sz="1600" dirty="0">
                <a:solidFill>
                  <a:srgbClr val="000000"/>
                </a:solidFill>
              </a:rPr>
              <a:t>);</a:t>
            </a:r>
          </a:p>
          <a:p>
            <a:pPr algn="just"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 Creates the </a:t>
            </a:r>
            <a:r>
              <a:rPr lang="en-US" sz="1600" b="1" dirty="0">
                <a:solidFill>
                  <a:srgbClr val="000000"/>
                </a:solidFill>
              </a:rPr>
              <a:t>Authority for Monitoring the Sustainability Criteria of </a:t>
            </a:r>
            <a:r>
              <a:rPr lang="en-US" sz="1600" b="1" dirty="0" err="1">
                <a:solidFill>
                  <a:srgbClr val="000000"/>
                </a:solidFill>
              </a:rPr>
              <a:t>Biofuels</a:t>
            </a:r>
            <a:r>
              <a:rPr lang="en-US" sz="1600" b="1" dirty="0">
                <a:solidFill>
                  <a:srgbClr val="000000"/>
                </a:solidFill>
              </a:rPr>
              <a:t> and </a:t>
            </a:r>
            <a:r>
              <a:rPr lang="en-US" sz="1600" b="1" dirty="0" err="1">
                <a:solidFill>
                  <a:srgbClr val="000000"/>
                </a:solidFill>
              </a:rPr>
              <a:t>Bioliquids</a:t>
            </a:r>
            <a:r>
              <a:rPr lang="en-US" sz="1600" b="1" dirty="0">
                <a:solidFill>
                  <a:srgbClr val="000000"/>
                </a:solidFill>
              </a:rPr>
              <a:t> (ECS) in LNEG.</a:t>
            </a:r>
            <a:endParaRPr lang="en-US" sz="1600" b="1" dirty="0"/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auto">
          <a:xfrm>
            <a:off x="4427538" y="6642100"/>
            <a:ext cx="48244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Adapted from: http://www.profissionaisti.com.br/2009/01/sustentabilidade-em-ti-indo-alem-da-ti-verde/</a:t>
            </a:r>
          </a:p>
        </p:txBody>
      </p:sp>
      <p:sp>
        <p:nvSpPr>
          <p:cNvPr id="15" name="Chevron 14"/>
          <p:cNvSpPr/>
          <p:nvPr/>
        </p:nvSpPr>
        <p:spPr>
          <a:xfrm>
            <a:off x="611188" y="981075"/>
            <a:ext cx="2160587" cy="5207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DL nº 117/2010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850" y="1878013"/>
            <a:ext cx="6507163" cy="61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+mn-lt"/>
              </a:rPr>
              <a:t>25</a:t>
            </a:r>
            <a:r>
              <a:rPr lang="en-US" sz="1600" b="1" baseline="30000" dirty="0"/>
              <a:t>th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</a:rPr>
              <a:t>October 2010 </a:t>
            </a:r>
            <a:r>
              <a:rPr lang="en-US" sz="1600" dirty="0">
                <a:latin typeface="+mn-lt"/>
              </a:rPr>
              <a:t>transposition of RED articles 17-19 and annexes III and V</a:t>
            </a:r>
            <a:r>
              <a:rPr lang="en-US" sz="1600" b="1" dirty="0">
                <a:latin typeface="+mn-lt"/>
              </a:rPr>
              <a:t>:</a:t>
            </a:r>
          </a:p>
          <a:p>
            <a:pPr>
              <a:defRPr/>
            </a:pPr>
            <a:endParaRPr lang="pt-PT" dirty="0">
              <a:latin typeface="+mn-lt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4572000" y="2276872"/>
          <a:ext cx="4752528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9" name="TextBox 42"/>
          <p:cNvSpPr txBox="1">
            <a:spLocks noChangeArrowheads="1"/>
          </p:cNvSpPr>
          <p:nvPr/>
        </p:nvSpPr>
        <p:spPr bwMode="auto">
          <a:xfrm>
            <a:off x="6453188" y="4203700"/>
            <a:ext cx="1044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Sustainable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6552407" y="5447506"/>
            <a:ext cx="8636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707313" y="3286125"/>
            <a:ext cx="717550" cy="504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5329238" y="3124200"/>
            <a:ext cx="649287" cy="5762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TextBox 54"/>
          <p:cNvSpPr txBox="1">
            <a:spLocks noChangeArrowheads="1"/>
          </p:cNvSpPr>
          <p:nvPr/>
        </p:nvSpPr>
        <p:spPr bwMode="auto">
          <a:xfrm>
            <a:off x="6408738" y="5878513"/>
            <a:ext cx="12414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Socio-Economical</a:t>
            </a:r>
          </a:p>
        </p:txBody>
      </p:sp>
      <p:sp>
        <p:nvSpPr>
          <p:cNvPr id="25614" name="TextBox 56"/>
          <p:cNvSpPr txBox="1">
            <a:spLocks noChangeArrowheads="1"/>
          </p:cNvSpPr>
          <p:nvPr/>
        </p:nvSpPr>
        <p:spPr bwMode="auto">
          <a:xfrm>
            <a:off x="7669213" y="3025775"/>
            <a:ext cx="14033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Socio-Environmental</a:t>
            </a:r>
          </a:p>
        </p:txBody>
      </p:sp>
      <p:sp>
        <p:nvSpPr>
          <p:cNvPr id="25615" name="TextBox 57"/>
          <p:cNvSpPr txBox="1">
            <a:spLocks noChangeArrowheads="1"/>
          </p:cNvSpPr>
          <p:nvPr/>
        </p:nvSpPr>
        <p:spPr bwMode="auto">
          <a:xfrm>
            <a:off x="4891088" y="2898775"/>
            <a:ext cx="9937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Eco-efficiency</a:t>
            </a:r>
          </a:p>
        </p:txBody>
      </p:sp>
      <p:sp>
        <p:nvSpPr>
          <p:cNvPr id="25616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Promotion of Biofuels in Portugal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956550" y="5661025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39750" y="3213100"/>
            <a:ext cx="8064500" cy="2952750"/>
          </a:xfrm>
          <a:prstGeom prst="roundRect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3276600" y="2492375"/>
            <a:ext cx="2519363" cy="720725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-31541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827088" y="3429000"/>
            <a:ext cx="3673475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cs typeface="Arial" charset="0"/>
              </a:rPr>
              <a:t>Verification of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cs typeface="Arial" charset="0"/>
              </a:rPr>
              <a:t>Sustainability </a:t>
            </a:r>
            <a:r>
              <a:rPr lang="en-US" sz="2000" b="1" dirty="0">
                <a:solidFill>
                  <a:schemeClr val="tx1"/>
                </a:solidFill>
                <a:cs typeface="Arial" charset="0"/>
              </a:rPr>
              <a:t>Criteria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27088" y="4581525"/>
            <a:ext cx="3673475" cy="13684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cs typeface="Arial" charset="0"/>
              </a:rPr>
              <a:t>Compliance with the: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cs typeface="Arial" charset="0"/>
              </a:rPr>
              <a:t>1. GHG reduction Criteria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cs typeface="Arial" charset="0"/>
              </a:rPr>
              <a:t>2. Land Use Criteria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716463" y="3429000"/>
            <a:ext cx="3671887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chemeClr val="tx1"/>
                </a:solidFill>
                <a:cs typeface="Arial" charset="0"/>
              </a:rPr>
              <a:t>TdBs Emission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716463" y="4581525"/>
            <a:ext cx="3671887" cy="13684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tx1"/>
                </a:solidFill>
                <a:cs typeface="Arial" charset="0"/>
              </a:rPr>
              <a:t>Emited to: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chemeClr val="tx1"/>
              </a:solidFill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tx1"/>
                </a:solidFill>
                <a:cs typeface="Arial" charset="0"/>
              </a:rPr>
              <a:t>1. Biofuel producers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chemeClr val="tx1"/>
                </a:solidFill>
                <a:cs typeface="Arial" charset="0"/>
              </a:rPr>
              <a:t>2. Biofuel importers</a:t>
            </a:r>
          </a:p>
        </p:txBody>
      </p:sp>
      <p:sp>
        <p:nvSpPr>
          <p:cNvPr id="13" name="Chevron 12"/>
          <p:cNvSpPr/>
          <p:nvPr/>
        </p:nvSpPr>
        <p:spPr>
          <a:xfrm>
            <a:off x="4355976" y="3789040"/>
            <a:ext cx="720080" cy="28803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6637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Verification of Biofuel Sustainability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956550" y="5661025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6011863" y="4449763"/>
            <a:ext cx="2520950" cy="5619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 </a:t>
            </a:r>
            <a:r>
              <a:rPr lang="en-US" b="1" dirty="0" err="1"/>
              <a:t>TdB</a:t>
            </a:r>
            <a:r>
              <a:rPr lang="en-US" b="1" dirty="0"/>
              <a:t> Emission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0" y="1484313"/>
            <a:ext cx="9144000" cy="23764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/>
              <a:t>GHG reduction Criteria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07950" y="1628775"/>
            <a:ext cx="2160588" cy="18002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/>
              <a:t>Land Use Criteria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388" y="1771650"/>
            <a:ext cx="2016125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1"/>
                </a:solidFill>
                <a:cs typeface="Arial" charset="0"/>
              </a:rPr>
              <a:t>Raw materials cultivation</a:t>
            </a:r>
          </a:p>
        </p:txBody>
      </p:sp>
      <p:sp>
        <p:nvSpPr>
          <p:cNvPr id="6" name="Rounded Rectangle 10"/>
          <p:cNvSpPr/>
          <p:nvPr/>
        </p:nvSpPr>
        <p:spPr>
          <a:xfrm>
            <a:off x="2411413" y="1771650"/>
            <a:ext cx="2016125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1"/>
                </a:solidFill>
                <a:cs typeface="Arial" charset="0"/>
              </a:rPr>
              <a:t>Raw materials transportation</a:t>
            </a:r>
          </a:p>
        </p:txBody>
      </p:sp>
      <p:sp>
        <p:nvSpPr>
          <p:cNvPr id="7" name="Rounded Rectangle 10"/>
          <p:cNvSpPr/>
          <p:nvPr/>
        </p:nvSpPr>
        <p:spPr>
          <a:xfrm>
            <a:off x="4643438" y="1771650"/>
            <a:ext cx="2016125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1"/>
                </a:solidFill>
                <a:cs typeface="Arial" charset="0"/>
              </a:rPr>
              <a:t>Processing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1">
                <a:solidFill>
                  <a:schemeClr val="bg1"/>
                </a:solidFill>
                <a:cs typeface="Arial" charset="0"/>
              </a:rPr>
              <a:t>Biofuel Plant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77050" y="1771650"/>
            <a:ext cx="2016125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1"/>
                </a:solidFill>
                <a:cs typeface="Arial" charset="0"/>
              </a:rPr>
              <a:t>Transportation, Blending and Distribution</a:t>
            </a:r>
            <a:endParaRPr lang="en-US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070876" y="2213852"/>
            <a:ext cx="540563" cy="18796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304489" y="2213852"/>
            <a:ext cx="540562" cy="18796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6705600" y="2347913"/>
            <a:ext cx="142875" cy="208915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hevron 9"/>
          <p:cNvSpPr/>
          <p:nvPr/>
        </p:nvSpPr>
        <p:spPr>
          <a:xfrm>
            <a:off x="6536514" y="2213852"/>
            <a:ext cx="540562" cy="187962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7668" name="Rectangle 12"/>
          <p:cNvSpPr>
            <a:spLocks noChangeArrowheads="1"/>
          </p:cNvSpPr>
          <p:nvPr/>
        </p:nvSpPr>
        <p:spPr bwMode="auto">
          <a:xfrm>
            <a:off x="-215900" y="8559800"/>
            <a:ext cx="41290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Adaptado de: http://www.profissionaisti.com.br/2009/01/sustentabilidade-em-ti-indo-alem-da-ti-verde/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7812088" y="2779713"/>
            <a:ext cx="144462" cy="165735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Rounded Rectangle 15"/>
          <p:cNvSpPr/>
          <p:nvPr/>
        </p:nvSpPr>
        <p:spPr>
          <a:xfrm>
            <a:off x="395288" y="5616575"/>
            <a:ext cx="8208962" cy="7207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Proof </a:t>
            </a:r>
            <a:r>
              <a:rPr lang="en-US" dirty="0"/>
              <a:t>of compliance of sustainability criteria from the entire value chain, </a:t>
            </a:r>
            <a:r>
              <a:rPr lang="en-US" dirty="0"/>
              <a:t>through </a:t>
            </a:r>
            <a:r>
              <a:rPr lang="en-US" dirty="0"/>
              <a:t>a mass balance system.</a:t>
            </a:r>
          </a:p>
        </p:txBody>
      </p:sp>
      <p:sp>
        <p:nvSpPr>
          <p:cNvPr id="27671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Verification of Biofuel Sustainability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 b="1">
                <a:latin typeface="Calibri" pitchFamily="34" charset="0"/>
              </a:rPr>
              <a:t>Conclusions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0825" y="908050"/>
            <a:ext cx="8424863" cy="32416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r>
              <a:rPr lang="en-US" sz="1400" dirty="0"/>
              <a:t>The renewable energy share in the transport  sector will be 10% in 2020.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endParaRPr lang="en-US" sz="14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r>
              <a:rPr lang="en-US" sz="1400" dirty="0"/>
              <a:t>Gradual mandatory shares of </a:t>
            </a:r>
            <a:r>
              <a:rPr lang="en-US" sz="1400" dirty="0" err="1"/>
              <a:t>biofuels</a:t>
            </a:r>
            <a:r>
              <a:rPr lang="en-US" sz="1400" dirty="0"/>
              <a:t> (both biodiesel and </a:t>
            </a:r>
            <a:r>
              <a:rPr lang="en-US" sz="1400" dirty="0" err="1"/>
              <a:t>bioethanol</a:t>
            </a:r>
            <a:r>
              <a:rPr lang="en-US" sz="1400" dirty="0"/>
              <a:t>) are set until 2020.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endParaRPr lang="en-US" sz="14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r>
              <a:rPr lang="en-US" sz="1400" dirty="0"/>
              <a:t>The created </a:t>
            </a:r>
            <a:r>
              <a:rPr lang="en-US" sz="1400" dirty="0" err="1"/>
              <a:t>biofuel</a:t>
            </a:r>
            <a:r>
              <a:rPr lang="en-US" sz="1400" dirty="0"/>
              <a:t> </a:t>
            </a:r>
            <a:r>
              <a:rPr lang="en-US" sz="1400" dirty="0"/>
              <a:t>title system </a:t>
            </a:r>
            <a:r>
              <a:rPr lang="en-US" sz="1400" dirty="0"/>
              <a:t>will be used for: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endParaRPr lang="en-US" sz="1400" dirty="0"/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1400" dirty="0"/>
              <a:t> The verification of the sustainability criteria;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1400" dirty="0"/>
              <a:t>The verification of the incorporation shares.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defRPr/>
            </a:pPr>
            <a:endParaRPr lang="en-US" sz="14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r>
              <a:rPr lang="en-US" sz="1400" dirty="0"/>
              <a:t>The National Authority for Monitoring the Sustainability Criteria of </a:t>
            </a:r>
            <a:r>
              <a:rPr lang="en-US" sz="1400" dirty="0" err="1"/>
              <a:t>Biofuels</a:t>
            </a:r>
            <a:r>
              <a:rPr lang="en-US" sz="1400" dirty="0"/>
              <a:t> and </a:t>
            </a:r>
            <a:r>
              <a:rPr lang="en-US" sz="1400" dirty="0" err="1"/>
              <a:t>Bioliquids</a:t>
            </a:r>
            <a:r>
              <a:rPr lang="en-US" sz="1400" dirty="0"/>
              <a:t> was created in LNEG (ECS), which will: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  <a:defRPr/>
            </a:pPr>
            <a:endParaRPr lang="en-US" sz="1400" dirty="0"/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1400" dirty="0"/>
              <a:t> verify the </a:t>
            </a:r>
            <a:r>
              <a:rPr lang="en-US" sz="1400" dirty="0" err="1"/>
              <a:t>biofuel</a:t>
            </a:r>
            <a:r>
              <a:rPr lang="en-US" sz="1400" dirty="0"/>
              <a:t> and </a:t>
            </a:r>
            <a:r>
              <a:rPr lang="en-US" sz="1400" dirty="0" err="1"/>
              <a:t>bioliquids</a:t>
            </a:r>
            <a:r>
              <a:rPr lang="en-US" sz="1400" dirty="0"/>
              <a:t> sustainability criteria for GHG emissions and land use and;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1400" dirty="0"/>
              <a:t> emit the </a:t>
            </a:r>
            <a:r>
              <a:rPr lang="en-US" sz="1400" dirty="0" err="1"/>
              <a:t>TdBs</a:t>
            </a:r>
            <a:r>
              <a:rPr lang="en-US" sz="1400" dirty="0"/>
              <a:t>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66725" y="4292600"/>
            <a:ext cx="7777163" cy="2232025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Future goals: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indent="5429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Decrease the dependence from fossil fuels.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marL="5429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Promote the use of new technologies for the production of </a:t>
            </a:r>
            <a:r>
              <a:rPr lang="en-US" sz="1400" b="1" dirty="0">
                <a:solidFill>
                  <a:schemeClr val="tx1"/>
                </a:solidFill>
              </a:rPr>
              <a:t>more sustainable </a:t>
            </a:r>
            <a:r>
              <a:rPr lang="en-US" sz="1400" b="1" dirty="0" err="1">
                <a:solidFill>
                  <a:schemeClr val="tx1"/>
                </a:solidFill>
              </a:rPr>
              <a:t>biofuels</a:t>
            </a:r>
            <a:r>
              <a:rPr lang="en-US" sz="1400" b="1" dirty="0">
                <a:solidFill>
                  <a:schemeClr val="tx1"/>
                </a:solidFill>
              </a:rPr>
              <a:t>, </a:t>
            </a:r>
            <a:r>
              <a:rPr lang="en-US" sz="1400" b="1" dirty="0">
                <a:solidFill>
                  <a:schemeClr val="tx1"/>
                </a:solidFill>
              </a:rPr>
              <a:t>with high reduction of GHG emissions.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marL="5429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Development of </a:t>
            </a:r>
            <a:r>
              <a:rPr lang="en-US" sz="1400" b="1" dirty="0" err="1">
                <a:solidFill>
                  <a:schemeClr val="tx1"/>
                </a:solidFill>
              </a:rPr>
              <a:t>biofuels</a:t>
            </a:r>
            <a:r>
              <a:rPr lang="en-US" sz="1400" b="1" dirty="0">
                <a:solidFill>
                  <a:schemeClr val="tx1"/>
                </a:solidFill>
              </a:rPr>
              <a:t> produced from </a:t>
            </a:r>
            <a:r>
              <a:rPr lang="en-US" sz="1400" b="1" dirty="0"/>
              <a:t>wastes, residues, non-food cellulosic material,  </a:t>
            </a:r>
            <a:r>
              <a:rPr lang="en-US" sz="1400" b="1" dirty="0" err="1"/>
              <a:t>lignocellulosic</a:t>
            </a:r>
            <a:r>
              <a:rPr lang="en-US" sz="1400" b="1" dirty="0"/>
              <a:t> </a:t>
            </a:r>
            <a:r>
              <a:rPr lang="en-US" sz="1400" b="1" dirty="0"/>
              <a:t>material and endogenous material</a:t>
            </a:r>
            <a:r>
              <a:rPr lang="en-US" sz="1400" b="1" dirty="0">
                <a:solidFill>
                  <a:schemeClr val="tx1"/>
                </a:solidFill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/>
          </a:p>
        </p:txBody>
      </p:sp>
      <p:sp>
        <p:nvSpPr>
          <p:cNvPr id="9" name="Down Arrow 8"/>
          <p:cNvSpPr/>
          <p:nvPr/>
        </p:nvSpPr>
        <p:spPr>
          <a:xfrm rot="16200000">
            <a:off x="792163" y="4689475"/>
            <a:ext cx="215900" cy="431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0" name="Down Arrow 9"/>
          <p:cNvSpPr/>
          <p:nvPr/>
        </p:nvSpPr>
        <p:spPr>
          <a:xfrm rot="16200000">
            <a:off x="792163" y="5192713"/>
            <a:ext cx="215900" cy="431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1" name="Down Arrow 10"/>
          <p:cNvSpPr/>
          <p:nvPr/>
        </p:nvSpPr>
        <p:spPr>
          <a:xfrm rot="16200000">
            <a:off x="791369" y="5768182"/>
            <a:ext cx="217487" cy="431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44450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2400" b="1">
                <a:latin typeface="Calibri" pitchFamily="34" charset="0"/>
              </a:rPr>
              <a:t>National Laboratory for Energy and Geology</a:t>
            </a:r>
            <a:endParaRPr lang="pt-PT" sz="2400" b="1">
              <a:latin typeface="Calibri" pitchFamily="34" charset="0"/>
            </a:endParaRPr>
          </a:p>
        </p:txBody>
      </p:sp>
      <p:pic>
        <p:nvPicPr>
          <p:cNvPr id="512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241425"/>
            <a:ext cx="2828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023938"/>
            <a:ext cx="1819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ine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619250"/>
            <a:ext cx="6900862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9"/>
          <p:cNvSpPr>
            <a:spLocks noChangeArrowheads="1"/>
          </p:cNvSpPr>
          <p:nvPr/>
        </p:nvSpPr>
        <p:spPr bwMode="auto">
          <a:xfrm>
            <a:off x="827088" y="5722938"/>
            <a:ext cx="6192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>
                <a:latin typeface="Calibri" pitchFamily="34" charset="0"/>
              </a:rPr>
              <a:t>Energy Laboratory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56550" y="5805488"/>
            <a:ext cx="118745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395288" y="5373688"/>
            <a:ext cx="8353425" cy="1295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9" name="Rounded Rectangle 18"/>
          <p:cNvSpPr/>
          <p:nvPr/>
        </p:nvSpPr>
        <p:spPr>
          <a:xfrm>
            <a:off x="395288" y="3500438"/>
            <a:ext cx="8353425" cy="17287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graphicFrame>
        <p:nvGraphicFramePr>
          <p:cNvPr id="12" name="Diagram 11"/>
          <p:cNvGraphicFramePr/>
          <p:nvPr/>
        </p:nvGraphicFramePr>
        <p:xfrm>
          <a:off x="1524000" y="332656"/>
          <a:ext cx="6000328" cy="3637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50" name="TextBox 12"/>
          <p:cNvSpPr txBox="1">
            <a:spLocks noChangeArrowheads="1"/>
          </p:cNvSpPr>
          <p:nvPr/>
        </p:nvSpPr>
        <p:spPr bwMode="auto">
          <a:xfrm>
            <a:off x="4044950" y="1738313"/>
            <a:ext cx="14208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4400" b="1">
                <a:solidFill>
                  <a:schemeClr val="bg1"/>
                </a:solidFill>
                <a:latin typeface="Calibri" pitchFamily="34" charset="0"/>
              </a:rPr>
              <a:t>LNEG</a:t>
            </a:r>
          </a:p>
        </p:txBody>
      </p:sp>
      <p:sp>
        <p:nvSpPr>
          <p:cNvPr id="6151" name="Rectangle 13"/>
          <p:cNvSpPr>
            <a:spLocks noChangeArrowheads="1"/>
          </p:cNvSpPr>
          <p:nvPr/>
        </p:nvSpPr>
        <p:spPr bwMode="auto">
          <a:xfrm>
            <a:off x="468313" y="3546475"/>
            <a:ext cx="80645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Calibri" pitchFamily="34" charset="0"/>
              </a:rPr>
              <a:t>R&amp;D mission:</a:t>
            </a:r>
          </a:p>
          <a:p>
            <a:r>
              <a:rPr lang="en-US" sz="1600">
                <a:latin typeface="Calibri" pitchFamily="34" charset="0"/>
              </a:rPr>
              <a:t>LNEG works on </a:t>
            </a:r>
            <a:r>
              <a:rPr lang="en-US" sz="1600" b="1">
                <a:latin typeface="Calibri" pitchFamily="34" charset="0"/>
              </a:rPr>
              <a:t>research, demonstration and technological development </a:t>
            </a:r>
            <a:r>
              <a:rPr lang="en-US" sz="1600">
                <a:latin typeface="Calibri" pitchFamily="34" charset="0"/>
              </a:rPr>
              <a:t>to promote technological innovation by directing science and technology for development of the economy, contributing to the increased competitiveness of economic progress under a Portuguese </a:t>
            </a:r>
            <a:r>
              <a:rPr lang="en-US" sz="1600" b="1">
                <a:latin typeface="Calibri" pitchFamily="34" charset="0"/>
              </a:rPr>
              <a:t>sustainable economy</a:t>
            </a:r>
            <a:r>
              <a:rPr lang="en-US" sz="1600">
                <a:latin typeface="Calibri" pitchFamily="34" charset="0"/>
              </a:rPr>
              <a:t>. </a:t>
            </a:r>
            <a:endParaRPr lang="pt-PT" sz="1600">
              <a:latin typeface="Calibri" pitchFamily="34" charset="0"/>
            </a:endParaRPr>
          </a:p>
        </p:txBody>
      </p:sp>
      <p:sp>
        <p:nvSpPr>
          <p:cNvPr id="6152" name="Rectangle 14"/>
          <p:cNvSpPr>
            <a:spLocks noChangeArrowheads="1"/>
          </p:cNvSpPr>
          <p:nvPr/>
        </p:nvSpPr>
        <p:spPr bwMode="auto">
          <a:xfrm>
            <a:off x="468313" y="5448300"/>
            <a:ext cx="79200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alibri" pitchFamily="34" charset="0"/>
              </a:rPr>
              <a:t>Public policy support:</a:t>
            </a:r>
          </a:p>
          <a:p>
            <a:r>
              <a:rPr lang="en-US" sz="1600">
                <a:latin typeface="Calibri" pitchFamily="34" charset="0"/>
              </a:rPr>
              <a:t>LNEG, an institution of the Ministry of Economy, Innovation and Development, works as a </a:t>
            </a:r>
            <a:r>
              <a:rPr lang="en-US" sz="1600" b="1">
                <a:latin typeface="Calibri" pitchFamily="34" charset="0"/>
              </a:rPr>
              <a:t>consultant for public policy </a:t>
            </a:r>
            <a:r>
              <a:rPr lang="en-US" sz="1600">
                <a:latin typeface="Calibri" pitchFamily="34" charset="0"/>
              </a:rPr>
              <a:t>on energy and geology, environment, sustainability, metrology, standardization, quality and certification.</a:t>
            </a:r>
            <a:endParaRPr lang="pt-PT" sz="1600">
              <a:latin typeface="Calibri" pitchFamily="34" charset="0"/>
            </a:endParaRPr>
          </a:p>
        </p:txBody>
      </p:sp>
      <p:sp>
        <p:nvSpPr>
          <p:cNvPr id="6153" name="Rectangle 2"/>
          <p:cNvSpPr>
            <a:spLocks noChangeArrowheads="1"/>
          </p:cNvSpPr>
          <p:nvPr/>
        </p:nvSpPr>
        <p:spPr bwMode="auto">
          <a:xfrm>
            <a:off x="457200" y="-28575"/>
            <a:ext cx="8394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Research for Sustanability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2450" y="115888"/>
            <a:ext cx="48958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3063" y="3963988"/>
            <a:ext cx="5259387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2349500"/>
            <a:ext cx="31686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solidFill>
                  <a:srgbClr val="C00000"/>
                </a:solidFill>
                <a:latin typeface="Calibri" pitchFamily="34" charset="0"/>
              </a:rPr>
              <a:t>16 R&amp;D Units</a:t>
            </a: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573463"/>
            <a:ext cx="1819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7"/>
          <p:cNvGrpSpPr>
            <a:grpSpLocks/>
          </p:cNvGrpSpPr>
          <p:nvPr/>
        </p:nvGrpSpPr>
        <p:grpSpPr bwMode="auto">
          <a:xfrm>
            <a:off x="107950" y="936625"/>
            <a:ext cx="2159000" cy="5405438"/>
            <a:chOff x="22" y="273"/>
            <a:chExt cx="1360" cy="3066"/>
          </a:xfrm>
        </p:grpSpPr>
        <p:pic>
          <p:nvPicPr>
            <p:cNvPr id="8217" name="Picture 13" descr="C:\Documents and Settings\Luis C. Duarte\Ambiente de trabalho\k2\IMG_329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" y="465"/>
              <a:ext cx="1360" cy="2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14"/>
            <p:cNvSpPr txBox="1">
              <a:spLocks noChangeArrowheads="1"/>
            </p:cNvSpPr>
            <p:nvPr/>
          </p:nvSpPr>
          <p:spPr>
            <a:xfrm>
              <a:off x="22" y="273"/>
              <a:ext cx="1360" cy="2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/>
          </p:spPr>
          <p:txBody>
            <a:bodyPr>
              <a:normAutofit/>
            </a:bodyPr>
            <a:lstStyle/>
            <a:p>
              <a:pPr algn="ctr" eaLnBrk="0" fontAlgn="auto" hangingPunct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sz="2400" dirty="0" err="1">
                  <a:latin typeface="Calibri" pitchFamily="34" charset="0"/>
                  <a:cs typeface="+mn-cs"/>
                </a:rPr>
                <a:t>Pretreatments</a:t>
              </a:r>
              <a:r>
                <a:rPr lang="pt-PT" sz="2700" dirty="0">
                  <a:latin typeface="Calibri" pitchFamily="34" charset="0"/>
                  <a:cs typeface="+mn-cs"/>
                </a:rPr>
                <a:t> </a:t>
              </a:r>
              <a:endParaRPr lang="en-US" sz="27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22" y="2751"/>
              <a:ext cx="1360" cy="5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Calibri" pitchFamily="34" charset="0"/>
                  <a:cs typeface="+mn-cs"/>
                </a:rPr>
                <a:t>Lab of Biomass Deconstruction</a:t>
              </a:r>
              <a:endParaRPr lang="pt-PT" b="1" dirty="0">
                <a:latin typeface="Calibri" pitchFamily="34" charset="0"/>
                <a:cs typeface="+mn-cs"/>
              </a:endParaRPr>
            </a:p>
          </p:txBody>
        </p:sp>
      </p:grp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4787900" y="5589588"/>
            <a:ext cx="2952750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latin typeface="Calibri" pitchFamily="34" charset="0"/>
              </a:rPr>
              <a:t>30 R&amp;D projects funded during last 5-years</a:t>
            </a:r>
          </a:p>
        </p:txBody>
      </p:sp>
      <p:grpSp>
        <p:nvGrpSpPr>
          <p:cNvPr id="8196" name="Group 24"/>
          <p:cNvGrpSpPr>
            <a:grpSpLocks/>
          </p:cNvGrpSpPr>
          <p:nvPr/>
        </p:nvGrpSpPr>
        <p:grpSpPr bwMode="auto">
          <a:xfrm>
            <a:off x="4645025" y="936625"/>
            <a:ext cx="2159000" cy="4537075"/>
            <a:chOff x="2835" y="1071"/>
            <a:chExt cx="1360" cy="2858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835" y="3322"/>
              <a:ext cx="1360" cy="6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Calibri" pitchFamily="34" charset="0"/>
                  <a:cs typeface="+mn-cs"/>
                </a:rPr>
                <a:t>Lab of Fermentation Technology</a:t>
              </a:r>
              <a:endParaRPr lang="pt-PT" b="1" dirty="0">
                <a:latin typeface="Calibri" pitchFamily="34" charset="0"/>
                <a:cs typeface="+mn-cs"/>
              </a:endParaRPr>
            </a:p>
          </p:txBody>
        </p:sp>
        <p:sp>
          <p:nvSpPr>
            <p:cNvPr id="9" name="Rectangle 14"/>
            <p:cNvSpPr txBox="1">
              <a:spLocks noChangeArrowheads="1"/>
            </p:cNvSpPr>
            <p:nvPr/>
          </p:nvSpPr>
          <p:spPr>
            <a:xfrm>
              <a:off x="2835" y="1071"/>
              <a:ext cx="1360" cy="43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/>
          </p:spPr>
          <p:txBody>
            <a:bodyPr>
              <a:normAutofit/>
            </a:bodyPr>
            <a:lstStyle/>
            <a:p>
              <a:pPr algn="ctr" eaLnBrk="0" fontAlgn="auto" hangingPunct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sz="2400" dirty="0" err="1">
                  <a:latin typeface="Calibri" pitchFamily="34" charset="0"/>
                  <a:cs typeface="+mn-cs"/>
                </a:rPr>
                <a:t>Fermentation</a:t>
              </a:r>
              <a:endParaRPr lang="en-US" sz="2400" dirty="0">
                <a:latin typeface="Calibri" pitchFamily="34" charset="0"/>
                <a:cs typeface="+mn-cs"/>
              </a:endParaRPr>
            </a:p>
          </p:txBody>
        </p:sp>
        <p:pic>
          <p:nvPicPr>
            <p:cNvPr id="8216" name="Picture 23" descr="fermentador_100L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5" y="1417"/>
              <a:ext cx="1360" cy="1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197" name="Group 25"/>
          <p:cNvGrpSpPr>
            <a:grpSpLocks/>
          </p:cNvGrpSpPr>
          <p:nvPr/>
        </p:nvGrpSpPr>
        <p:grpSpPr bwMode="auto">
          <a:xfrm>
            <a:off x="6877050" y="260350"/>
            <a:ext cx="2159000" cy="5400675"/>
            <a:chOff x="4241" y="164"/>
            <a:chExt cx="1360" cy="3402"/>
          </a:xfrm>
        </p:grpSpPr>
        <p:sp>
          <p:nvSpPr>
            <p:cNvPr id="12" name="Rectangle 14"/>
            <p:cNvSpPr txBox="1">
              <a:spLocks noChangeArrowheads="1"/>
            </p:cNvSpPr>
            <p:nvPr/>
          </p:nvSpPr>
          <p:spPr>
            <a:xfrm>
              <a:off x="4241" y="164"/>
              <a:ext cx="1360" cy="4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txBody>
            <a:bodyPr anchor="ctr">
              <a:normAutofit/>
            </a:bodyPr>
            <a:lstStyle/>
            <a:p>
              <a:pPr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PT" sz="2400" dirty="0" err="1">
                  <a:latin typeface="Calibri" pitchFamily="34" charset="0"/>
                  <a:cs typeface="+mn-cs"/>
                </a:rPr>
                <a:t>Biotechnology</a:t>
              </a:r>
              <a:r>
                <a:rPr lang="pt-PT" sz="2400" dirty="0">
                  <a:latin typeface="Calibri" pitchFamily="34" charset="0"/>
                  <a:cs typeface="+mn-cs"/>
                </a:rPr>
                <a:t> </a:t>
              </a:r>
              <a:r>
                <a:rPr lang="pt-PT" sz="2400" dirty="0" err="1">
                  <a:latin typeface="Calibri" pitchFamily="34" charset="0"/>
                  <a:cs typeface="+mn-cs"/>
                </a:rPr>
                <a:t>of</a:t>
              </a:r>
              <a:r>
                <a:rPr lang="pt-PT" sz="2400" dirty="0">
                  <a:latin typeface="Calibri" pitchFamily="34" charset="0"/>
                  <a:cs typeface="+mn-cs"/>
                </a:rPr>
                <a:t> </a:t>
              </a:r>
              <a:r>
                <a:rPr lang="pt-PT" sz="2400" dirty="0" err="1">
                  <a:latin typeface="Calibri" pitchFamily="34" charset="0"/>
                  <a:cs typeface="+mn-cs"/>
                </a:rPr>
                <a:t>microalgae</a:t>
              </a:r>
              <a:endParaRPr lang="en-US" sz="2400" dirty="0">
                <a:latin typeface="Calibri" pitchFamily="34" charset="0"/>
                <a:cs typeface="+mn-cs"/>
              </a:endParaRPr>
            </a:p>
          </p:txBody>
        </p:sp>
        <p:grpSp>
          <p:nvGrpSpPr>
            <p:cNvPr id="8210" name="Group 23"/>
            <p:cNvGrpSpPr>
              <a:grpSpLocks/>
            </p:cNvGrpSpPr>
            <p:nvPr/>
          </p:nvGrpSpPr>
          <p:grpSpPr bwMode="auto">
            <a:xfrm>
              <a:off x="4241" y="572"/>
              <a:ext cx="1360" cy="2744"/>
              <a:chOff x="4241" y="572"/>
              <a:chExt cx="1519" cy="2744"/>
            </a:xfrm>
          </p:grpSpPr>
          <p:pic>
            <p:nvPicPr>
              <p:cNvPr id="8212" name="Picture 9" descr="Botryococcus braunii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41" y="2341"/>
                <a:ext cx="1519" cy="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3" name="Picture 25" descr="fotobioreactores em coluna para producao de microalgas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41" y="572"/>
                <a:ext cx="1519" cy="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4241" y="3022"/>
              <a:ext cx="1360" cy="54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Calibri" pitchFamily="34" charset="0"/>
                  <a:cs typeface="+mn-cs"/>
                </a:rPr>
                <a:t>Pilot unit for microalgae growth</a:t>
              </a:r>
              <a:endParaRPr lang="pt-PT" b="1" dirty="0">
                <a:latin typeface="Calibri" pitchFamily="34" charset="0"/>
                <a:cs typeface="+mn-cs"/>
              </a:endParaRPr>
            </a:p>
          </p:txBody>
        </p:sp>
      </p:grpSp>
      <p:grpSp>
        <p:nvGrpSpPr>
          <p:cNvPr id="8198" name="Group 28"/>
          <p:cNvGrpSpPr>
            <a:grpSpLocks/>
          </p:cNvGrpSpPr>
          <p:nvPr/>
        </p:nvGrpSpPr>
        <p:grpSpPr bwMode="auto">
          <a:xfrm>
            <a:off x="2411413" y="936625"/>
            <a:ext cx="2159000" cy="5876925"/>
            <a:chOff x="1429" y="545"/>
            <a:chExt cx="1360" cy="3702"/>
          </a:xfrm>
        </p:grpSpPr>
        <p:sp>
          <p:nvSpPr>
            <p:cNvPr id="8202" name="Rectangle 14"/>
            <p:cNvSpPr txBox="1">
              <a:spLocks noChangeArrowheads="1"/>
            </p:cNvSpPr>
            <p:nvPr/>
          </p:nvSpPr>
          <p:spPr bwMode="auto">
            <a:xfrm>
              <a:off x="1429" y="545"/>
              <a:ext cx="1360" cy="1043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>
                  <a:latin typeface="Calibri" pitchFamily="34" charset="0"/>
                </a:rPr>
                <a:t>Microbiology, Microbial Physiology </a:t>
              </a:r>
            </a:p>
            <a:p>
              <a:pPr eaLnBrk="0" hangingPunct="0">
                <a:lnSpc>
                  <a:spcPct val="80000"/>
                </a:lnSpc>
              </a:pPr>
              <a:r>
                <a:rPr lang="en-US" sz="2400">
                  <a:latin typeface="Calibri" pitchFamily="34" charset="0"/>
                </a:rPr>
                <a:t>And Molecular Biology</a:t>
              </a:r>
            </a:p>
          </p:txBody>
        </p:sp>
        <p:sp>
          <p:nvSpPr>
            <p:cNvPr id="8203" name="Rectangle 10"/>
            <p:cNvSpPr>
              <a:spLocks noChangeArrowheads="1"/>
            </p:cNvSpPr>
            <p:nvPr/>
          </p:nvSpPr>
          <p:spPr bwMode="auto">
            <a:xfrm>
              <a:off x="1429" y="3748"/>
              <a:ext cx="1360" cy="499"/>
            </a:xfrm>
            <a:prstGeom prst="rect">
              <a:avLst/>
            </a:prstGeom>
            <a:solidFill>
              <a:srgbClr val="FF9933">
                <a:alpha val="69019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US" b="1">
                  <a:latin typeface="Calibri" pitchFamily="34" charset="0"/>
                </a:rPr>
                <a:t>Lab of Cell Factories &amp; Enzymes</a:t>
              </a:r>
              <a:endParaRPr lang="pt-PT" b="1">
                <a:latin typeface="Calibri" pitchFamily="34" charset="0"/>
              </a:endParaRPr>
            </a:p>
          </p:txBody>
        </p:sp>
        <p:grpSp>
          <p:nvGrpSpPr>
            <p:cNvPr id="8204" name="Group 19"/>
            <p:cNvGrpSpPr>
              <a:grpSpLocks/>
            </p:cNvGrpSpPr>
            <p:nvPr/>
          </p:nvGrpSpPr>
          <p:grpSpPr bwMode="auto">
            <a:xfrm>
              <a:off x="1429" y="1571"/>
              <a:ext cx="1360" cy="2177"/>
              <a:chOff x="1429" y="1389"/>
              <a:chExt cx="1273" cy="2177"/>
            </a:xfrm>
          </p:grpSpPr>
          <p:pic>
            <p:nvPicPr>
              <p:cNvPr id="8205" name="Picture 18" descr="MMP T2 C  MARCADORES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429" y="1389"/>
                <a:ext cx="978" cy="1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6" name="Picture 1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429" y="2750"/>
                <a:ext cx="1270" cy="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7" name="Picture 13" descr="fermentador_2La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973" y="1389"/>
                <a:ext cx="729" cy="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8" name="Picture 17" descr="G alkanivoransColoniasFoto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429" y="2341"/>
                <a:ext cx="1270" cy="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323850" y="234950"/>
            <a:ext cx="612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  <a:cs typeface="+mn-cs"/>
              </a:rPr>
              <a:t>UNIT OF BIOENERGY R&amp;D programs</a:t>
            </a:r>
          </a:p>
        </p:txBody>
      </p:sp>
      <p:sp>
        <p:nvSpPr>
          <p:cNvPr id="16392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3270F6-75A2-4852-9C9E-E6C0837ABE94}" type="slidenum">
              <a:rPr lang="pt-PT"/>
              <a:pPr>
                <a:defRPr/>
              </a:pPr>
              <a:t>6</a:t>
            </a:fld>
            <a:endParaRPr lang="pt-PT"/>
          </a:p>
        </p:txBody>
      </p:sp>
      <p:sp>
        <p:nvSpPr>
          <p:cNvPr id="8201" name="CaixaDeTexto 26"/>
          <p:cNvSpPr txBox="1">
            <a:spLocks noChangeArrowheads="1"/>
          </p:cNvSpPr>
          <p:nvPr/>
        </p:nvSpPr>
        <p:spPr bwMode="auto">
          <a:xfrm>
            <a:off x="5076825" y="6308725"/>
            <a:ext cx="178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b="1">
                <a:latin typeface="Calibri" pitchFamily="34" charset="0"/>
              </a:rPr>
              <a:t>Head: F. GÍRIO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t-PT" sz="3200" b="1" kern="0" dirty="0" err="1" smtClean="0"/>
              <a:t>Bioenergetic</a:t>
            </a:r>
            <a:r>
              <a:rPr lang="pt-PT" sz="3200" b="1" kern="0" dirty="0" smtClean="0"/>
              <a:t> Technologies </a:t>
            </a:r>
            <a:r>
              <a:rPr lang="pt-PT" sz="3200" b="1" kern="0" dirty="0" err="1" smtClean="0"/>
              <a:t>at</a:t>
            </a:r>
            <a:r>
              <a:rPr lang="pt-PT" sz="3200" b="1" kern="0" dirty="0" smtClean="0"/>
              <a:t> UB</a:t>
            </a:r>
            <a:endParaRPr lang="en-US" sz="3200" b="1" dirty="0" smtClean="0"/>
          </a:p>
        </p:txBody>
      </p:sp>
      <p:graphicFrame>
        <p:nvGraphicFramePr>
          <p:cNvPr id="5" name="Group 78"/>
          <p:cNvGraphicFramePr>
            <a:graphicFrameLocks noGrp="1"/>
          </p:cNvGraphicFramePr>
          <p:nvPr/>
        </p:nvGraphicFramePr>
        <p:xfrm>
          <a:off x="250825" y="1565275"/>
          <a:ext cx="8534400" cy="374364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68425"/>
                <a:gridCol w="2060575"/>
                <a:gridCol w="1747838"/>
                <a:gridCol w="1881187"/>
                <a:gridCol w="1476375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Biofuel</a:t>
                      </a:r>
                      <a:r>
                        <a:rPr kumimoji="0" lang="pt-PT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Specific</a:t>
                      </a:r>
                      <a:r>
                        <a:rPr kumimoji="0" lang="pt-PT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Raw</a:t>
                      </a:r>
                      <a:r>
                        <a:rPr kumimoji="0" lang="pt-PT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material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Technology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Technological</a:t>
                      </a:r>
                      <a:endParaRPr kumimoji="0" lang="pt-PT" sz="1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maturity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Synthetic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biofuels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Biomass-to-liquids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(BTL): diesel FT;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bioMeOH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;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Bio-DME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Lignocellulosic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materials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microalgae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Gasification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&amp;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syntesis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R&amp;D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(5-20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years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Bioethanol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Cellulosic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bioethanol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Lignocellulosic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materials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microalgae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Advanced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hydrolysis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&amp;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fermentation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R&amp;D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(3-20 years)</a:t>
                      </a:r>
                      <a:endParaRPr kumimoji="0" lang="pt-P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Biodiesel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(FAME)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Biodiesel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Microalgae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kumimoji="0" lang="en-US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vegetable oils and animal fats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Growth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oil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extraction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&amp;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transterification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R&amp;D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(3-20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years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Biodiesel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(HVO)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Biodiesel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hybrid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between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1st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and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2nd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generation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Vegetable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oils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animal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fat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microalgae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Hydrogenation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refining</a:t>
                      </a:r>
                      <a:r>
                        <a:rPr kumimoji="0" lang="pt-P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Commercialization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(1-5 years)</a:t>
                      </a:r>
                      <a:endParaRPr kumimoji="0" 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Biogas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SNG (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synthetic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natural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gas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Lignocellulosic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materials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microalgae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Wastes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Gasification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&amp;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syntesis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R&amp;D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(5-20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years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Biohydrogen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Biohydrogen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Lignocellulosic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materials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wastes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Gasification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&amp;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syntesis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or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pt-PT" sz="12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fermentation</a:t>
                      </a:r>
                      <a:endParaRPr kumimoji="0" lang="pt-P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R&amp;D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(5-20 </a:t>
                      </a:r>
                      <a:r>
                        <a:rPr kumimoji="0" lang="pt-P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years</a:t>
                      </a:r>
                      <a:r>
                        <a:rPr kumimoji="0" lang="pt-P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P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US" sz="3200" b="1" smtClean="0"/>
              <a:t>UB work on Biofuel Sustainability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0825" y="1700213"/>
            <a:ext cx="4608513" cy="446563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Assessing the impact of </a:t>
            </a:r>
            <a:r>
              <a:rPr lang="en-US" sz="2000" dirty="0" err="1">
                <a:solidFill>
                  <a:schemeClr val="tx1"/>
                </a:solidFill>
              </a:rPr>
              <a:t>biofuel</a:t>
            </a:r>
            <a:r>
              <a:rPr lang="en-US" sz="2000" dirty="0">
                <a:solidFill>
                  <a:schemeClr val="tx1"/>
                </a:solidFill>
              </a:rPr>
              <a:t> technologies;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GHG emissions </a:t>
            </a:r>
            <a:r>
              <a:rPr lang="en-US" sz="2000" dirty="0">
                <a:solidFill>
                  <a:schemeClr val="tx1"/>
                </a:solidFill>
              </a:rPr>
              <a:t>calculations;</a:t>
            </a:r>
            <a:endParaRPr lang="en-US" sz="20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Public policy support on the regulation of </a:t>
            </a:r>
            <a:r>
              <a:rPr lang="en-US" sz="2000" dirty="0" err="1">
                <a:solidFill>
                  <a:schemeClr val="tx1"/>
                </a:solidFill>
              </a:rPr>
              <a:t>biofuel</a:t>
            </a:r>
            <a:r>
              <a:rPr lang="en-US" sz="2000" dirty="0">
                <a:solidFill>
                  <a:schemeClr val="tx1"/>
                </a:solidFill>
              </a:rPr>
              <a:t> sustainability;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Creation of the National Authority for Monitoring the Sustainability Criteria of </a:t>
            </a:r>
            <a:r>
              <a:rPr lang="en-US" sz="2000" dirty="0" err="1">
                <a:solidFill>
                  <a:schemeClr val="tx1"/>
                </a:solidFill>
              </a:rPr>
              <a:t>Biofuels</a:t>
            </a:r>
            <a:r>
              <a:rPr lang="en-US" sz="2000" dirty="0">
                <a:solidFill>
                  <a:schemeClr val="tx1"/>
                </a:solidFill>
              </a:rPr>
              <a:t> and </a:t>
            </a:r>
            <a:r>
              <a:rPr lang="en-US" sz="2000" dirty="0" err="1">
                <a:solidFill>
                  <a:schemeClr val="tx1"/>
                </a:solidFill>
              </a:rPr>
              <a:t>Bioliquids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244" name="Rectangle 12"/>
          <p:cNvSpPr>
            <a:spLocks noChangeArrowheads="1"/>
          </p:cNvSpPr>
          <p:nvPr/>
        </p:nvSpPr>
        <p:spPr bwMode="auto">
          <a:xfrm>
            <a:off x="4427538" y="6642100"/>
            <a:ext cx="48244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Adapted from: http://www.profissionaisti.com.br/2009/01/sustentabilidade-em-ti-indo-alem-da-ti-verde/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4572000" y="1988840"/>
          <a:ext cx="4752528" cy="3559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6" name="TextBox 42"/>
          <p:cNvSpPr txBox="1">
            <a:spLocks noChangeArrowheads="1"/>
          </p:cNvSpPr>
          <p:nvPr/>
        </p:nvSpPr>
        <p:spPr bwMode="auto">
          <a:xfrm>
            <a:off x="6453188" y="3914775"/>
            <a:ext cx="1044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Sustainable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552407" y="5158581"/>
            <a:ext cx="8636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707313" y="2997200"/>
            <a:ext cx="717550" cy="5048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5329238" y="2835275"/>
            <a:ext cx="649287" cy="5762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0" name="TextBox 54"/>
          <p:cNvSpPr txBox="1">
            <a:spLocks noChangeArrowheads="1"/>
          </p:cNvSpPr>
          <p:nvPr/>
        </p:nvSpPr>
        <p:spPr bwMode="auto">
          <a:xfrm>
            <a:off x="6408738" y="5589588"/>
            <a:ext cx="12414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Socio-Economical</a:t>
            </a:r>
          </a:p>
        </p:txBody>
      </p:sp>
      <p:sp>
        <p:nvSpPr>
          <p:cNvPr id="10251" name="TextBox 56"/>
          <p:cNvSpPr txBox="1">
            <a:spLocks noChangeArrowheads="1"/>
          </p:cNvSpPr>
          <p:nvPr/>
        </p:nvSpPr>
        <p:spPr bwMode="auto">
          <a:xfrm>
            <a:off x="7669213" y="2736850"/>
            <a:ext cx="14033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Socio-Environmental</a:t>
            </a:r>
          </a:p>
        </p:txBody>
      </p:sp>
      <p:sp>
        <p:nvSpPr>
          <p:cNvPr id="10252" name="TextBox 57"/>
          <p:cNvSpPr txBox="1">
            <a:spLocks noChangeArrowheads="1"/>
          </p:cNvSpPr>
          <p:nvPr/>
        </p:nvSpPr>
        <p:spPr bwMode="auto">
          <a:xfrm>
            <a:off x="4891088" y="2609850"/>
            <a:ext cx="9937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Eco-efficiency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/>
        </p:nvGraphicFramePr>
        <p:xfrm>
          <a:off x="0" y="836712"/>
          <a:ext cx="4933950" cy="4276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932363" y="2205038"/>
          <a:ext cx="3960441" cy="1468179"/>
        </p:xfrm>
        <a:graphic>
          <a:graphicData uri="http://schemas.openxmlformats.org/drawingml/2006/table">
            <a:tbl>
              <a:tblPr/>
              <a:tblGrid>
                <a:gridCol w="1584300"/>
                <a:gridCol w="1224136"/>
                <a:gridCol w="1152005"/>
              </a:tblGrid>
              <a:tr h="249159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GHG Emissions gCO2eq/</a:t>
                      </a:r>
                      <a:r>
                        <a:rPr lang="en-US" sz="1200" b="1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MJ</a:t>
                      </a:r>
                      <a:r>
                        <a:rPr lang="en-US" sz="1000" b="1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Biofuel</a:t>
                      </a:r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284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noProof="0" smtClean="0">
                          <a:solidFill>
                            <a:srgbClr val="1F497D"/>
                          </a:solidFill>
                          <a:latin typeface="Calibri"/>
                        </a:rPr>
                        <a:t>Process Stage</a:t>
                      </a:r>
                      <a:endParaRPr lang="en-US" sz="1200" b="1" i="0" u="none" strike="noStrike" noProof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Initial UB studies, JEC Data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Typical</a:t>
                      </a:r>
                      <a:r>
                        <a:rPr lang="en-US" sz="1200" b="0" i="0" u="none" strike="noStrike" baseline="0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GHG valeus RED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9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Cultivation of Sunflower</a:t>
                      </a:r>
                      <a:endParaRPr lang="en-US" sz="1200" b="1" i="1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16.7 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7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Biodiesel Production</a:t>
                      </a:r>
                      <a:endParaRPr lang="en-US" sz="1200" b="1" i="1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14.9 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Biodiesel</a:t>
                      </a:r>
                      <a:r>
                        <a:rPr lang="en-US" sz="1200" b="1" i="1" u="none" strike="noStrike" baseline="0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Transport</a:t>
                      </a:r>
                      <a:endParaRPr lang="en-US" sz="1200" b="1" i="1" u="none" strike="noStrike" noProof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1.6 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1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1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endParaRPr lang="en-US" sz="1200" b="1" i="1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 33.2 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 rot="10800000" flipV="1">
            <a:off x="885825" y="1484313"/>
            <a:ext cx="3830638" cy="14287"/>
          </a:xfrm>
          <a:prstGeom prst="line">
            <a:avLst/>
          </a:prstGeom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3" name="Rectangle 2"/>
          <p:cNvSpPr>
            <a:spLocks noChangeArrowheads="1"/>
          </p:cNvSpPr>
          <p:nvPr/>
        </p:nvSpPr>
        <p:spPr bwMode="auto">
          <a:xfrm>
            <a:off x="323850" y="-171450"/>
            <a:ext cx="86407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t-PT" sz="3200" b="1">
                <a:latin typeface="Calibri" pitchFamily="34" charset="0"/>
              </a:rPr>
              <a:t>UB work on GHG emissions calculations </a:t>
            </a:r>
            <a:endParaRPr lang="en-GB" sz="3200" b="1">
              <a:latin typeface="Calibri" pitchFamily="34" charset="0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4716463" y="1341438"/>
            <a:ext cx="538162" cy="3111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b="1" dirty="0">
                <a:solidFill>
                  <a:srgbClr val="00B050"/>
                </a:solidFill>
              </a:rPr>
              <a:t>60 %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95288" y="4941888"/>
            <a:ext cx="8424862" cy="17272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Reproduction of the </a:t>
            </a:r>
            <a:r>
              <a:rPr lang="en-US" sz="2000" dirty="0">
                <a:solidFill>
                  <a:schemeClr val="tx1"/>
                </a:solidFill>
              </a:rPr>
              <a:t>typical </a:t>
            </a:r>
            <a:r>
              <a:rPr lang="en-US" sz="2000" dirty="0">
                <a:solidFill>
                  <a:schemeClr val="tx1"/>
                </a:solidFill>
              </a:rPr>
              <a:t>values of annex V of RED, using JEC results;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Life cycle assessment performed for several </a:t>
            </a:r>
            <a:r>
              <a:rPr lang="en-US" sz="2000" dirty="0" err="1">
                <a:solidFill>
                  <a:schemeClr val="tx1"/>
                </a:solidFill>
              </a:rPr>
              <a:t>biofuels</a:t>
            </a:r>
            <a:r>
              <a:rPr lang="en-US" sz="2000" dirty="0">
                <a:solidFill>
                  <a:schemeClr val="tx1"/>
                </a:solidFill>
              </a:rPr>
              <a:t>’ </a:t>
            </a:r>
            <a:r>
              <a:rPr lang="en-US" sz="2000" dirty="0">
                <a:solidFill>
                  <a:schemeClr val="tx1"/>
                </a:solidFill>
              </a:rPr>
              <a:t>value chains;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2000" dirty="0">
                <a:solidFill>
                  <a:schemeClr val="tx1"/>
                </a:solidFill>
              </a:rPr>
              <a:t> Differences of more than 2</a:t>
            </a:r>
            <a:r>
              <a:rPr lang="en-US" sz="2000" dirty="0">
                <a:solidFill>
                  <a:schemeClr val="tx1"/>
                </a:solidFill>
              </a:rPr>
              <a:t>%.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1865</Words>
  <Application>Microsoft Office PowerPoint</Application>
  <PresentationFormat>On-screen Show (4:3)</PresentationFormat>
  <Paragraphs>515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Wingdings</vt:lpstr>
      <vt:lpstr>Verdana</vt:lpstr>
      <vt:lpstr>Times New Roman</vt:lpstr>
      <vt:lpstr>Symbol</vt:lpstr>
      <vt:lpstr>Constantia</vt:lpstr>
      <vt:lpstr>Office Theme</vt:lpstr>
      <vt:lpstr>Slide 1</vt:lpstr>
      <vt:lpstr>Slide 2</vt:lpstr>
      <vt:lpstr>Slide 3</vt:lpstr>
      <vt:lpstr>Slide 4</vt:lpstr>
      <vt:lpstr>Slide 5</vt:lpstr>
      <vt:lpstr>Slide 6</vt:lpstr>
      <vt:lpstr>Bioenergetic Technologies at UB</vt:lpstr>
      <vt:lpstr>UB work on Biofuel Sustainability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LNEG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cristina.matos</dc:creator>
  <cp:lastModifiedBy>Cristina Matos</cp:lastModifiedBy>
  <cp:revision>102</cp:revision>
  <dcterms:created xsi:type="dcterms:W3CDTF">2011-05-16T09:20:05Z</dcterms:created>
  <dcterms:modified xsi:type="dcterms:W3CDTF">2011-05-31T19:23:27Z</dcterms:modified>
</cp:coreProperties>
</file>