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9" r:id="rId4"/>
    <p:sldId id="273" r:id="rId5"/>
    <p:sldId id="264" r:id="rId6"/>
    <p:sldId id="289" r:id="rId7"/>
    <p:sldId id="290" r:id="rId8"/>
    <p:sldId id="291" r:id="rId9"/>
    <p:sldId id="269" r:id="rId10"/>
    <p:sldId id="275" r:id="rId11"/>
    <p:sldId id="292" r:id="rId12"/>
    <p:sldId id="293" r:id="rId13"/>
    <p:sldId id="274" r:id="rId14"/>
    <p:sldId id="263" r:id="rId15"/>
    <p:sldId id="276" r:id="rId16"/>
    <p:sldId id="270" r:id="rId17"/>
    <p:sldId id="277" r:id="rId18"/>
    <p:sldId id="283" r:id="rId19"/>
    <p:sldId id="278" r:id="rId20"/>
    <p:sldId id="265" r:id="rId21"/>
    <p:sldId id="271" r:id="rId22"/>
    <p:sldId id="285" r:id="rId23"/>
    <p:sldId id="286" r:id="rId24"/>
    <p:sldId id="279" r:id="rId25"/>
    <p:sldId id="284" r:id="rId26"/>
    <p:sldId id="266" r:id="rId27"/>
    <p:sldId id="281" r:id="rId28"/>
    <p:sldId id="280" r:id="rId29"/>
    <p:sldId id="282" r:id="rId30"/>
    <p:sldId id="272" r:id="rId31"/>
    <p:sldId id="258" r:id="rId32"/>
    <p:sldId id="288" r:id="rId3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7FA3CF"/>
    <a:srgbClr val="11B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164" y="-9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8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>
              <a:defRPr sz="1200"/>
            </a:lvl1pPr>
          </a:lstStyle>
          <a:p>
            <a:fld id="{C475D6CB-5AA7-4C00-AA0C-06FEAF466608}" type="datetimeFigureOut">
              <a:rPr lang="pt-PT" smtClean="0"/>
              <a:t>23-07-2014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>
              <a:defRPr sz="1200"/>
            </a:lvl1pPr>
          </a:lstStyle>
          <a:p>
            <a:fld id="{08A1A0AB-DD6F-483E-96C7-5B5D3E42706B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8152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>
              <a:defRPr sz="1200"/>
            </a:lvl1pPr>
          </a:lstStyle>
          <a:p>
            <a:fld id="{69A4E801-FF97-45E5-979F-615D027F71E0}" type="datetimeFigureOut">
              <a:rPr lang="pt-PT" smtClean="0"/>
              <a:pPr/>
              <a:t>23-07-2014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1" tIns="45661" rIns="91321" bIns="45661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321" tIns="45661" rIns="91321" bIns="45661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>
              <a:defRPr sz="1200"/>
            </a:lvl1pPr>
          </a:lstStyle>
          <a:p>
            <a:fld id="{99857662-F5DF-4EA1-82EB-416263A9285C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8706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1363"/>
            <a:ext cx="4965700" cy="3724275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5" y="4715833"/>
            <a:ext cx="5436908" cy="4466648"/>
          </a:xfrm>
          <a:noFill/>
          <a:ln/>
        </p:spPr>
        <p:txBody>
          <a:bodyPr lIns="93056" tIns="46528" rIns="93056" bIns="46528"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1363"/>
            <a:ext cx="4965700" cy="3724275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5" y="4715833"/>
            <a:ext cx="5436908" cy="4466648"/>
          </a:xfrm>
          <a:noFill/>
          <a:ln/>
        </p:spPr>
        <p:txBody>
          <a:bodyPr lIns="93056" tIns="46528" rIns="93056" bIns="46528"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1363"/>
            <a:ext cx="4965700" cy="3724275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5" y="4715833"/>
            <a:ext cx="5436908" cy="4466648"/>
          </a:xfrm>
          <a:noFill/>
          <a:ln/>
        </p:spPr>
        <p:txBody>
          <a:bodyPr lIns="93056" tIns="46528" rIns="93056" bIns="46528"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1363"/>
            <a:ext cx="4965700" cy="3724275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5" y="4715833"/>
            <a:ext cx="5436908" cy="4466648"/>
          </a:xfrm>
          <a:noFill/>
          <a:ln/>
        </p:spPr>
        <p:txBody>
          <a:bodyPr lIns="93056" tIns="46528" rIns="93056" bIns="46528"/>
          <a:lstStyle/>
          <a:p>
            <a:endParaRPr lang="es-E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14</a:t>
            </a:fld>
            <a:endParaRPr lang="pt-P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15</a:t>
            </a:fld>
            <a:endParaRPr lang="pt-P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16</a:t>
            </a:fld>
            <a:endParaRPr lang="pt-P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17</a:t>
            </a:fld>
            <a:endParaRPr lang="pt-P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18</a:t>
            </a:fld>
            <a:endParaRPr lang="pt-P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19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20</a:t>
            </a:fld>
            <a:endParaRPr lang="pt-P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21</a:t>
            </a:fld>
            <a:endParaRPr lang="pt-P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22</a:t>
            </a:fld>
            <a:endParaRPr lang="pt-P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23</a:t>
            </a:fld>
            <a:endParaRPr lang="pt-P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24</a:t>
            </a:fld>
            <a:endParaRPr lang="pt-P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25</a:t>
            </a:fld>
            <a:endParaRPr lang="pt-P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26</a:t>
            </a:fld>
            <a:endParaRPr lang="pt-P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27</a:t>
            </a:fld>
            <a:endParaRPr lang="pt-P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28</a:t>
            </a:fld>
            <a:endParaRPr lang="pt-P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29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30</a:t>
            </a:fld>
            <a:endParaRPr lang="pt-P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31</a:t>
            </a:fld>
            <a:endParaRPr lang="pt-P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32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7</a:t>
            </a:fld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8</a:t>
            </a:fld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57662-F5DF-4EA1-82EB-416263A9285C}" type="slidenum">
              <a:rPr lang="pt-PT" smtClean="0"/>
              <a:pPr/>
              <a:t>9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 userDrawn="1"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pic>
          <p:nvPicPr>
            <p:cNvPr id="6" name="Imagem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pic>
          <p:nvPicPr>
            <p:cNvPr id="8" name="Imagem 7" descr="IPBPM 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760112" y="6463216"/>
              <a:ext cx="1259632" cy="322231"/>
            </a:xfrm>
            <a:prstGeom prst="rect">
              <a:avLst/>
            </a:prstGeom>
          </p:spPr>
        </p:pic>
        <p:pic>
          <p:nvPicPr>
            <p:cNvPr id="4" name="Imagem 3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295" y="0"/>
              <a:ext cx="2798305" cy="1981200"/>
            </a:xfrm>
            <a:prstGeom prst="rect">
              <a:avLst/>
            </a:prstGeom>
          </p:spPr>
        </p:pic>
        <p:pic>
          <p:nvPicPr>
            <p:cNvPr id="10" name="Imagem 9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3132" y="484280"/>
              <a:ext cx="3368128" cy="1012640"/>
            </a:xfrm>
            <a:prstGeom prst="rect">
              <a:avLst/>
            </a:prstGeom>
          </p:spPr>
        </p:pic>
        <p:sp>
          <p:nvSpPr>
            <p:cNvPr id="11" name="Rectângulo 10"/>
            <p:cNvSpPr/>
            <p:nvPr userDrawn="1"/>
          </p:nvSpPr>
          <p:spPr>
            <a:xfrm>
              <a:off x="0" y="6096000"/>
              <a:ext cx="9144000" cy="304800"/>
            </a:xfrm>
            <a:prstGeom prst="rect">
              <a:avLst/>
            </a:prstGeom>
            <a:solidFill>
              <a:srgbClr val="11B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 anchor="t" anchorCtr="0">
            <a:no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pt-PT" dirty="0" smtClean="0"/>
              <a:t>Clique para editar o estilo 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ângulo 12"/>
          <p:cNvSpPr/>
          <p:nvPr userDrawn="1"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11B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14" name="Grupo 13"/>
          <p:cNvGrpSpPr/>
          <p:nvPr userDrawn="1"/>
        </p:nvGrpSpPr>
        <p:grpSpPr>
          <a:xfrm>
            <a:off x="0" y="1"/>
            <a:ext cx="9144000" cy="761999"/>
            <a:chOff x="0" y="1"/>
            <a:chExt cx="9144000" cy="761999"/>
          </a:xfrm>
        </p:grpSpPr>
        <p:grpSp>
          <p:nvGrpSpPr>
            <p:cNvPr id="15" name="Grupo 14"/>
            <p:cNvGrpSpPr/>
            <p:nvPr userDrawn="1"/>
          </p:nvGrpSpPr>
          <p:grpSpPr>
            <a:xfrm>
              <a:off x="0" y="1"/>
              <a:ext cx="9144000" cy="761999"/>
              <a:chOff x="0" y="1"/>
              <a:chExt cx="9144000" cy="761999"/>
            </a:xfrm>
          </p:grpSpPr>
          <p:pic>
            <p:nvPicPr>
              <p:cNvPr id="17" name="Imagem 16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"/>
                <a:ext cx="9144000" cy="761999"/>
              </a:xfrm>
              <a:prstGeom prst="rect">
                <a:avLst/>
              </a:prstGeom>
            </p:spPr>
          </p:pic>
          <p:pic>
            <p:nvPicPr>
              <p:cNvPr id="18" name="Imagem 17"/>
              <p:cNvPicPr>
                <a:picLocks noChangeAspect="1"/>
              </p:cNvPicPr>
              <p:nvPr userDrawn="1"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928" b="14000"/>
              <a:stretch/>
            </p:blipFill>
            <p:spPr>
              <a:xfrm>
                <a:off x="3937333" y="76200"/>
                <a:ext cx="1269334" cy="647699"/>
              </a:xfrm>
              <a:prstGeom prst="rect">
                <a:avLst/>
              </a:prstGeom>
            </p:spPr>
          </p:pic>
          <p:pic>
            <p:nvPicPr>
              <p:cNvPr id="19" name="Imagem 18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91400" y="179266"/>
                <a:ext cx="1468686" cy="441566"/>
              </a:xfrm>
              <a:prstGeom prst="rect">
                <a:avLst/>
              </a:prstGeom>
            </p:spPr>
          </p:pic>
        </p:grpSp>
        <p:pic>
          <p:nvPicPr>
            <p:cNvPr id="16" name="Imagem 15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164" b="39166"/>
            <a:stretch/>
          </p:blipFill>
          <p:spPr>
            <a:xfrm>
              <a:off x="381000" y="166686"/>
              <a:ext cx="1818180" cy="466725"/>
            </a:xfrm>
            <a:prstGeom prst="rect">
              <a:avLst/>
            </a:prstGeom>
          </p:spPr>
        </p:pic>
      </p:grpSp>
      <p:sp>
        <p:nvSpPr>
          <p:cNvPr id="20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7956376" y="6525344"/>
            <a:ext cx="1124108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 userDrawn="1"/>
        </p:nvSpPr>
        <p:spPr>
          <a:xfrm>
            <a:off x="0" y="6781800"/>
            <a:ext cx="9144000" cy="76200"/>
          </a:xfrm>
          <a:prstGeom prst="rect">
            <a:avLst/>
          </a:prstGeom>
          <a:solidFill>
            <a:srgbClr val="11B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 do título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 de texto do modelo global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3E61B-3AB3-490F-90D4-269C8A444AE7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5C66F-FC7B-4C52-931F-EAABACA1CBD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3" name="Grupo 12"/>
          <p:cNvGrpSpPr/>
          <p:nvPr/>
        </p:nvGrpSpPr>
        <p:grpSpPr>
          <a:xfrm>
            <a:off x="0" y="1"/>
            <a:ext cx="9144000" cy="761999"/>
            <a:chOff x="0" y="1"/>
            <a:chExt cx="9144000" cy="761999"/>
          </a:xfrm>
        </p:grpSpPr>
        <p:grpSp>
          <p:nvGrpSpPr>
            <p:cNvPr id="14" name="Grupo 13"/>
            <p:cNvGrpSpPr/>
            <p:nvPr userDrawn="1"/>
          </p:nvGrpSpPr>
          <p:grpSpPr>
            <a:xfrm>
              <a:off x="0" y="1"/>
              <a:ext cx="9144000" cy="761999"/>
              <a:chOff x="0" y="1"/>
              <a:chExt cx="9144000" cy="761999"/>
            </a:xfrm>
          </p:grpSpPr>
          <p:pic>
            <p:nvPicPr>
              <p:cNvPr id="16" name="Imagem 15"/>
              <p:cNvPicPr>
                <a:picLocks noChangeAspect="1"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"/>
                <a:ext cx="9144000" cy="761999"/>
              </a:xfrm>
              <a:prstGeom prst="rect">
                <a:avLst/>
              </a:prstGeom>
            </p:spPr>
          </p:pic>
          <p:pic>
            <p:nvPicPr>
              <p:cNvPr id="17" name="Imagem 16"/>
              <p:cNvPicPr>
                <a:picLocks noChangeAspect="1"/>
              </p:cNvPicPr>
              <p:nvPr userDrawn="1"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928" b="14000"/>
              <a:stretch/>
            </p:blipFill>
            <p:spPr>
              <a:xfrm>
                <a:off x="3937333" y="76200"/>
                <a:ext cx="1269334" cy="647699"/>
              </a:xfrm>
              <a:prstGeom prst="rect">
                <a:avLst/>
              </a:prstGeom>
            </p:spPr>
          </p:pic>
          <p:pic>
            <p:nvPicPr>
              <p:cNvPr id="18" name="Imagem 17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91400" y="179266"/>
                <a:ext cx="1468686" cy="441566"/>
              </a:xfrm>
              <a:prstGeom prst="rect">
                <a:avLst/>
              </a:prstGeom>
            </p:spPr>
          </p:pic>
        </p:grpSp>
        <p:pic>
          <p:nvPicPr>
            <p:cNvPr id="15" name="Imagem 14"/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164" b="39166"/>
            <a:stretch/>
          </p:blipFill>
          <p:spPr>
            <a:xfrm>
              <a:off x="381000" y="166686"/>
              <a:ext cx="1818180" cy="466725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1B193"/>
        </a:buClr>
        <a:buSzPct val="80000"/>
        <a:buFont typeface="Wingdings 2" panose="05020102010507070707" pitchFamily="18" charset="2"/>
        <a:buChar char="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379413" algn="l" defTabSz="914400" rtl="0" eaLnBrk="1" latinLnBrk="0" hangingPunct="1">
        <a:spcBef>
          <a:spcPct val="20000"/>
        </a:spcBef>
        <a:buClr>
          <a:srgbClr val="11B193"/>
        </a:buClr>
        <a:buFont typeface="Arial" panose="020B0604020202020204" pitchFamily="34" charset="0"/>
        <a:buChar char="►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0950" indent="-363538" algn="l" defTabSz="914400" rtl="0" eaLnBrk="1" latinLnBrk="0" hangingPunct="1">
        <a:spcBef>
          <a:spcPct val="20000"/>
        </a:spcBef>
        <a:buClr>
          <a:srgbClr val="11B193"/>
        </a:buClr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neg.p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pic>
          <p:nvPicPr>
            <p:cNvPr id="7" name="Imagem 6" descr="IPBPM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60112" y="6463216"/>
              <a:ext cx="1259632" cy="322231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295" y="0"/>
              <a:ext cx="2798305" cy="1981200"/>
            </a:xfrm>
            <a:prstGeom prst="rect">
              <a:avLst/>
            </a:prstGeom>
          </p:spPr>
        </p:pic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3132" y="484280"/>
              <a:ext cx="3368128" cy="1012640"/>
            </a:xfrm>
            <a:prstGeom prst="rect">
              <a:avLst/>
            </a:prstGeom>
          </p:spPr>
        </p:pic>
        <p:sp>
          <p:nvSpPr>
            <p:cNvPr id="10" name="Rectângulo 9"/>
            <p:cNvSpPr/>
            <p:nvPr/>
          </p:nvSpPr>
          <p:spPr>
            <a:xfrm>
              <a:off x="0" y="6096000"/>
              <a:ext cx="9144000" cy="304800"/>
            </a:xfrm>
            <a:prstGeom prst="rect">
              <a:avLst/>
            </a:prstGeom>
            <a:solidFill>
              <a:srgbClr val="11B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683460" y="2276840"/>
            <a:ext cx="7772400" cy="7193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PT" altLang="pt-PT" sz="3200" dirty="0" smtClean="0">
                <a:solidFill>
                  <a:srgbClr val="595959"/>
                </a:solidFill>
              </a:rPr>
              <a:t>LNEG 2.0 Mais Inovação e Competitividade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1115520" y="3068950"/>
            <a:ext cx="7239000" cy="5509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2400" dirty="0" smtClean="0"/>
              <a:t>Inovação Organizacional e Alinhamento Estratégico</a:t>
            </a:r>
            <a:endParaRPr lang="pt-PT" sz="2400" dirty="0"/>
          </a:p>
        </p:txBody>
      </p:sp>
      <p:pic>
        <p:nvPicPr>
          <p:cNvPr id="11" name="Picture 3" descr="I:\Clientes\LNEG\LNEG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330" y="148473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115690" y="4293120"/>
            <a:ext cx="70729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Teresa Ponce Leão</a:t>
            </a:r>
          </a:p>
          <a:p>
            <a:pPr algn="ctr"/>
            <a:r>
              <a:rPr lang="en-GB" dirty="0" err="1" smtClean="0"/>
              <a:t>Presidente</a:t>
            </a:r>
            <a:r>
              <a:rPr lang="en-GB" dirty="0" smtClean="0"/>
              <a:t> do </a:t>
            </a:r>
            <a:r>
              <a:rPr lang="en-GB" dirty="0" err="1" smtClean="0"/>
              <a:t>Conselho</a:t>
            </a:r>
            <a:r>
              <a:rPr lang="en-GB" dirty="0" smtClean="0"/>
              <a:t> </a:t>
            </a:r>
            <a:r>
              <a:rPr lang="en-GB" dirty="0" err="1" smtClean="0"/>
              <a:t>Diretivo</a:t>
            </a:r>
            <a:r>
              <a:rPr lang="en-GB" dirty="0" smtClean="0"/>
              <a:t> do LNEG, I.P.</a:t>
            </a:r>
          </a:p>
          <a:p>
            <a:pPr algn="ctr"/>
            <a:r>
              <a:rPr lang="en-GB" b="1" dirty="0" smtClean="0"/>
              <a:t>Maria do </a:t>
            </a:r>
            <a:r>
              <a:rPr lang="en-GB" b="1" dirty="0" err="1" smtClean="0"/>
              <a:t>Céu</a:t>
            </a:r>
            <a:r>
              <a:rPr lang="en-GB" b="1" dirty="0" smtClean="0"/>
              <a:t> Costa</a:t>
            </a:r>
          </a:p>
          <a:p>
            <a:pPr algn="ctr"/>
            <a:r>
              <a:rPr lang="en-GB" dirty="0" err="1" smtClean="0"/>
              <a:t>Coordenadora</a:t>
            </a:r>
            <a:r>
              <a:rPr lang="en-GB" dirty="0" smtClean="0"/>
              <a:t> do </a:t>
            </a:r>
            <a:r>
              <a:rPr lang="en-GB" dirty="0" err="1" smtClean="0"/>
              <a:t>Núcleo</a:t>
            </a:r>
            <a:r>
              <a:rPr lang="en-GB" dirty="0" smtClean="0"/>
              <a:t> da </a:t>
            </a:r>
            <a:r>
              <a:rPr lang="en-GB" dirty="0" err="1" smtClean="0"/>
              <a:t>Qualidade</a:t>
            </a:r>
            <a:r>
              <a:rPr lang="en-GB" dirty="0" smtClean="0"/>
              <a:t>, </a:t>
            </a:r>
            <a:r>
              <a:rPr lang="en-GB" dirty="0" err="1" smtClean="0"/>
              <a:t>Avaliação</a:t>
            </a:r>
            <a:r>
              <a:rPr lang="en-GB" dirty="0" smtClean="0"/>
              <a:t>, </a:t>
            </a:r>
            <a:r>
              <a:rPr lang="en-GB" dirty="0" err="1" smtClean="0"/>
              <a:t>Prospetiva</a:t>
            </a:r>
            <a:r>
              <a:rPr lang="en-GB" dirty="0" smtClean="0"/>
              <a:t> e </a:t>
            </a:r>
            <a:r>
              <a:rPr lang="en-GB" dirty="0" err="1" smtClean="0"/>
              <a:t>Formação</a:t>
            </a:r>
            <a:endParaRPr lang="en-GB" dirty="0"/>
          </a:p>
        </p:txBody>
      </p:sp>
      <p:pic>
        <p:nvPicPr>
          <p:cNvPr id="13" name="Picture 12" descr="C:\Users\mccosta\AppData\Local\Temp\Rar$DI04.886\Fundo Br_Logos_Cor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214" y="3501012"/>
            <a:ext cx="3026996" cy="8134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366920" y="1124680"/>
            <a:ext cx="7777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Objetivo:  melhorar a prestação do serviço aos cidadãos e empresas.</a:t>
            </a:r>
          </a:p>
          <a:p>
            <a:r>
              <a:rPr lang="pt-P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 3 vertentes identificadas como PONTOS FRACOS:</a:t>
            </a:r>
            <a:endParaRPr lang="en-GB" sz="2000" b="1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816100" y="1844780"/>
            <a:ext cx="7138075" cy="31947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3400" lvl="1" algn="just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pt-PT" b="0" dirty="0">
                <a:cs typeface="Times New Roman" pitchFamily="18" charset="0"/>
              </a:rPr>
              <a:t>Uma das constatações que introduz ineficiência e ineficácia nos processos e com impacto na qualidade da prestação do serviço e consequente satisfação dos clientes, </a:t>
            </a:r>
            <a:r>
              <a:rPr lang="pt-PT" dirty="0">
                <a:cs typeface="Times New Roman" pitchFamily="18" charset="0"/>
              </a:rPr>
              <a:t>é</a:t>
            </a:r>
            <a:r>
              <a:rPr lang="pt-PT" b="0" dirty="0" smtClean="0">
                <a:cs typeface="Times New Roman" pitchFamily="18" charset="0"/>
              </a:rPr>
              <a:t> que </a:t>
            </a:r>
            <a:r>
              <a:rPr lang="pt-PT" b="1" dirty="0" smtClean="0">
                <a:cs typeface="Times New Roman" pitchFamily="18" charset="0"/>
              </a:rPr>
              <a:t>a </a:t>
            </a:r>
            <a:r>
              <a:rPr lang="pt-PT" b="1" dirty="0">
                <a:cs typeface="Times New Roman" pitchFamily="18" charset="0"/>
              </a:rPr>
              <a:t>tramitação processual </a:t>
            </a:r>
            <a:r>
              <a:rPr lang="pt-PT" b="1" dirty="0" smtClean="0">
                <a:cs typeface="Times New Roman" pitchFamily="18" charset="0"/>
              </a:rPr>
              <a:t>está </a:t>
            </a:r>
            <a:r>
              <a:rPr lang="pt-PT" b="1" dirty="0">
                <a:cs typeface="Times New Roman" pitchFamily="18" charset="0"/>
              </a:rPr>
              <a:t>muito dependente </a:t>
            </a:r>
            <a:r>
              <a:rPr lang="pt-PT" b="1" dirty="0" smtClean="0">
                <a:cs typeface="Times New Roman" pitchFamily="18" charset="0"/>
              </a:rPr>
              <a:t>das </a:t>
            </a:r>
            <a:r>
              <a:rPr lang="pt-PT" b="1" dirty="0">
                <a:cs typeface="Times New Roman" pitchFamily="18" charset="0"/>
              </a:rPr>
              <a:t>capacidades </a:t>
            </a:r>
            <a:r>
              <a:rPr lang="pt-PT" b="1" dirty="0" smtClean="0">
                <a:cs typeface="Times New Roman" pitchFamily="18" charset="0"/>
              </a:rPr>
              <a:t>organizativas individuais </a:t>
            </a:r>
            <a:r>
              <a:rPr lang="pt-PT" b="1" dirty="0">
                <a:cs typeface="Times New Roman" pitchFamily="18" charset="0"/>
              </a:rPr>
              <a:t>dos </a:t>
            </a:r>
            <a:r>
              <a:rPr lang="pt-PT" b="1" dirty="0" smtClean="0">
                <a:cs typeface="Times New Roman" pitchFamily="18" charset="0"/>
              </a:rPr>
              <a:t>colaboradores. </a:t>
            </a:r>
          </a:p>
          <a:p>
            <a:pPr marL="533400" lvl="1" algn="just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pt-PT" b="0" dirty="0" smtClean="0">
                <a:cs typeface="Times New Roman" pitchFamily="18" charset="0"/>
              </a:rPr>
              <a:t>É necessária </a:t>
            </a:r>
            <a:r>
              <a:rPr lang="pt-PT" b="0" dirty="0">
                <a:cs typeface="Times New Roman" pitchFamily="18" charset="0"/>
              </a:rPr>
              <a:t>uma </a:t>
            </a:r>
            <a:r>
              <a:rPr lang="pt-PT" b="1" dirty="0">
                <a:cs typeface="Times New Roman" pitchFamily="18" charset="0"/>
              </a:rPr>
              <a:t>plataforma</a:t>
            </a:r>
            <a:r>
              <a:rPr lang="pt-PT" b="0" dirty="0">
                <a:cs typeface="Times New Roman" pitchFamily="18" charset="0"/>
              </a:rPr>
              <a:t> </a:t>
            </a:r>
            <a:r>
              <a:rPr lang="pt-PT" b="0" dirty="0" smtClean="0">
                <a:cs typeface="Times New Roman" pitchFamily="18" charset="0"/>
              </a:rPr>
              <a:t>que permita conhecer </a:t>
            </a:r>
            <a:r>
              <a:rPr lang="pt-PT" b="0" dirty="0">
                <a:cs typeface="Times New Roman" pitchFamily="18" charset="0"/>
              </a:rPr>
              <a:t>o estado de todas as actividades independentemente do colaborador responsável para execução e seguimento.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420" y="4992703"/>
            <a:ext cx="8335780" cy="15327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3400" lvl="1" algn="just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pt-PT" b="0" dirty="0"/>
              <a:t>A </a:t>
            </a:r>
            <a:r>
              <a:rPr lang="pt-PT" b="1" dirty="0"/>
              <a:t>desmaterialização </a:t>
            </a:r>
            <a:r>
              <a:rPr lang="pt-PT" b="0" dirty="0"/>
              <a:t>deverá funcionar como instrumento facilitador e de indução à mudança, principalmente para promover a tramitação de documentos apenas em formato digital e endereçamento de documentação pelos diversos colaboradores do LNEG e entidades </a:t>
            </a:r>
            <a:r>
              <a:rPr lang="pt-PT" b="0" dirty="0" smtClean="0"/>
              <a:t>externas.</a:t>
            </a:r>
            <a:endParaRPr lang="pt-PT" b="0" dirty="0">
              <a:cs typeface="Times New Roman" pitchFamily="18" charset="0"/>
            </a:endParaRPr>
          </a:p>
        </p:txBody>
      </p:sp>
      <p:sp>
        <p:nvSpPr>
          <p:cNvPr id="7" name="Pentágono 10"/>
          <p:cNvSpPr/>
          <p:nvPr/>
        </p:nvSpPr>
        <p:spPr bwMode="auto">
          <a:xfrm>
            <a:off x="495300" y="2197100"/>
            <a:ext cx="1803400" cy="1952000"/>
          </a:xfrm>
          <a:prstGeom prst="homePlate">
            <a:avLst>
              <a:gd name="adj" fmla="val 39474"/>
            </a:avLst>
          </a:prstGeom>
          <a:solidFill>
            <a:srgbClr val="FFCC00"/>
          </a:solidFill>
          <a:ln w="9525">
            <a:noFill/>
          </a:ln>
          <a:effectLst>
            <a:outerShdw dist="38100" dir="2700000" algn="tl" rotWithShape="0">
              <a:schemeClr val="bg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tx1"/>
                </a:solidFill>
                <a:latin typeface="Verdana" pitchFamily="34" charset="0"/>
              </a:rPr>
              <a:t>1.</a:t>
            </a:r>
          </a:p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pt-PT" dirty="0" smtClean="0">
                <a:solidFill>
                  <a:schemeClr val="tx1"/>
                </a:solidFill>
                <a:latin typeface="Verdana" pitchFamily="34" charset="0"/>
              </a:rPr>
              <a:t>Eficácia e Eficiência Interna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366920" y="1124680"/>
            <a:ext cx="7777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Objetivo:  melhorar a prestação do serviço aos cidadãos e empresas.</a:t>
            </a:r>
          </a:p>
          <a:p>
            <a:r>
              <a:rPr lang="pt-P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 3 vertentes identificadas como PONTOS FRACOS:</a:t>
            </a:r>
            <a:endParaRPr lang="en-GB" sz="2000" b="1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entágono 10"/>
          <p:cNvSpPr/>
          <p:nvPr/>
        </p:nvSpPr>
        <p:spPr bwMode="auto">
          <a:xfrm>
            <a:off x="495300" y="2197100"/>
            <a:ext cx="1803400" cy="1952000"/>
          </a:xfrm>
          <a:prstGeom prst="homePlate">
            <a:avLst>
              <a:gd name="adj" fmla="val 39474"/>
            </a:avLst>
          </a:prstGeom>
          <a:solidFill>
            <a:srgbClr val="FFCC00"/>
          </a:solidFill>
          <a:ln w="9525">
            <a:noFill/>
          </a:ln>
          <a:effectLst>
            <a:outerShdw dist="38100" dir="2700000" algn="tl" rotWithShape="0">
              <a:schemeClr val="bg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tx1"/>
                </a:solidFill>
                <a:latin typeface="Verdana" pitchFamily="34" charset="0"/>
              </a:rPr>
              <a:t>2.</a:t>
            </a:r>
          </a:p>
          <a:p>
            <a:pPr>
              <a:defRPr/>
            </a:pPr>
            <a:r>
              <a:rPr lang="pt-PT" dirty="0">
                <a:solidFill>
                  <a:schemeClr val="tx1"/>
                </a:solidFill>
                <a:latin typeface="Verdana" pitchFamily="34" charset="0"/>
              </a:rPr>
              <a:t>Novos Serviços e Maior Oferta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296723" y="1988800"/>
            <a:ext cx="6521890" cy="15638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533400" lvl="1" algn="just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pt-PT" b="0" dirty="0" smtClean="0">
                <a:cs typeface="Times New Roman" pitchFamily="18" charset="0"/>
              </a:rPr>
              <a:t>O LNEG pretende disponibilizar </a:t>
            </a:r>
            <a:r>
              <a:rPr lang="pt-PT" b="0" dirty="0">
                <a:cs typeface="Times New Roman" pitchFamily="18" charset="0"/>
              </a:rPr>
              <a:t>o acesso digital </a:t>
            </a:r>
            <a:r>
              <a:rPr lang="pt-PT" b="0" dirty="0" smtClean="0">
                <a:cs typeface="Times New Roman" pitchFamily="18" charset="0"/>
              </a:rPr>
              <a:t>a um espólio alargado (pela digitalização) </a:t>
            </a:r>
            <a:r>
              <a:rPr lang="pt-PT" b="0" dirty="0">
                <a:cs typeface="Times New Roman" pitchFamily="18" charset="0"/>
              </a:rPr>
              <a:t>de documentos </a:t>
            </a:r>
            <a:r>
              <a:rPr lang="pt-PT" b="0" dirty="0" smtClean="0">
                <a:cs typeface="Times New Roman" pitchFamily="18" charset="0"/>
              </a:rPr>
              <a:t>num </a:t>
            </a:r>
            <a:r>
              <a:rPr lang="pt-PT" b="0" dirty="0">
                <a:cs typeface="Times New Roman" pitchFamily="18" charset="0"/>
              </a:rPr>
              <a:t>contexto de </a:t>
            </a:r>
            <a:r>
              <a:rPr lang="pt-PT" b="1" dirty="0">
                <a:cs typeface="Times New Roman" pitchFamily="18" charset="0"/>
              </a:rPr>
              <a:t>biblioteca virtual </a:t>
            </a:r>
            <a:r>
              <a:rPr lang="pt-PT" b="0" dirty="0">
                <a:cs typeface="Times New Roman" pitchFamily="18" charset="0"/>
              </a:rPr>
              <a:t>para maximizar a capacidade de acesso (interno e externo) à informação. </a:t>
            </a:r>
            <a:endParaRPr lang="pt-PT" b="0" dirty="0" smtClean="0"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6185" y="4128388"/>
            <a:ext cx="833799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9150" lvl="1" indent="-285750" algn="just">
              <a:spcBef>
                <a:spcPct val="40000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pt-PT" dirty="0" smtClean="0">
                <a:cs typeface="Times New Roman" pitchFamily="18" charset="0"/>
              </a:rPr>
              <a:t>capacidade </a:t>
            </a:r>
            <a:r>
              <a:rPr lang="pt-PT" dirty="0">
                <a:cs typeface="Times New Roman" pitchFamily="18" charset="0"/>
              </a:rPr>
              <a:t>de </a:t>
            </a:r>
            <a:r>
              <a:rPr lang="pt-PT" b="1" dirty="0">
                <a:cs typeface="Times New Roman" pitchFamily="18" charset="0"/>
              </a:rPr>
              <a:t>pagamentos </a:t>
            </a:r>
            <a:r>
              <a:rPr lang="pt-PT" b="1" dirty="0" smtClean="0">
                <a:cs typeface="Times New Roman" pitchFamily="18" charset="0"/>
              </a:rPr>
              <a:t>eletrónicos</a:t>
            </a:r>
            <a:r>
              <a:rPr lang="pt-PT" dirty="0" smtClean="0">
                <a:cs typeface="Times New Roman" pitchFamily="18" charset="0"/>
              </a:rPr>
              <a:t> </a:t>
            </a:r>
            <a:r>
              <a:rPr lang="pt-PT" dirty="0">
                <a:cs typeface="Times New Roman" pitchFamily="18" charset="0"/>
              </a:rPr>
              <a:t>de serviços de aquisição digital e/ou impressão de documentos do espólio do LNEG, </a:t>
            </a:r>
            <a:endParaRPr lang="pt-PT" dirty="0" smtClean="0">
              <a:cs typeface="Times New Roman" pitchFamily="18" charset="0"/>
            </a:endParaRPr>
          </a:p>
          <a:p>
            <a:pPr marL="819150" lvl="1" indent="-285750" algn="just">
              <a:spcBef>
                <a:spcPct val="40000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pt-PT" dirty="0" smtClean="0">
                <a:cs typeface="Times New Roman" pitchFamily="18" charset="0"/>
              </a:rPr>
              <a:t> </a:t>
            </a:r>
            <a:r>
              <a:rPr lang="pt-PT" b="1" dirty="0" smtClean="0">
                <a:cs typeface="Times New Roman" pitchFamily="18" charset="0"/>
              </a:rPr>
              <a:t>aumento do </a:t>
            </a:r>
            <a:r>
              <a:rPr lang="pt-PT" b="1" dirty="0">
                <a:cs typeface="Times New Roman" pitchFamily="18" charset="0"/>
              </a:rPr>
              <a:t>número de </a:t>
            </a:r>
            <a:r>
              <a:rPr lang="pt-PT" b="1" dirty="0" smtClean="0">
                <a:cs typeface="Times New Roman" pitchFamily="18" charset="0"/>
              </a:rPr>
              <a:t>objetos </a:t>
            </a:r>
            <a:r>
              <a:rPr lang="pt-PT" b="1" dirty="0">
                <a:cs typeface="Times New Roman" pitchFamily="18" charset="0"/>
              </a:rPr>
              <a:t>de </a:t>
            </a:r>
            <a:r>
              <a:rPr lang="pt-PT" b="1" dirty="0" smtClean="0">
                <a:cs typeface="Times New Roman" pitchFamily="18" charset="0"/>
              </a:rPr>
              <a:t>negócio  </a:t>
            </a:r>
            <a:r>
              <a:rPr lang="pt-PT" dirty="0" smtClean="0">
                <a:cs typeface="Times New Roman" pitchFamily="18" charset="0"/>
              </a:rPr>
              <a:t>minimizando </a:t>
            </a:r>
            <a:r>
              <a:rPr lang="pt-PT" dirty="0">
                <a:cs typeface="Times New Roman" pitchFamily="18" charset="0"/>
              </a:rPr>
              <a:t>a </a:t>
            </a:r>
            <a:r>
              <a:rPr lang="pt-PT" dirty="0" smtClean="0">
                <a:cs typeface="Times New Roman" pitchFamily="18" charset="0"/>
              </a:rPr>
              <a:t>receção </a:t>
            </a:r>
            <a:r>
              <a:rPr lang="pt-PT" dirty="0">
                <a:cs typeface="Times New Roman" pitchFamily="18" charset="0"/>
              </a:rPr>
              <a:t>de pedidos e envio de documentos por correio </a:t>
            </a:r>
            <a:r>
              <a:rPr lang="pt-PT" dirty="0" smtClean="0">
                <a:cs typeface="Times New Roman" pitchFamily="18" charset="0"/>
              </a:rPr>
              <a:t>eletrónico</a:t>
            </a:r>
          </a:p>
          <a:p>
            <a:pPr marL="819150" lvl="1" indent="-285750" algn="just">
              <a:spcBef>
                <a:spcPct val="40000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pt-PT" dirty="0" smtClean="0">
                <a:cs typeface="Times New Roman" pitchFamily="18" charset="0"/>
              </a:rPr>
              <a:t> implementação de </a:t>
            </a:r>
            <a:r>
              <a:rPr lang="pt-PT" dirty="0">
                <a:cs typeface="Times New Roman" pitchFamily="18" charset="0"/>
              </a:rPr>
              <a:t>uma </a:t>
            </a:r>
            <a:r>
              <a:rPr lang="pt-PT" b="1" dirty="0">
                <a:cs typeface="Times New Roman" pitchFamily="18" charset="0"/>
              </a:rPr>
              <a:t>linha de “self-service</a:t>
            </a:r>
            <a:r>
              <a:rPr lang="pt-PT" dirty="0">
                <a:cs typeface="Times New Roman" pitchFamily="18" charset="0"/>
              </a:rPr>
              <a:t>”, contribuindo para a desmaterialização de documentos e </a:t>
            </a:r>
            <a:r>
              <a:rPr lang="pt-PT" dirty="0" smtClean="0">
                <a:cs typeface="Times New Roman" pitchFamily="18" charset="0"/>
              </a:rPr>
              <a:t>agilização do </a:t>
            </a:r>
            <a:r>
              <a:rPr lang="pt-PT" dirty="0">
                <a:cs typeface="Times New Roman" pitchFamily="18" charset="0"/>
              </a:rPr>
              <a:t>relacionamento entre a Administração Pública e o cidadão.</a:t>
            </a:r>
          </a:p>
          <a:p>
            <a:pPr marL="533400" lvl="1" algn="just">
              <a:spcBef>
                <a:spcPct val="40000"/>
              </a:spcBef>
              <a:spcAft>
                <a:spcPct val="40000"/>
              </a:spcAft>
              <a:buFont typeface="Wingdings" pitchFamily="2" charset="2"/>
              <a:buNone/>
            </a:pPr>
            <a:endParaRPr lang="pt-PT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98700" y="3480638"/>
            <a:ext cx="4002827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33400" lvl="1" algn="just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pt-PT" dirty="0">
                <a:cs typeface="Times New Roman" pitchFamily="18" charset="0"/>
              </a:rPr>
              <a:t>Estes novos serviços devem incluir:</a:t>
            </a:r>
          </a:p>
        </p:txBody>
      </p:sp>
    </p:spTree>
    <p:extLst>
      <p:ext uri="{BB962C8B-B14F-4D97-AF65-F5344CB8AC3E}">
        <p14:creationId xmlns:p14="http://schemas.microsoft.com/office/powerpoint/2010/main" val="1497131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366920" y="1124680"/>
            <a:ext cx="7777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Objetivo:  melhorar a prestação do serviço aos cidadãos e empresas.</a:t>
            </a:r>
          </a:p>
          <a:p>
            <a:r>
              <a:rPr lang="pt-P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 3 vertentes identificadas como PONTOS FRACOS:</a:t>
            </a:r>
            <a:endParaRPr lang="en-GB" sz="2000" b="1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entágono 10"/>
          <p:cNvSpPr/>
          <p:nvPr/>
        </p:nvSpPr>
        <p:spPr bwMode="auto">
          <a:xfrm>
            <a:off x="495300" y="2197100"/>
            <a:ext cx="1916400" cy="1952000"/>
          </a:xfrm>
          <a:prstGeom prst="homePlate">
            <a:avLst>
              <a:gd name="adj" fmla="val 39474"/>
            </a:avLst>
          </a:prstGeom>
          <a:solidFill>
            <a:srgbClr val="FFCC00"/>
          </a:solidFill>
          <a:ln w="9525">
            <a:noFill/>
          </a:ln>
          <a:effectLst>
            <a:outerShdw dist="38100" dir="2700000" algn="tl" rotWithShape="0">
              <a:schemeClr val="bg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tx1"/>
                </a:solidFill>
                <a:latin typeface="Verdana" pitchFamily="34" charset="0"/>
              </a:rPr>
              <a:t>3.</a:t>
            </a:r>
          </a:p>
          <a:p>
            <a:pPr>
              <a:defRPr/>
            </a:pPr>
            <a:r>
              <a:rPr lang="pt-PT" dirty="0" err="1">
                <a:solidFill>
                  <a:schemeClr val="tx1"/>
                </a:solidFill>
                <a:latin typeface="Verdana" pitchFamily="34" charset="0"/>
              </a:rPr>
              <a:t>Infra-Estrutura</a:t>
            </a:r>
            <a:r>
              <a:rPr lang="pt-PT" dirty="0">
                <a:solidFill>
                  <a:schemeClr val="tx1"/>
                </a:solidFill>
                <a:latin typeface="Verdana" pitchFamily="34" charset="0"/>
              </a:rPr>
              <a:t> Tecnológica Robusta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195670" y="2441675"/>
            <a:ext cx="6480900" cy="3435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533400" lvl="1" algn="just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pt-PT" b="0" dirty="0" smtClean="0">
                <a:cs typeface="Times New Roman" pitchFamily="18" charset="0"/>
              </a:rPr>
              <a:t>Para melhorar o nível dos serviços prestados às empresas e cidadãos o LNEG necessita de:</a:t>
            </a:r>
          </a:p>
          <a:p>
            <a:pPr marL="819150" lvl="1" indent="-285750" algn="just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pt-PT" b="0" dirty="0" smtClean="0">
                <a:cs typeface="Times New Roman" pitchFamily="18" charset="0"/>
              </a:rPr>
              <a:t> se alicerçar numa infra-estrutura metodológica e operacional</a:t>
            </a:r>
          </a:p>
          <a:p>
            <a:pPr marL="819150" lvl="1" indent="-285750" algn="just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Times New Roman" pitchFamily="18" charset="0"/>
              </a:rPr>
              <a:t>e</a:t>
            </a:r>
            <a:r>
              <a:rPr lang="pt-PT" b="0" dirty="0" smtClean="0">
                <a:cs typeface="Times New Roman" pitchFamily="18" charset="0"/>
              </a:rPr>
              <a:t>star assente numa arquitectura de sistemas,</a:t>
            </a:r>
          </a:p>
          <a:p>
            <a:pPr marL="819150" lvl="1" indent="-285750" algn="just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pt-PT" b="0" dirty="0" smtClean="0">
                <a:cs typeface="Times New Roman" pitchFamily="18" charset="0"/>
              </a:rPr>
              <a:t> que deverá funcionar como instrumento facilitador e de indução à mudança.</a:t>
            </a:r>
            <a:endParaRPr lang="pt-PT" b="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008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395420" y="1412720"/>
            <a:ext cx="8748580" cy="47089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dirty="0" err="1" smtClean="0"/>
              <a:t>Objectivos</a:t>
            </a:r>
            <a:r>
              <a:rPr lang="pt-PT" sz="2400" b="1" dirty="0" smtClean="0"/>
              <a:t> do </a:t>
            </a:r>
            <a:r>
              <a:rPr lang="pt-PT" sz="2400" b="1" dirty="0" smtClean="0">
                <a:solidFill>
                  <a:srgbClr val="000000"/>
                </a:solidFill>
                <a:cs typeface="Arial" pitchFamily="34" charset="0"/>
              </a:rPr>
              <a:t>Programa LNEG 2.0</a:t>
            </a:r>
          </a:p>
          <a:p>
            <a:pPr>
              <a:spcBef>
                <a:spcPct val="50000"/>
              </a:spcBef>
            </a:pPr>
            <a:r>
              <a:rPr lang="pt-PT" sz="2400" b="1" dirty="0" smtClean="0">
                <a:solidFill>
                  <a:srgbClr val="000000"/>
                </a:solidFill>
                <a:cs typeface="Arial" pitchFamily="34" charset="0"/>
              </a:rPr>
              <a:t>		 – Mais Inovação e Competitividade</a:t>
            </a:r>
            <a:endParaRPr lang="pt-PT" sz="3200" b="1" dirty="0" smtClean="0"/>
          </a:p>
          <a:p>
            <a:pPr>
              <a:spcBef>
                <a:spcPct val="50000"/>
              </a:spcBef>
            </a:pPr>
            <a:r>
              <a:rPr lang="pt-PT" sz="2400" b="1" i="1" dirty="0" smtClean="0"/>
              <a:t>Operação QREN-SAMA Nº16963</a:t>
            </a:r>
          </a:p>
          <a:p>
            <a:pPr>
              <a:spcBef>
                <a:spcPct val="50000"/>
              </a:spcBef>
            </a:pPr>
            <a:endParaRPr lang="pt-PT" sz="2400" b="1" i="1" dirty="0" smtClean="0"/>
          </a:p>
          <a:p>
            <a:pPr>
              <a:spcBef>
                <a:spcPct val="50000"/>
              </a:spcBef>
            </a:pPr>
            <a:r>
              <a:rPr lang="pt-PT" sz="2400" i="1" dirty="0" smtClean="0"/>
              <a:t> </a:t>
            </a:r>
            <a:r>
              <a:rPr lang="pt-PT" sz="2400" i="1" dirty="0"/>
              <a:t>C</a:t>
            </a:r>
            <a:r>
              <a:rPr lang="pt-PT" sz="2400" i="1" dirty="0" smtClean="0"/>
              <a:t>ontribuir </a:t>
            </a:r>
            <a:r>
              <a:rPr lang="pt-PT" sz="2400" i="1" dirty="0"/>
              <a:t>para a modernização administrativa do </a:t>
            </a:r>
            <a:r>
              <a:rPr lang="pt-PT" sz="2400" i="1" dirty="0" smtClean="0"/>
              <a:t>LNEG</a:t>
            </a:r>
            <a:endParaRPr lang="pt-PT" sz="2400" i="1" dirty="0"/>
          </a:p>
          <a:p>
            <a:pPr lvl="1">
              <a:spcBef>
                <a:spcPct val="50000"/>
              </a:spcBef>
            </a:pPr>
            <a:r>
              <a:rPr lang="pt-PT" sz="2400" b="0" i="1" dirty="0"/>
              <a:t>i) prestação dos serviços aos clientes</a:t>
            </a:r>
          </a:p>
          <a:p>
            <a:pPr lvl="1">
              <a:spcBef>
                <a:spcPct val="50000"/>
              </a:spcBef>
            </a:pPr>
            <a:r>
              <a:rPr lang="pt-PT" sz="2400" b="0" i="1" dirty="0" err="1"/>
              <a:t>ii</a:t>
            </a:r>
            <a:r>
              <a:rPr lang="pt-PT" sz="2400" b="0" i="1" dirty="0"/>
              <a:t>) agilização dos processos e procedimentos de negócio e de suporte</a:t>
            </a:r>
          </a:p>
          <a:p>
            <a:pPr lvl="1">
              <a:spcBef>
                <a:spcPct val="50000"/>
              </a:spcBef>
            </a:pPr>
            <a:r>
              <a:rPr lang="pt-PT" sz="2400" b="0" i="1" dirty="0" err="1"/>
              <a:t>iii</a:t>
            </a:r>
            <a:r>
              <a:rPr lang="pt-PT" sz="2400" b="0" i="1" dirty="0"/>
              <a:t>) informatização e automatização das funções do LNEG</a:t>
            </a:r>
          </a:p>
        </p:txBody>
      </p:sp>
      <p:pic>
        <p:nvPicPr>
          <p:cNvPr id="3" name="Picture 2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480" y="733732"/>
            <a:ext cx="7029450" cy="6007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I:\Clientes\LNEG\LNEG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480" y="733732"/>
            <a:ext cx="7029450" cy="6007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547580" y="1340710"/>
            <a:ext cx="6264870" cy="64809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6" descr="Brochura Servicos Strategy_imagem tratadav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62" y="2060810"/>
            <a:ext cx="6189088" cy="446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99740" y="3645030"/>
            <a:ext cx="539994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chemeClr val="tx2">
                    <a:lumMod val="75000"/>
                  </a:schemeClr>
                </a:solidFill>
              </a:rPr>
              <a:t>Clarificação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 da </a:t>
            </a:r>
            <a:r>
              <a:rPr lang="en-GB" sz="2000" b="1" dirty="0" err="1" smtClean="0">
                <a:solidFill>
                  <a:schemeClr val="tx2">
                    <a:lumMod val="75000"/>
                  </a:schemeClr>
                </a:solidFill>
              </a:rPr>
              <a:t>estratégia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GB" sz="2000" b="1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GB" sz="2000" b="1" dirty="0" err="1" smtClean="0">
                <a:solidFill>
                  <a:schemeClr val="tx2">
                    <a:lumMod val="75000"/>
                  </a:schemeClr>
                </a:solidFill>
              </a:rPr>
              <a:t>consensos</a:t>
            </a:r>
            <a:endParaRPr lang="en-GB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6" descr="I:\Clientes\LNEG\LNEG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Apresentação do LNEG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Enquadramento da intervenção organizacional</a:t>
            </a:r>
          </a:p>
          <a:p>
            <a:r>
              <a:rPr lang="pt-PT" b="1" dirty="0" smtClean="0"/>
              <a:t>Exercício da clarificação da estratégia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Resultados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Passos seguintes</a:t>
            </a:r>
          </a:p>
          <a:p>
            <a:endParaRPr lang="pt-PT" dirty="0" smtClean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dirty="0" smtClean="0">
                <a:solidFill>
                  <a:schemeClr val="accent1">
                    <a:lumMod val="50000"/>
                  </a:schemeClr>
                </a:solidFill>
              </a:rPr>
              <a:t>Objetivo: Maximizar a probabilidade de concretizar a 	      estratégia</a:t>
            </a:r>
            <a:br>
              <a:rPr lang="pt-PT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2276840"/>
            <a:ext cx="8229600" cy="41045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PT" sz="2400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pt-PT" sz="2400" u="sng" dirty="0" smtClean="0">
                <a:solidFill>
                  <a:schemeClr val="accent1">
                    <a:lumMod val="50000"/>
                  </a:schemeClr>
                </a:solidFill>
              </a:rPr>
              <a:t>Assegurando</a:t>
            </a:r>
            <a:endParaRPr lang="pt-PT" sz="24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pt-PT" sz="2000" dirty="0" smtClean="0">
                <a:solidFill>
                  <a:schemeClr val="accent1">
                    <a:lumMod val="50000"/>
                  </a:schemeClr>
                </a:solidFill>
              </a:rPr>
              <a:t>Clarificação da estratégia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pt-PT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pt-PT" sz="2000" dirty="0" smtClean="0">
                <a:solidFill>
                  <a:schemeClr val="accent1">
                    <a:lumMod val="50000"/>
                  </a:schemeClr>
                </a:solidFill>
              </a:rPr>
              <a:t>Alinhamento estratégico de toda a atividade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pt-BR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Geração de consensos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pt-BR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Melhoria da inovação e agilidade organizacional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pt-PT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pt-BR" sz="2000" dirty="0" smtClean="0">
                <a:solidFill>
                  <a:schemeClr val="accent1">
                    <a:lumMod val="50000"/>
                  </a:schemeClr>
                </a:solidFill>
              </a:rPr>
              <a:t>Adequação / mudança do comportamento dos colaboradores</a:t>
            </a:r>
          </a:p>
          <a:p>
            <a:endParaRPr lang="en-GB" sz="2400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625580"/>
          </a:xfrm>
        </p:spPr>
        <p:txBody>
          <a:bodyPr/>
          <a:lstStyle/>
          <a:p>
            <a:r>
              <a:rPr lang="en-GB" dirty="0" err="1" smtClean="0"/>
              <a:t>Exercício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790"/>
            <a:ext cx="8229600" cy="3611563"/>
          </a:xfrm>
        </p:spPr>
        <p:txBody>
          <a:bodyPr/>
          <a:lstStyle/>
          <a:p>
            <a:r>
              <a:rPr lang="en-GB" dirty="0" err="1" smtClean="0"/>
              <a:t>Reflexão</a:t>
            </a:r>
            <a:r>
              <a:rPr lang="en-GB" dirty="0" smtClean="0"/>
              <a:t> </a:t>
            </a:r>
            <a:r>
              <a:rPr lang="en-GB" dirty="0" err="1" smtClean="0"/>
              <a:t>estratégica</a:t>
            </a:r>
            <a:r>
              <a:rPr lang="en-GB" dirty="0" smtClean="0"/>
              <a:t> </a:t>
            </a:r>
            <a:r>
              <a:rPr lang="en-GB" dirty="0" err="1" smtClean="0"/>
              <a:t>durante</a:t>
            </a:r>
            <a:r>
              <a:rPr lang="en-GB" dirty="0" smtClean="0"/>
              <a:t> 3 ,5 </a:t>
            </a:r>
            <a:r>
              <a:rPr lang="en-GB" dirty="0" err="1" smtClean="0"/>
              <a:t>dias</a:t>
            </a:r>
            <a:endParaRPr lang="en-GB" dirty="0" smtClean="0"/>
          </a:p>
          <a:p>
            <a:r>
              <a:rPr lang="en-GB" dirty="0" smtClean="0"/>
              <a:t>26 </a:t>
            </a:r>
            <a:r>
              <a:rPr lang="en-GB" dirty="0" err="1" smtClean="0"/>
              <a:t>pessoas</a:t>
            </a:r>
            <a:r>
              <a:rPr lang="en-GB" dirty="0" smtClean="0"/>
              <a:t>: </a:t>
            </a:r>
            <a:r>
              <a:rPr lang="en-GB" dirty="0" err="1"/>
              <a:t>C</a:t>
            </a:r>
            <a:r>
              <a:rPr lang="en-GB" dirty="0" err="1" smtClean="0"/>
              <a:t>onselho</a:t>
            </a:r>
            <a:r>
              <a:rPr lang="en-GB" dirty="0" smtClean="0"/>
              <a:t> </a:t>
            </a:r>
            <a:r>
              <a:rPr lang="en-GB" dirty="0" err="1"/>
              <a:t>D</a:t>
            </a:r>
            <a:r>
              <a:rPr lang="en-GB" dirty="0" err="1" smtClean="0"/>
              <a:t>iretivo</a:t>
            </a:r>
            <a:r>
              <a:rPr lang="en-GB" dirty="0" smtClean="0"/>
              <a:t>, </a:t>
            </a:r>
            <a:r>
              <a:rPr lang="en-GB" dirty="0" err="1" smtClean="0"/>
              <a:t>Diretores</a:t>
            </a:r>
            <a:r>
              <a:rPr lang="en-GB" dirty="0" smtClean="0"/>
              <a:t> de </a:t>
            </a:r>
            <a:r>
              <a:rPr lang="en-GB" dirty="0" err="1" smtClean="0"/>
              <a:t>Serviço</a:t>
            </a:r>
            <a:r>
              <a:rPr lang="en-GB" dirty="0" smtClean="0"/>
              <a:t> e </a:t>
            </a:r>
            <a:r>
              <a:rPr lang="en-GB" dirty="0" err="1" smtClean="0"/>
              <a:t>Chefes</a:t>
            </a:r>
            <a:r>
              <a:rPr lang="en-GB" dirty="0" smtClean="0"/>
              <a:t> de </a:t>
            </a:r>
            <a:r>
              <a:rPr lang="en-GB" dirty="0" err="1" smtClean="0"/>
              <a:t>Divisão</a:t>
            </a:r>
            <a:r>
              <a:rPr lang="en-GB" dirty="0" smtClean="0"/>
              <a:t> e </a:t>
            </a:r>
            <a:r>
              <a:rPr lang="en-GB" dirty="0" err="1" smtClean="0"/>
              <a:t>Coordenadores</a:t>
            </a:r>
            <a:r>
              <a:rPr lang="en-GB" dirty="0" smtClean="0"/>
              <a:t> das 15 </a:t>
            </a:r>
            <a:r>
              <a:rPr lang="en-GB" dirty="0" err="1" smtClean="0"/>
              <a:t>Unidades</a:t>
            </a:r>
            <a:endParaRPr lang="en-GB" dirty="0" smtClean="0"/>
          </a:p>
          <a:p>
            <a:r>
              <a:rPr lang="en-GB" dirty="0" err="1" smtClean="0"/>
              <a:t>Sem</a:t>
            </a:r>
            <a:r>
              <a:rPr lang="en-GB" dirty="0" smtClean="0"/>
              <a:t> </a:t>
            </a:r>
            <a:r>
              <a:rPr lang="en-GB" dirty="0" err="1" smtClean="0"/>
              <a:t>referenciar</a:t>
            </a:r>
            <a:r>
              <a:rPr lang="en-GB" dirty="0" smtClean="0"/>
              <a:t> o </a:t>
            </a:r>
            <a:r>
              <a:rPr lang="en-GB" dirty="0" err="1" smtClean="0"/>
              <a:t>organigrama</a:t>
            </a:r>
            <a:endParaRPr lang="en-GB" dirty="0" smtClean="0"/>
          </a:p>
          <a:p>
            <a:r>
              <a:rPr lang="en-GB" dirty="0" err="1" smtClean="0"/>
              <a:t>Não</a:t>
            </a:r>
            <a:r>
              <a:rPr lang="en-GB" dirty="0" smtClean="0"/>
              <a:t> se </a:t>
            </a:r>
            <a:r>
              <a:rPr lang="en-GB" dirty="0" err="1" smtClean="0"/>
              <a:t>discutiu</a:t>
            </a:r>
            <a:endParaRPr lang="en-GB" dirty="0" smtClean="0"/>
          </a:p>
          <a:p>
            <a:pPr lvl="1"/>
            <a:r>
              <a:rPr lang="en-GB" dirty="0" smtClean="0"/>
              <a:t> “</a:t>
            </a:r>
            <a:r>
              <a:rPr lang="en-GB" dirty="0" err="1" smtClean="0"/>
              <a:t>como</a:t>
            </a:r>
            <a:r>
              <a:rPr lang="en-GB" dirty="0" smtClean="0"/>
              <a:t> se </a:t>
            </a:r>
            <a:r>
              <a:rPr lang="en-GB" dirty="0" err="1" smtClean="0"/>
              <a:t>fazia</a:t>
            </a:r>
            <a:r>
              <a:rPr lang="en-GB" dirty="0" smtClean="0"/>
              <a:t>” </a:t>
            </a:r>
            <a:r>
              <a:rPr lang="en-GB" dirty="0" err="1" smtClean="0"/>
              <a:t>nem</a:t>
            </a:r>
            <a:r>
              <a:rPr lang="en-GB" dirty="0" smtClean="0"/>
              <a:t> “quem </a:t>
            </a:r>
            <a:r>
              <a:rPr lang="en-GB" dirty="0" err="1" smtClean="0"/>
              <a:t>fazia</a:t>
            </a:r>
            <a:r>
              <a:rPr lang="en-GB" dirty="0" smtClean="0"/>
              <a:t>”</a:t>
            </a:r>
          </a:p>
          <a:p>
            <a:pPr lvl="1"/>
            <a:r>
              <a:rPr lang="en-GB" dirty="0" err="1" smtClean="0"/>
              <a:t>apenas</a:t>
            </a:r>
            <a:r>
              <a:rPr lang="en-GB" dirty="0" smtClean="0"/>
              <a:t> “</a:t>
            </a:r>
            <a:r>
              <a:rPr lang="en-GB" b="1" dirty="0" smtClean="0"/>
              <a:t>o </a:t>
            </a:r>
            <a:r>
              <a:rPr lang="en-GB" b="1" dirty="0" err="1" smtClean="0"/>
              <a:t>que</a:t>
            </a:r>
            <a:r>
              <a:rPr lang="en-GB" b="1" dirty="0" smtClean="0"/>
              <a:t> </a:t>
            </a:r>
            <a:r>
              <a:rPr lang="en-GB" b="1" dirty="0" err="1" smtClean="0"/>
              <a:t>temos</a:t>
            </a:r>
            <a:r>
              <a:rPr lang="en-GB" b="1" dirty="0" smtClean="0"/>
              <a:t> de </a:t>
            </a:r>
            <a:r>
              <a:rPr lang="en-GB" b="1" dirty="0" err="1" smtClean="0"/>
              <a:t>fazer</a:t>
            </a:r>
            <a:r>
              <a:rPr lang="en-GB" dirty="0" smtClean="0"/>
              <a:t>”</a:t>
            </a:r>
          </a:p>
          <a:p>
            <a:endParaRPr lang="en-GB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35" y="2852920"/>
            <a:ext cx="4581525" cy="3465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4"/>
          <p:cNvSpPr/>
          <p:nvPr/>
        </p:nvSpPr>
        <p:spPr>
          <a:xfrm>
            <a:off x="0" y="2849930"/>
            <a:ext cx="9144000" cy="4035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" name="Rectângulo 13"/>
          <p:cNvSpPr/>
          <p:nvPr/>
        </p:nvSpPr>
        <p:spPr>
          <a:xfrm>
            <a:off x="0" y="1268700"/>
            <a:ext cx="9144000" cy="155265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" name="CaixaDeTexto 5"/>
          <p:cNvSpPr txBox="1"/>
          <p:nvPr/>
        </p:nvSpPr>
        <p:spPr>
          <a:xfrm>
            <a:off x="2074457" y="1199414"/>
            <a:ext cx="33616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PT" sz="2400" b="1" dirty="0" smtClean="0">
                <a:solidFill>
                  <a:schemeClr val="accent1">
                    <a:lumMod val="50000"/>
                  </a:schemeClr>
                </a:solidFill>
              </a:rPr>
              <a:t>Objetivos estruturantes</a:t>
            </a:r>
          </a:p>
          <a:p>
            <a:endParaRPr lang="pt-PT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CaixaDeTexto 6"/>
          <p:cNvSpPr txBox="1"/>
          <p:nvPr/>
        </p:nvSpPr>
        <p:spPr>
          <a:xfrm>
            <a:off x="5747988" y="3140041"/>
            <a:ext cx="2784452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tx2">
                    <a:lumMod val="50000"/>
                  </a:schemeClr>
                </a:solidFill>
              </a:rPr>
              <a:t>Objetivos Operacionais </a:t>
            </a:r>
          </a:p>
          <a:p>
            <a:pPr algn="ctr"/>
            <a:r>
              <a:rPr lang="pt-PT" sz="1200" b="1" dirty="0" smtClean="0">
                <a:solidFill>
                  <a:schemeClr val="tx2">
                    <a:lumMod val="50000"/>
                  </a:schemeClr>
                </a:solidFill>
              </a:rPr>
              <a:t>(Stakeholders Estratégicos)</a:t>
            </a:r>
            <a:endParaRPr lang="pt-PT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CaixaDeTexto 7"/>
          <p:cNvSpPr txBox="1"/>
          <p:nvPr/>
        </p:nvSpPr>
        <p:spPr>
          <a:xfrm>
            <a:off x="359391" y="4144418"/>
            <a:ext cx="3407392" cy="55399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tx2">
                    <a:lumMod val="50000"/>
                  </a:schemeClr>
                </a:solidFill>
              </a:rPr>
              <a:t>Objetivos Operacionais</a:t>
            </a:r>
          </a:p>
          <a:p>
            <a:pPr algn="ctr"/>
            <a:r>
              <a:rPr lang="pt-PT" sz="1200" b="1" dirty="0" smtClean="0">
                <a:solidFill>
                  <a:schemeClr val="tx2">
                    <a:lumMod val="50000"/>
                  </a:schemeClr>
                </a:solidFill>
              </a:rPr>
              <a:t>(Competências Organizacionais)</a:t>
            </a:r>
            <a:endParaRPr lang="pt-PT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Seta de movimento para a direita 8"/>
          <p:cNvSpPr/>
          <p:nvPr/>
        </p:nvSpPr>
        <p:spPr>
          <a:xfrm rot="6725874">
            <a:off x="1437547" y="2704180"/>
            <a:ext cx="1835692" cy="955344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Seta de movimento para a direita 9"/>
          <p:cNvSpPr/>
          <p:nvPr/>
        </p:nvSpPr>
        <p:spPr>
          <a:xfrm rot="2340924">
            <a:off x="4446511" y="2169871"/>
            <a:ext cx="1505763" cy="923060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Seta de movimento para a direita 10"/>
          <p:cNvSpPr/>
          <p:nvPr/>
        </p:nvSpPr>
        <p:spPr>
          <a:xfrm rot="9764302">
            <a:off x="3811994" y="4887312"/>
            <a:ext cx="1899896" cy="923060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ctângulo 18"/>
          <p:cNvSpPr/>
          <p:nvPr/>
        </p:nvSpPr>
        <p:spPr>
          <a:xfrm>
            <a:off x="5759362" y="4061905"/>
            <a:ext cx="2773077" cy="200003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Rectângulo 19"/>
          <p:cNvSpPr/>
          <p:nvPr/>
        </p:nvSpPr>
        <p:spPr>
          <a:xfrm>
            <a:off x="370764" y="4722422"/>
            <a:ext cx="3409665" cy="205710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Seta de movimento para a direita 10"/>
          <p:cNvSpPr/>
          <p:nvPr/>
        </p:nvSpPr>
        <p:spPr>
          <a:xfrm>
            <a:off x="3849192" y="6320794"/>
            <a:ext cx="1899896" cy="461530"/>
          </a:xfrm>
          <a:prstGeom prst="stripedRightArrow">
            <a:avLst/>
          </a:prstGeom>
          <a:solidFill>
            <a:srgbClr val="0070C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TextBox 13"/>
          <p:cNvSpPr txBox="1"/>
          <p:nvPr/>
        </p:nvSpPr>
        <p:spPr>
          <a:xfrm>
            <a:off x="5806057" y="6349952"/>
            <a:ext cx="1974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chemeClr val="accent1">
                    <a:lumMod val="50000"/>
                  </a:schemeClr>
                </a:solidFill>
              </a:rPr>
              <a:t>Portefólio Projetos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1650" y="764630"/>
            <a:ext cx="3571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>
                <a:solidFill>
                  <a:srgbClr val="C00000"/>
                </a:solidFill>
              </a:rPr>
              <a:t>Triângulo Estratégico</a:t>
            </a:r>
            <a:endParaRPr lang="en-GB" sz="2800" dirty="0">
              <a:solidFill>
                <a:srgbClr val="C00000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 t="6635"/>
          <a:stretch>
            <a:fillRect/>
          </a:stretch>
        </p:blipFill>
        <p:spPr bwMode="auto">
          <a:xfrm>
            <a:off x="683460" y="4869200"/>
            <a:ext cx="2925471" cy="18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80" y="4221110"/>
            <a:ext cx="2583747" cy="169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50" y="1340710"/>
            <a:ext cx="2327619" cy="135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I:\Clientes\LNEG\LNEGlo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Objetivos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3200" dirty="0" smtClean="0"/>
              <a:t>Transmitir a experiência de um exercício de inovação organizacional para clarificação da estratégia, gerando consensos na equipa alargada de dirigentes</a:t>
            </a:r>
            <a:r>
              <a:rPr lang="pt-PT" dirty="0" smtClean="0"/>
              <a:t>.</a:t>
            </a:r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rochura Servicos Strategy_imagem tratadav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2" y="980660"/>
            <a:ext cx="7686448" cy="554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I:\Clientes\LNEG\LNEG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Apresentação do LNEG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Enquadramento da intervenção organizacional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Exercício da clarificação da estratégia</a:t>
            </a:r>
          </a:p>
          <a:p>
            <a:r>
              <a:rPr lang="pt-PT" b="1" dirty="0" smtClean="0"/>
              <a:t>Resultados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Passos seguintes</a:t>
            </a:r>
          </a:p>
          <a:p>
            <a:endParaRPr lang="pt-PT" dirty="0" smtClean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Exemplo</a:t>
            </a:r>
            <a:r>
              <a:rPr lang="en-GB" dirty="0" smtClean="0"/>
              <a:t> de </a:t>
            </a:r>
            <a:r>
              <a:rPr lang="en-GB" dirty="0" err="1" smtClean="0"/>
              <a:t>entregáveis</a:t>
            </a:r>
            <a:endParaRPr lang="en-GB" dirty="0"/>
          </a:p>
        </p:txBody>
      </p:sp>
      <p:pic>
        <p:nvPicPr>
          <p:cNvPr id="3" name="Picture 2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t="6635"/>
          <a:stretch>
            <a:fillRect/>
          </a:stretch>
        </p:blipFill>
        <p:spPr bwMode="auto">
          <a:xfrm>
            <a:off x="0" y="1241220"/>
            <a:ext cx="9127470" cy="561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23660" y="854130"/>
            <a:ext cx="4047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Modelo</a:t>
            </a:r>
            <a:r>
              <a:rPr lang="en-GB" dirty="0" smtClean="0"/>
              <a:t> de </a:t>
            </a:r>
            <a:r>
              <a:rPr lang="en-GB" dirty="0" err="1" smtClean="0"/>
              <a:t>competências</a:t>
            </a:r>
            <a:r>
              <a:rPr lang="en-GB" dirty="0" smtClean="0"/>
              <a:t> </a:t>
            </a:r>
            <a:r>
              <a:rPr lang="en-GB" dirty="0" err="1" smtClean="0"/>
              <a:t>organizacionais</a:t>
            </a:r>
            <a:endParaRPr lang="en-GB" dirty="0"/>
          </a:p>
        </p:txBody>
      </p:sp>
      <p:pic>
        <p:nvPicPr>
          <p:cNvPr id="6" name="Picture 5" descr="I:\Clientes\LNEG\LNEG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550" y="908650"/>
            <a:ext cx="43719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670" y="3933070"/>
            <a:ext cx="4754850" cy="249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84730"/>
            <a:ext cx="1175459" cy="682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70" y="2492870"/>
            <a:ext cx="1868797" cy="122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 rot="3192808">
            <a:off x="5248767" y="3472226"/>
            <a:ext cx="432060" cy="288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/>
          <a:srcRect t="6635"/>
          <a:stretch>
            <a:fillRect/>
          </a:stretch>
        </p:blipFill>
        <p:spPr bwMode="auto">
          <a:xfrm>
            <a:off x="0" y="4509150"/>
            <a:ext cx="2223358" cy="136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169485" y="4437140"/>
            <a:ext cx="1974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chemeClr val="accent1">
                    <a:lumMod val="50000"/>
                  </a:schemeClr>
                </a:solidFill>
              </a:rPr>
              <a:t>Portefólio Projetos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4910" y="5157240"/>
            <a:ext cx="14097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/>
          <p:cNvSpPr/>
          <p:nvPr/>
        </p:nvSpPr>
        <p:spPr>
          <a:xfrm>
            <a:off x="7092350" y="5272477"/>
            <a:ext cx="432060" cy="288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596420" y="4797190"/>
            <a:ext cx="12506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Prioridades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55470" y="1124680"/>
            <a:ext cx="29522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Objetivos</a:t>
            </a:r>
            <a:r>
              <a:rPr lang="en-GB" dirty="0" smtClean="0"/>
              <a:t>  </a:t>
            </a:r>
            <a:r>
              <a:rPr lang="en-GB" dirty="0" err="1" smtClean="0"/>
              <a:t>estruturantes</a:t>
            </a:r>
            <a:r>
              <a:rPr lang="en-GB" dirty="0" smtClean="0"/>
              <a:t> (MP)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475570" y="3429000"/>
            <a:ext cx="36248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Objetivos</a:t>
            </a:r>
            <a:r>
              <a:rPr lang="en-GB" dirty="0" smtClean="0"/>
              <a:t>  </a:t>
            </a:r>
            <a:r>
              <a:rPr lang="en-GB" dirty="0" err="1" smtClean="0"/>
              <a:t>operacionais</a:t>
            </a:r>
            <a:r>
              <a:rPr lang="en-GB" dirty="0" smtClean="0"/>
              <a:t> Stakeholders</a:t>
            </a:r>
            <a:endParaRPr lang="en-GB" dirty="0"/>
          </a:p>
        </p:txBody>
      </p:sp>
      <p:pic>
        <p:nvPicPr>
          <p:cNvPr id="16" name="Picture 15" descr="I:\Clientes\LNEG\LNEGlog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Exemplo</a:t>
            </a:r>
            <a:r>
              <a:rPr lang="en-GB" dirty="0" smtClean="0"/>
              <a:t> de “</a:t>
            </a:r>
            <a:r>
              <a:rPr lang="en-GB" dirty="0" err="1" smtClean="0"/>
              <a:t>resultados</a:t>
            </a:r>
            <a:r>
              <a:rPr lang="en-GB" dirty="0" smtClean="0"/>
              <a:t>”</a:t>
            </a:r>
            <a:endParaRPr lang="en-GB" dirty="0"/>
          </a:p>
        </p:txBody>
      </p:sp>
      <p:pic>
        <p:nvPicPr>
          <p:cNvPr id="3" name="Picture 2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t="10464"/>
          <a:stretch>
            <a:fillRect/>
          </a:stretch>
        </p:blipFill>
        <p:spPr bwMode="auto">
          <a:xfrm>
            <a:off x="72010" y="1457400"/>
            <a:ext cx="8964610" cy="509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27480" y="961510"/>
            <a:ext cx="6897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Competências</a:t>
            </a:r>
            <a:r>
              <a:rPr lang="en-GB" sz="2800" dirty="0" smtClean="0"/>
              <a:t> </a:t>
            </a:r>
            <a:r>
              <a:rPr lang="en-GB" sz="2800" dirty="0" err="1" smtClean="0"/>
              <a:t>organizacionais</a:t>
            </a:r>
            <a:r>
              <a:rPr lang="en-GB" sz="2800" dirty="0" smtClean="0"/>
              <a:t> </a:t>
            </a:r>
            <a:r>
              <a:rPr lang="en-GB" sz="2800" dirty="0" err="1" smtClean="0"/>
              <a:t>vs</a:t>
            </a:r>
            <a:r>
              <a:rPr lang="en-GB" sz="2800" dirty="0" smtClean="0"/>
              <a:t> </a:t>
            </a:r>
            <a:r>
              <a:rPr lang="en-GB" sz="2800" dirty="0" err="1" smtClean="0"/>
              <a:t>Organigrama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830459" y="2852920"/>
            <a:ext cx="731354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Identificação</a:t>
            </a:r>
            <a:r>
              <a:rPr lang="en-GB" dirty="0" smtClean="0"/>
              <a:t> de </a:t>
            </a:r>
            <a:r>
              <a:rPr lang="en-GB" dirty="0" err="1" smtClean="0"/>
              <a:t>partilha</a:t>
            </a:r>
            <a:r>
              <a:rPr lang="en-GB" dirty="0" smtClean="0"/>
              <a:t> de </a:t>
            </a:r>
            <a:r>
              <a:rPr lang="en-GB" dirty="0" err="1" smtClean="0"/>
              <a:t>competências</a:t>
            </a:r>
            <a:r>
              <a:rPr lang="en-GB" dirty="0" smtClean="0"/>
              <a:t>/</a:t>
            </a:r>
            <a:r>
              <a:rPr lang="en-GB" dirty="0" err="1" smtClean="0"/>
              <a:t>obetivos</a:t>
            </a:r>
            <a:r>
              <a:rPr lang="en-GB" dirty="0" smtClean="0"/>
              <a:t> e de </a:t>
            </a:r>
            <a:r>
              <a:rPr lang="en-GB" dirty="0" err="1" smtClean="0"/>
              <a:t>potenciais</a:t>
            </a:r>
            <a:r>
              <a:rPr lang="en-GB" dirty="0" smtClean="0"/>
              <a:t> </a:t>
            </a:r>
            <a:r>
              <a:rPr lang="en-GB" dirty="0" err="1" smtClean="0"/>
              <a:t>conflitos</a:t>
            </a:r>
            <a:endParaRPr lang="en-GB" dirty="0"/>
          </a:p>
        </p:txBody>
      </p:sp>
      <p:pic>
        <p:nvPicPr>
          <p:cNvPr id="7" name="Picture 6" descr="I:\Clientes\LNEG\LNEG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640"/>
            <a:ext cx="8229600" cy="1525560"/>
          </a:xfrm>
        </p:spPr>
        <p:txBody>
          <a:bodyPr/>
          <a:lstStyle/>
          <a:p>
            <a:r>
              <a:rPr lang="en-GB" dirty="0" err="1" smtClean="0"/>
              <a:t>Principais</a:t>
            </a:r>
            <a:r>
              <a:rPr lang="en-GB" dirty="0" smtClean="0"/>
              <a:t> </a:t>
            </a:r>
            <a:r>
              <a:rPr lang="en-GB" dirty="0" err="1" smtClean="0"/>
              <a:t>diferenças</a:t>
            </a:r>
            <a:r>
              <a:rPr lang="en-GB" dirty="0" smtClean="0"/>
              <a:t> entre</a:t>
            </a:r>
            <a:br>
              <a:rPr lang="en-GB" dirty="0" smtClean="0"/>
            </a:br>
            <a:r>
              <a:rPr lang="en-GB" dirty="0" smtClean="0"/>
              <a:t> o </a:t>
            </a:r>
            <a:r>
              <a:rPr lang="en-GB" dirty="0" err="1" smtClean="0"/>
              <a:t>sistema</a:t>
            </a:r>
            <a:r>
              <a:rPr lang="en-GB" dirty="0" smtClean="0"/>
              <a:t> de </a:t>
            </a:r>
            <a:r>
              <a:rPr lang="en-GB" dirty="0" err="1" smtClean="0"/>
              <a:t>objetivos</a:t>
            </a:r>
            <a:r>
              <a:rPr lang="en-GB" dirty="0" smtClean="0"/>
              <a:t> e </a:t>
            </a:r>
            <a:r>
              <a:rPr lang="en-GB" dirty="0" err="1" smtClean="0"/>
              <a:t>indicadores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anteriores</a:t>
            </a:r>
            <a:r>
              <a:rPr lang="en-GB" dirty="0" smtClean="0"/>
              <a:t> - </a:t>
            </a:r>
            <a:r>
              <a:rPr lang="en-GB" dirty="0" err="1" smtClean="0"/>
              <a:t>novos</a:t>
            </a:r>
            <a:endParaRPr lang="en-GB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50" y="1176910"/>
            <a:ext cx="48863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7575" y="3628685"/>
            <a:ext cx="56864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67430" y="1412720"/>
            <a:ext cx="2736380" cy="4464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dirty="0" err="1" smtClean="0"/>
              <a:t>Navegação</a:t>
            </a:r>
            <a:r>
              <a:rPr lang="en-GB" dirty="0" smtClean="0"/>
              <a:t> à vista </a:t>
            </a:r>
            <a:endParaRPr lang="en-GB" dirty="0"/>
          </a:p>
        </p:txBody>
      </p:sp>
      <p:pic>
        <p:nvPicPr>
          <p:cNvPr id="5" name="Picture 4" descr="I:\Clientes\LNEG\LNEG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iley Face 1"/>
          <p:cNvSpPr/>
          <p:nvPr/>
        </p:nvSpPr>
        <p:spPr>
          <a:xfrm>
            <a:off x="1403560" y="436513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Apreciação</a:t>
            </a:r>
            <a:r>
              <a:rPr lang="en-GB" dirty="0" smtClean="0"/>
              <a:t> </a:t>
            </a:r>
            <a:r>
              <a:rPr lang="en-GB" dirty="0" err="1" smtClean="0"/>
              <a:t>sobre</a:t>
            </a:r>
            <a:r>
              <a:rPr lang="en-GB" dirty="0" smtClean="0"/>
              <a:t> o </a:t>
            </a:r>
            <a:r>
              <a:rPr lang="en-GB" dirty="0" err="1" smtClean="0"/>
              <a:t>que</a:t>
            </a:r>
            <a:r>
              <a:rPr lang="en-GB" dirty="0" smtClean="0"/>
              <a:t> se </a:t>
            </a:r>
            <a:r>
              <a:rPr lang="en-GB" dirty="0" err="1" smtClean="0"/>
              <a:t>aprendeu</a:t>
            </a:r>
            <a:r>
              <a:rPr lang="en-GB" dirty="0" smtClean="0"/>
              <a:t> para a </a:t>
            </a:r>
            <a:r>
              <a:rPr lang="en-GB" dirty="0" err="1" smtClean="0"/>
              <a:t>mudança</a:t>
            </a:r>
            <a:r>
              <a:rPr lang="en-GB" dirty="0" smtClean="0"/>
              <a:t> de </a:t>
            </a:r>
            <a:r>
              <a:rPr lang="en-GB" dirty="0" err="1" smtClean="0"/>
              <a:t>atitude</a:t>
            </a:r>
            <a:r>
              <a:rPr lang="en-GB" dirty="0" smtClean="0"/>
              <a:t> e </a:t>
            </a:r>
            <a:r>
              <a:rPr lang="en-GB" dirty="0" err="1" smtClean="0"/>
              <a:t>comportamento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err="1" smtClean="0"/>
              <a:t>Orientar</a:t>
            </a:r>
            <a:r>
              <a:rPr lang="en-GB" dirty="0" smtClean="0"/>
              <a:t> </a:t>
            </a:r>
            <a:r>
              <a:rPr lang="en-GB" dirty="0" err="1" smtClean="0"/>
              <a:t>os</a:t>
            </a:r>
            <a:r>
              <a:rPr lang="en-GB" dirty="0" smtClean="0"/>
              <a:t> </a:t>
            </a:r>
            <a:r>
              <a:rPr lang="en-GB" dirty="0" err="1" smtClean="0"/>
              <a:t>objetivos</a:t>
            </a:r>
            <a:r>
              <a:rPr lang="en-GB" dirty="0" smtClean="0"/>
              <a:t> para </a:t>
            </a:r>
            <a:r>
              <a:rPr lang="en-GB" dirty="0" err="1" smtClean="0"/>
              <a:t>os</a:t>
            </a:r>
            <a:r>
              <a:rPr lang="en-GB" dirty="0" smtClean="0"/>
              <a:t> stakeholders</a:t>
            </a:r>
          </a:p>
          <a:p>
            <a:pPr lvl="1"/>
            <a:r>
              <a:rPr lang="en-GB" dirty="0" smtClean="0"/>
              <a:t>Em </a:t>
            </a:r>
            <a:r>
              <a:rPr lang="en-GB" dirty="0" err="1" smtClean="0"/>
              <a:t>vez</a:t>
            </a:r>
            <a:r>
              <a:rPr lang="en-GB" dirty="0" smtClean="0"/>
              <a:t> de “</a:t>
            </a:r>
            <a:r>
              <a:rPr lang="en-GB" dirty="0" err="1" smtClean="0"/>
              <a:t>olhar</a:t>
            </a:r>
            <a:r>
              <a:rPr lang="en-GB" dirty="0" smtClean="0"/>
              <a:t> para </a:t>
            </a:r>
            <a:r>
              <a:rPr lang="en-GB" dirty="0" err="1" smtClean="0"/>
              <a:t>dentro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Dar </a:t>
            </a:r>
            <a:r>
              <a:rPr lang="en-GB" dirty="0" err="1" smtClean="0"/>
              <a:t>importância</a:t>
            </a:r>
            <a:r>
              <a:rPr lang="en-GB" dirty="0" smtClean="0"/>
              <a:t> </a:t>
            </a:r>
            <a:r>
              <a:rPr lang="en-GB" dirty="0" err="1" smtClean="0"/>
              <a:t>ao</a:t>
            </a:r>
            <a:r>
              <a:rPr lang="en-GB" dirty="0" smtClean="0"/>
              <a:t> </a:t>
            </a:r>
            <a:r>
              <a:rPr lang="en-GB" dirty="0" err="1" smtClean="0"/>
              <a:t>impacto</a:t>
            </a:r>
            <a:r>
              <a:rPr lang="en-GB" dirty="0" smtClean="0"/>
              <a:t> do </a:t>
            </a:r>
            <a:r>
              <a:rPr lang="en-GB" dirty="0" err="1" smtClean="0"/>
              <a:t>que</a:t>
            </a:r>
            <a:r>
              <a:rPr lang="en-GB" dirty="0" smtClean="0"/>
              <a:t> se </a:t>
            </a:r>
            <a:r>
              <a:rPr lang="en-GB" dirty="0" err="1" smtClean="0"/>
              <a:t>faz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estratégia</a:t>
            </a:r>
            <a:endParaRPr lang="en-GB" dirty="0" smtClean="0"/>
          </a:p>
          <a:p>
            <a:pPr lvl="1"/>
            <a:r>
              <a:rPr lang="en-GB" dirty="0" smtClean="0"/>
              <a:t>Em </a:t>
            </a:r>
            <a:r>
              <a:rPr lang="en-GB" dirty="0" err="1" smtClean="0"/>
              <a:t>vez</a:t>
            </a:r>
            <a:r>
              <a:rPr lang="en-GB" dirty="0" smtClean="0"/>
              <a:t> de </a:t>
            </a:r>
            <a:r>
              <a:rPr lang="en-GB" dirty="0" err="1" smtClean="0"/>
              <a:t>ter</a:t>
            </a:r>
            <a:r>
              <a:rPr lang="en-GB" dirty="0" smtClean="0"/>
              <a:t> o </a:t>
            </a:r>
            <a:r>
              <a:rPr lang="en-GB" dirty="0" err="1" smtClean="0"/>
              <a:t>departamento</a:t>
            </a:r>
            <a:r>
              <a:rPr lang="en-GB" dirty="0" smtClean="0"/>
              <a:t> </a:t>
            </a:r>
            <a:r>
              <a:rPr lang="en-GB" dirty="0" err="1" smtClean="0"/>
              <a:t>como</a:t>
            </a:r>
            <a:r>
              <a:rPr lang="en-GB" dirty="0" smtClean="0"/>
              <a:t> </a:t>
            </a:r>
            <a:r>
              <a:rPr lang="en-GB" dirty="0" err="1" smtClean="0"/>
              <a:t>contexto</a:t>
            </a:r>
            <a:r>
              <a:rPr lang="en-GB" dirty="0" smtClean="0"/>
              <a:t> </a:t>
            </a:r>
            <a:r>
              <a:rPr lang="en-GB" dirty="0" err="1" smtClean="0"/>
              <a:t>justificativo</a:t>
            </a:r>
            <a:endParaRPr lang="en-GB" dirty="0" smtClean="0"/>
          </a:p>
          <a:p>
            <a:r>
              <a:rPr lang="en-GB" dirty="0" err="1" smtClean="0"/>
              <a:t>Ter</a:t>
            </a:r>
            <a:r>
              <a:rPr lang="en-GB" dirty="0" smtClean="0"/>
              <a:t> </a:t>
            </a:r>
            <a:r>
              <a:rPr lang="en-GB" dirty="0" err="1" smtClean="0"/>
              <a:t>uma</a:t>
            </a:r>
            <a:r>
              <a:rPr lang="en-GB" dirty="0" smtClean="0"/>
              <a:t> </a:t>
            </a:r>
            <a:r>
              <a:rPr lang="en-GB" dirty="0" err="1" smtClean="0"/>
              <a:t>visão</a:t>
            </a:r>
            <a:r>
              <a:rPr lang="en-GB" dirty="0" smtClean="0"/>
              <a:t> </a:t>
            </a:r>
            <a:r>
              <a:rPr lang="en-GB" dirty="0" err="1" smtClean="0"/>
              <a:t>única</a:t>
            </a:r>
            <a:r>
              <a:rPr lang="en-GB" dirty="0" smtClean="0"/>
              <a:t> e </a:t>
            </a:r>
            <a:r>
              <a:rPr lang="en-GB" dirty="0" err="1" smtClean="0"/>
              <a:t>partilhada</a:t>
            </a:r>
            <a:r>
              <a:rPr lang="en-GB" dirty="0" smtClean="0"/>
              <a:t> da </a:t>
            </a:r>
            <a:r>
              <a:rPr lang="en-GB" dirty="0" err="1" smtClean="0"/>
              <a:t>organização</a:t>
            </a:r>
            <a:endParaRPr lang="en-GB" dirty="0" smtClean="0"/>
          </a:p>
          <a:p>
            <a:pPr lvl="1"/>
            <a:r>
              <a:rPr lang="en-GB" dirty="0" smtClean="0"/>
              <a:t>Em </a:t>
            </a:r>
            <a:r>
              <a:rPr lang="en-GB" dirty="0" err="1" smtClean="0"/>
              <a:t>vez</a:t>
            </a:r>
            <a:r>
              <a:rPr lang="en-GB" dirty="0" smtClean="0"/>
              <a:t> de </a:t>
            </a:r>
            <a:r>
              <a:rPr lang="en-GB" dirty="0" err="1" smtClean="0"/>
              <a:t>cada</a:t>
            </a:r>
            <a:r>
              <a:rPr lang="en-GB" dirty="0" smtClean="0"/>
              <a:t> um </a:t>
            </a:r>
            <a:r>
              <a:rPr lang="en-GB" dirty="0" err="1" smtClean="0"/>
              <a:t>ter</a:t>
            </a:r>
            <a:r>
              <a:rPr lang="en-GB" dirty="0" smtClean="0"/>
              <a:t> a </a:t>
            </a:r>
            <a:r>
              <a:rPr lang="en-GB" dirty="0" err="1" smtClean="0"/>
              <a:t>sua</a:t>
            </a:r>
            <a:r>
              <a:rPr lang="en-GB" dirty="0" smtClean="0"/>
              <a:t> </a:t>
            </a:r>
            <a:r>
              <a:rPr lang="en-GB" dirty="0" err="1" smtClean="0"/>
              <a:t>conceção</a:t>
            </a:r>
            <a:r>
              <a:rPr lang="en-GB" dirty="0" smtClean="0"/>
              <a:t> da </a:t>
            </a:r>
            <a:r>
              <a:rPr lang="en-GB" dirty="0" err="1" smtClean="0"/>
              <a:t>organização</a:t>
            </a:r>
            <a:endParaRPr lang="en-GB" dirty="0" smtClean="0"/>
          </a:p>
          <a:p>
            <a:r>
              <a:rPr lang="en-GB" dirty="0" err="1" smtClean="0"/>
              <a:t>Cada</a:t>
            </a:r>
            <a:r>
              <a:rPr lang="en-GB" dirty="0" smtClean="0"/>
              <a:t> um </a:t>
            </a:r>
            <a:r>
              <a:rPr lang="en-GB" dirty="0" err="1" smtClean="0"/>
              <a:t>perceber</a:t>
            </a:r>
            <a:r>
              <a:rPr lang="en-GB" dirty="0" smtClean="0"/>
              <a:t> </a:t>
            </a:r>
            <a:r>
              <a:rPr lang="en-GB" dirty="0" err="1" smtClean="0"/>
              <a:t>efectivamente</a:t>
            </a:r>
            <a:r>
              <a:rPr lang="en-GB" dirty="0" smtClean="0"/>
              <a:t> o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fazem</a:t>
            </a:r>
            <a:r>
              <a:rPr lang="en-GB" dirty="0" smtClean="0"/>
              <a:t> </a:t>
            </a:r>
            <a:r>
              <a:rPr lang="en-GB" dirty="0" err="1" smtClean="0"/>
              <a:t>os</a:t>
            </a:r>
            <a:r>
              <a:rPr lang="en-GB" dirty="0" smtClean="0"/>
              <a:t> </a:t>
            </a:r>
            <a:r>
              <a:rPr lang="en-GB" dirty="0" err="1" smtClean="0"/>
              <a:t>colegas</a:t>
            </a:r>
            <a:endParaRPr lang="en-GB" dirty="0" smtClean="0"/>
          </a:p>
          <a:p>
            <a:pPr lvl="1"/>
            <a:r>
              <a:rPr lang="en-GB" dirty="0" smtClean="0"/>
              <a:t>Em </a:t>
            </a:r>
            <a:r>
              <a:rPr lang="en-GB" dirty="0" err="1" smtClean="0"/>
              <a:t>vez</a:t>
            </a:r>
            <a:r>
              <a:rPr lang="en-GB" dirty="0" smtClean="0"/>
              <a:t> de </a:t>
            </a:r>
            <a:r>
              <a:rPr lang="en-GB" dirty="0" err="1" smtClean="0"/>
              <a:t>ter</a:t>
            </a:r>
            <a:r>
              <a:rPr lang="en-GB" dirty="0" smtClean="0"/>
              <a:t> </a:t>
            </a:r>
            <a:r>
              <a:rPr lang="en-GB" dirty="0" err="1" smtClean="0"/>
              <a:t>uma</a:t>
            </a:r>
            <a:r>
              <a:rPr lang="en-GB" dirty="0" smtClean="0"/>
              <a:t> </a:t>
            </a:r>
            <a:r>
              <a:rPr lang="en-GB" dirty="0" err="1" smtClean="0"/>
              <a:t>ideia</a:t>
            </a:r>
            <a:r>
              <a:rPr lang="en-GB" dirty="0" smtClean="0"/>
              <a:t> </a:t>
            </a:r>
            <a:r>
              <a:rPr lang="en-GB" dirty="0" err="1" smtClean="0"/>
              <a:t>geral</a:t>
            </a:r>
            <a:r>
              <a:rPr lang="en-GB" dirty="0" smtClean="0"/>
              <a:t> </a:t>
            </a:r>
            <a:r>
              <a:rPr lang="en-GB" dirty="0" err="1" smtClean="0"/>
              <a:t>que`nem</a:t>
            </a:r>
            <a:r>
              <a:rPr lang="en-GB" dirty="0" smtClean="0"/>
              <a:t> </a:t>
            </a:r>
            <a:r>
              <a:rPr lang="en-GB" dirty="0" err="1" smtClean="0"/>
              <a:t>sempre</a:t>
            </a:r>
            <a:r>
              <a:rPr lang="en-GB" dirty="0" smtClean="0"/>
              <a:t> é </a:t>
            </a:r>
            <a:r>
              <a:rPr lang="en-GB" dirty="0" err="1" smtClean="0"/>
              <a:t>afinal</a:t>
            </a:r>
            <a:r>
              <a:rPr lang="en-GB" dirty="0" smtClean="0"/>
              <a:t> </a:t>
            </a:r>
            <a:r>
              <a:rPr lang="en-GB" dirty="0" err="1" smtClean="0"/>
              <a:t>correta</a:t>
            </a:r>
            <a:endParaRPr lang="en-GB" dirty="0" smtClean="0"/>
          </a:p>
          <a:p>
            <a:r>
              <a:rPr lang="en-GB" dirty="0" err="1" smtClean="0"/>
              <a:t>Entendimento</a:t>
            </a:r>
            <a:r>
              <a:rPr lang="en-GB" dirty="0" smtClean="0"/>
              <a:t> </a:t>
            </a:r>
            <a:r>
              <a:rPr lang="en-GB" dirty="0" err="1" smtClean="0"/>
              <a:t>único</a:t>
            </a:r>
            <a:r>
              <a:rPr lang="en-GB" dirty="0" smtClean="0"/>
              <a:t> da </a:t>
            </a:r>
            <a:r>
              <a:rPr lang="en-GB" dirty="0" err="1" smtClean="0"/>
              <a:t>estratégia</a:t>
            </a:r>
            <a:r>
              <a:rPr lang="en-GB" dirty="0" smtClean="0"/>
              <a:t> para </a:t>
            </a:r>
            <a:r>
              <a:rPr lang="en-GB" dirty="0" err="1" smtClean="0"/>
              <a:t>uma</a:t>
            </a:r>
            <a:r>
              <a:rPr lang="en-GB" dirty="0" smtClean="0"/>
              <a:t> </a:t>
            </a:r>
            <a:r>
              <a:rPr lang="en-GB" dirty="0" err="1" smtClean="0"/>
              <a:t>visão</a:t>
            </a:r>
            <a:r>
              <a:rPr lang="en-GB" dirty="0" smtClean="0"/>
              <a:t> </a:t>
            </a:r>
            <a:r>
              <a:rPr lang="en-GB" dirty="0" err="1" smtClean="0"/>
              <a:t>comum</a:t>
            </a:r>
            <a:endParaRPr lang="en-GB" dirty="0" smtClean="0"/>
          </a:p>
          <a:p>
            <a:r>
              <a:rPr lang="en-GB" dirty="0" err="1" smtClean="0"/>
              <a:t>Separação</a:t>
            </a:r>
            <a:r>
              <a:rPr lang="en-GB" dirty="0" smtClean="0"/>
              <a:t> </a:t>
            </a:r>
            <a:r>
              <a:rPr lang="en-GB" dirty="0" err="1" smtClean="0"/>
              <a:t>mais</a:t>
            </a:r>
            <a:r>
              <a:rPr lang="en-GB" dirty="0" smtClean="0"/>
              <a:t> </a:t>
            </a:r>
            <a:r>
              <a:rPr lang="en-GB" dirty="0" err="1" smtClean="0"/>
              <a:t>clara</a:t>
            </a:r>
            <a:r>
              <a:rPr lang="en-GB" dirty="0" smtClean="0"/>
              <a:t> de </a:t>
            </a:r>
            <a:r>
              <a:rPr lang="en-GB" dirty="0" err="1" smtClean="0"/>
              <a:t>responsabilidades</a:t>
            </a:r>
            <a:endParaRPr lang="en-GB" dirty="0" smtClean="0"/>
          </a:p>
          <a:p>
            <a:r>
              <a:rPr lang="en-GB" dirty="0" err="1" smtClean="0"/>
              <a:t>Definição</a:t>
            </a:r>
            <a:r>
              <a:rPr lang="en-GB" dirty="0" smtClean="0"/>
              <a:t> de </a:t>
            </a:r>
            <a:r>
              <a:rPr lang="en-GB" dirty="0" err="1" smtClean="0"/>
              <a:t>prioridades</a:t>
            </a:r>
            <a:r>
              <a:rPr lang="en-GB" dirty="0" smtClean="0"/>
              <a:t> </a:t>
            </a:r>
            <a:r>
              <a:rPr lang="en-GB" dirty="0" err="1" smtClean="0"/>
              <a:t>objectivamente</a:t>
            </a:r>
            <a:r>
              <a:rPr lang="en-GB" dirty="0" smtClean="0"/>
              <a:t> </a:t>
            </a:r>
            <a:r>
              <a:rPr lang="en-GB" dirty="0" err="1" smtClean="0"/>
              <a:t>fundamentada</a:t>
            </a:r>
            <a:endParaRPr lang="en-GB" dirty="0" smtClean="0"/>
          </a:p>
          <a:p>
            <a:r>
              <a:rPr lang="en-GB" dirty="0" err="1" smtClean="0"/>
              <a:t>Separação</a:t>
            </a:r>
            <a:r>
              <a:rPr lang="en-GB" dirty="0" smtClean="0"/>
              <a:t> entre o </a:t>
            </a:r>
            <a:r>
              <a:rPr lang="en-GB" dirty="0" err="1" smtClean="0"/>
              <a:t>nível</a:t>
            </a:r>
            <a:r>
              <a:rPr lang="en-GB" dirty="0" smtClean="0"/>
              <a:t> </a:t>
            </a:r>
            <a:r>
              <a:rPr lang="en-GB" dirty="0" err="1" smtClean="0"/>
              <a:t>estratégico</a:t>
            </a:r>
            <a:r>
              <a:rPr lang="en-GB" dirty="0" smtClean="0"/>
              <a:t> e o </a:t>
            </a:r>
            <a:r>
              <a:rPr lang="en-GB" dirty="0" err="1" smtClean="0"/>
              <a:t>nível</a:t>
            </a:r>
            <a:r>
              <a:rPr lang="en-GB" dirty="0" smtClean="0"/>
              <a:t> </a:t>
            </a:r>
            <a:r>
              <a:rPr lang="en-GB" dirty="0" err="1" smtClean="0"/>
              <a:t>operacional</a:t>
            </a:r>
            <a:endParaRPr lang="en-GB" dirty="0"/>
          </a:p>
          <a:p>
            <a:r>
              <a:rPr lang="en-GB" dirty="0" err="1" smtClean="0"/>
              <a:t>Maior</a:t>
            </a:r>
            <a:r>
              <a:rPr lang="en-GB" dirty="0" smtClean="0"/>
              <a:t> </a:t>
            </a:r>
            <a:r>
              <a:rPr lang="en-GB" dirty="0" err="1" smtClean="0"/>
              <a:t>envolvimento</a:t>
            </a:r>
            <a:r>
              <a:rPr lang="en-GB" dirty="0" smtClean="0"/>
              <a:t> dos </a:t>
            </a:r>
            <a:r>
              <a:rPr lang="en-GB" dirty="0" err="1" smtClean="0"/>
              <a:t>dirigentes</a:t>
            </a:r>
            <a:r>
              <a:rPr lang="en-GB" dirty="0" smtClean="0"/>
              <a:t> para  </a:t>
            </a:r>
            <a:r>
              <a:rPr lang="en-GB" dirty="0" err="1" smtClean="0"/>
              <a:t>discutirem</a:t>
            </a:r>
            <a:r>
              <a:rPr lang="en-GB" dirty="0" smtClean="0"/>
              <a:t> e </a:t>
            </a:r>
            <a:r>
              <a:rPr lang="en-GB" dirty="0" err="1" smtClean="0"/>
              <a:t>refletirem</a:t>
            </a:r>
            <a:r>
              <a:rPr lang="en-GB" dirty="0" smtClean="0"/>
              <a:t> </a:t>
            </a:r>
            <a:r>
              <a:rPr lang="en-GB" dirty="0" err="1" smtClean="0"/>
              <a:t>ao</a:t>
            </a:r>
            <a:r>
              <a:rPr lang="en-GB" dirty="0" smtClean="0"/>
              <a:t> </a:t>
            </a:r>
            <a:r>
              <a:rPr lang="en-GB" dirty="0" err="1" smtClean="0"/>
              <a:t>nível</a:t>
            </a:r>
            <a:r>
              <a:rPr lang="en-GB" dirty="0" smtClean="0"/>
              <a:t> </a:t>
            </a:r>
            <a:r>
              <a:rPr lang="en-GB" dirty="0" err="1" smtClean="0"/>
              <a:t>estratégico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dirty="0" smtClean="0"/>
              <a:t>Agenda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800" b="1" dirty="0" smtClean="0"/>
              <a:t>Apresentação do LNEG, </a:t>
            </a:r>
            <a:r>
              <a:rPr lang="pt-PT" sz="2800" b="1" dirty="0"/>
              <a:t>I</a:t>
            </a:r>
            <a:r>
              <a:rPr lang="pt-PT" sz="2800" b="1" dirty="0" smtClean="0"/>
              <a:t>nstituto Público</a:t>
            </a:r>
          </a:p>
          <a:p>
            <a:r>
              <a:rPr lang="pt-PT" sz="2800" dirty="0" smtClean="0">
                <a:solidFill>
                  <a:schemeClr val="bg1">
                    <a:lumMod val="65000"/>
                  </a:schemeClr>
                </a:solidFill>
              </a:rPr>
              <a:t>Enquadramento da intervenção organizacional</a:t>
            </a:r>
          </a:p>
          <a:p>
            <a:r>
              <a:rPr lang="pt-PT" sz="2800" dirty="0" smtClean="0">
                <a:solidFill>
                  <a:schemeClr val="bg1">
                    <a:lumMod val="65000"/>
                  </a:schemeClr>
                </a:solidFill>
              </a:rPr>
              <a:t>Exercício da clarificação da estratégia</a:t>
            </a:r>
          </a:p>
          <a:p>
            <a:r>
              <a:rPr lang="pt-PT" sz="2800" dirty="0" smtClean="0">
                <a:solidFill>
                  <a:schemeClr val="bg1">
                    <a:lumMod val="65000"/>
                  </a:schemeClr>
                </a:solidFill>
              </a:rPr>
              <a:t>Resultados</a:t>
            </a:r>
          </a:p>
          <a:p>
            <a:r>
              <a:rPr lang="pt-PT" sz="2800" dirty="0" smtClean="0">
                <a:solidFill>
                  <a:schemeClr val="bg1">
                    <a:lumMod val="65000"/>
                  </a:schemeClr>
                </a:solidFill>
              </a:rPr>
              <a:t>Passos seguintes</a:t>
            </a:r>
          </a:p>
          <a:p>
            <a:endParaRPr lang="pt-PT" dirty="0" smtClean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Apresentação do LNEG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Enquadramento da intervenção organizacional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Exercício da clarificação da estratégia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Resultados</a:t>
            </a:r>
          </a:p>
          <a:p>
            <a:r>
              <a:rPr lang="pt-PT" b="1" dirty="0" smtClean="0"/>
              <a:t>Passos seguintes</a:t>
            </a:r>
          </a:p>
          <a:p>
            <a:endParaRPr lang="pt-PT" dirty="0" smtClean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Passos</a:t>
            </a:r>
            <a:r>
              <a:rPr lang="en-GB" dirty="0" smtClean="0"/>
              <a:t> </a:t>
            </a:r>
            <a:r>
              <a:rPr lang="en-GB" dirty="0" err="1" smtClean="0"/>
              <a:t>seguintes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Definição</a:t>
            </a:r>
            <a:r>
              <a:rPr lang="en-GB" dirty="0" smtClean="0"/>
              <a:t> da </a:t>
            </a:r>
            <a:r>
              <a:rPr lang="en-GB" dirty="0" err="1" smtClean="0"/>
              <a:t>arquitetura</a:t>
            </a:r>
            <a:r>
              <a:rPr lang="en-GB" dirty="0" smtClean="0"/>
              <a:t> </a:t>
            </a:r>
            <a:r>
              <a:rPr lang="en-GB" dirty="0" err="1" smtClean="0"/>
              <a:t>organizacional</a:t>
            </a:r>
            <a:r>
              <a:rPr lang="en-GB" dirty="0" smtClean="0"/>
              <a:t> de </a:t>
            </a:r>
            <a:r>
              <a:rPr lang="en-GB" dirty="0" err="1" smtClean="0"/>
              <a:t>cada</a:t>
            </a:r>
            <a:r>
              <a:rPr lang="en-GB" dirty="0" smtClean="0"/>
              <a:t> </a:t>
            </a:r>
            <a:r>
              <a:rPr lang="en-GB" dirty="0" err="1" smtClean="0"/>
              <a:t>Competência</a:t>
            </a:r>
            <a:r>
              <a:rPr lang="en-GB" dirty="0" smtClean="0"/>
              <a:t> </a:t>
            </a:r>
            <a:r>
              <a:rPr lang="en-GB" dirty="0" err="1" smtClean="0"/>
              <a:t>Organizacional</a:t>
            </a:r>
            <a:endParaRPr lang="en-GB" dirty="0" smtClean="0"/>
          </a:p>
          <a:p>
            <a:r>
              <a:rPr lang="en-GB" dirty="0" err="1" smtClean="0"/>
              <a:t>Definição</a:t>
            </a:r>
            <a:r>
              <a:rPr lang="en-GB" dirty="0" smtClean="0"/>
              <a:t> dos </a:t>
            </a:r>
            <a:r>
              <a:rPr lang="en-GB" dirty="0" err="1" smtClean="0"/>
              <a:t>objetivos</a:t>
            </a:r>
            <a:r>
              <a:rPr lang="en-GB" dirty="0" smtClean="0"/>
              <a:t> e </a:t>
            </a:r>
            <a:r>
              <a:rPr lang="en-GB" dirty="0" err="1" smtClean="0"/>
              <a:t>seu</a:t>
            </a:r>
            <a:r>
              <a:rPr lang="en-GB" dirty="0" smtClean="0"/>
              <a:t> </a:t>
            </a:r>
            <a:r>
              <a:rPr lang="en-GB" dirty="0" err="1" smtClean="0"/>
              <a:t>desdobramento</a:t>
            </a:r>
            <a:endParaRPr lang="en-GB" dirty="0" smtClean="0"/>
          </a:p>
          <a:p>
            <a:r>
              <a:rPr lang="en-GB" dirty="0" err="1" smtClean="0"/>
              <a:t>Atribuição</a:t>
            </a:r>
            <a:r>
              <a:rPr lang="en-GB" dirty="0" smtClean="0"/>
              <a:t> dos </a:t>
            </a:r>
            <a:r>
              <a:rPr lang="en-GB" dirty="0" err="1" smtClean="0"/>
              <a:t>novos</a:t>
            </a:r>
            <a:r>
              <a:rPr lang="en-GB" dirty="0" smtClean="0"/>
              <a:t> </a:t>
            </a:r>
            <a:r>
              <a:rPr lang="en-GB" dirty="0" err="1" smtClean="0"/>
              <a:t>objetivos</a:t>
            </a:r>
            <a:r>
              <a:rPr lang="en-GB" dirty="0" smtClean="0"/>
              <a:t> </a:t>
            </a:r>
            <a:r>
              <a:rPr lang="en-GB" dirty="0" err="1" smtClean="0"/>
              <a:t>aos</a:t>
            </a:r>
            <a:r>
              <a:rPr lang="en-GB" dirty="0" smtClean="0"/>
              <a:t> </a:t>
            </a:r>
            <a:r>
              <a:rPr lang="en-GB" dirty="0" err="1" smtClean="0"/>
              <a:t>Dirigentes</a:t>
            </a:r>
            <a:r>
              <a:rPr lang="en-GB" dirty="0" smtClean="0"/>
              <a:t> e </a:t>
            </a:r>
            <a:r>
              <a:rPr lang="en-GB" dirty="0" err="1" smtClean="0"/>
              <a:t>Coordenadores</a:t>
            </a:r>
            <a:endParaRPr lang="en-GB" dirty="0" smtClean="0"/>
          </a:p>
          <a:p>
            <a:r>
              <a:rPr lang="en-GB" dirty="0" err="1" smtClean="0"/>
              <a:t>Elaboração</a:t>
            </a:r>
            <a:r>
              <a:rPr lang="en-GB" dirty="0" smtClean="0"/>
              <a:t> do </a:t>
            </a:r>
            <a:r>
              <a:rPr lang="en-GB" dirty="0" err="1" smtClean="0"/>
              <a:t>plano</a:t>
            </a:r>
            <a:r>
              <a:rPr lang="en-GB" dirty="0" smtClean="0"/>
              <a:t> de </a:t>
            </a:r>
            <a:r>
              <a:rPr lang="en-GB" dirty="0" err="1" smtClean="0"/>
              <a:t>atividades</a:t>
            </a:r>
            <a:r>
              <a:rPr lang="en-GB" dirty="0" smtClean="0"/>
              <a:t> e </a:t>
            </a:r>
            <a:r>
              <a:rPr lang="en-GB" dirty="0" err="1" smtClean="0"/>
              <a:t>orçamento</a:t>
            </a:r>
            <a:r>
              <a:rPr lang="en-GB" dirty="0" smtClean="0"/>
              <a:t> com </a:t>
            </a:r>
            <a:r>
              <a:rPr lang="en-GB" dirty="0" err="1" smtClean="0"/>
              <a:t>alinhamento</a:t>
            </a:r>
            <a:r>
              <a:rPr lang="en-GB" dirty="0" smtClean="0"/>
              <a:t> </a:t>
            </a:r>
            <a:r>
              <a:rPr lang="en-GB" dirty="0" err="1" smtClean="0"/>
              <a:t>estratégico</a:t>
            </a:r>
            <a:endParaRPr lang="en-GB" dirty="0" smtClean="0"/>
          </a:p>
          <a:p>
            <a:r>
              <a:rPr lang="en-GB" dirty="0" err="1" smtClean="0"/>
              <a:t>Desenho</a:t>
            </a:r>
            <a:r>
              <a:rPr lang="en-GB" dirty="0" smtClean="0"/>
              <a:t> de um novo </a:t>
            </a:r>
            <a:r>
              <a:rPr lang="en-GB" dirty="0" err="1" smtClean="0"/>
              <a:t>sistema</a:t>
            </a:r>
            <a:r>
              <a:rPr lang="en-GB" dirty="0" smtClean="0"/>
              <a:t> de </a:t>
            </a:r>
            <a:r>
              <a:rPr lang="en-GB" dirty="0" err="1" smtClean="0"/>
              <a:t>controlo</a:t>
            </a:r>
            <a:r>
              <a:rPr lang="en-GB" dirty="0" smtClean="0"/>
              <a:t> da </a:t>
            </a:r>
            <a:r>
              <a:rPr lang="en-GB" dirty="0" err="1" smtClean="0"/>
              <a:t>estratégia</a:t>
            </a:r>
            <a:endParaRPr lang="en-GB" dirty="0" smtClean="0"/>
          </a:p>
          <a:p>
            <a:r>
              <a:rPr lang="en-GB" dirty="0" err="1" smtClean="0"/>
              <a:t>Implementação</a:t>
            </a:r>
            <a:r>
              <a:rPr lang="en-GB" dirty="0" smtClean="0"/>
              <a:t> do novo </a:t>
            </a:r>
            <a:r>
              <a:rPr lang="en-GB" dirty="0" err="1" smtClean="0"/>
              <a:t>modelo</a:t>
            </a:r>
            <a:r>
              <a:rPr lang="en-GB" dirty="0" smtClean="0"/>
              <a:t> de </a:t>
            </a:r>
            <a:r>
              <a:rPr lang="en-GB" dirty="0" err="1" smtClean="0"/>
              <a:t>funcionamento</a:t>
            </a:r>
            <a:r>
              <a:rPr lang="en-GB" dirty="0" smtClean="0"/>
              <a:t> e de </a:t>
            </a:r>
            <a:r>
              <a:rPr lang="en-GB" dirty="0" err="1" smtClean="0"/>
              <a:t>melhoria</a:t>
            </a:r>
            <a:r>
              <a:rPr lang="en-GB" dirty="0" smtClean="0"/>
              <a:t> </a:t>
            </a:r>
            <a:r>
              <a:rPr lang="en-GB" dirty="0" err="1" smtClean="0"/>
              <a:t>contínua</a:t>
            </a:r>
            <a:endParaRPr lang="en-GB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00" y="2658620"/>
            <a:ext cx="7345020" cy="14904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sz="7200" dirty="0" err="1" smtClean="0"/>
              <a:t>Obrigada</a:t>
            </a:r>
            <a:r>
              <a:rPr lang="en-GB" sz="7200" dirty="0" smtClean="0"/>
              <a:t> </a:t>
            </a:r>
            <a:r>
              <a:rPr lang="en-GB" sz="7200" dirty="0" err="1" smtClean="0"/>
              <a:t>pela</a:t>
            </a:r>
            <a:r>
              <a:rPr lang="en-GB" sz="7200" dirty="0" smtClean="0"/>
              <a:t> </a:t>
            </a:r>
            <a:r>
              <a:rPr lang="en-GB" sz="7200" dirty="0" err="1" smtClean="0"/>
              <a:t>atenção</a:t>
            </a:r>
            <a:r>
              <a:rPr lang="en-GB" sz="7200" dirty="0" smtClean="0"/>
              <a:t>!</a:t>
            </a:r>
            <a:endParaRPr lang="en-GB" sz="7200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880" y="414910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mccosta\AppData\Local\Temp\Rar$DI04.886\Fundo Br_Logos_Co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680" y="4797186"/>
            <a:ext cx="4504459" cy="12105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Missão</a:t>
            </a:r>
            <a:r>
              <a:rPr lang="en-GB" dirty="0" smtClean="0"/>
              <a:t> e </a:t>
            </a:r>
            <a:r>
              <a:rPr lang="en-GB" dirty="0" err="1" smtClean="0"/>
              <a:t>Visão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430" y="1844780"/>
            <a:ext cx="8229600" cy="44646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PT" sz="2600" dirty="0" smtClean="0">
                <a:solidFill>
                  <a:schemeClr val="tx1"/>
                </a:solidFill>
              </a:rPr>
              <a:t>Desenvolver e transferir conhecimento nas áreas da energia e geologia para apoio às políticas públicas, para a sociedade e para a economia.</a:t>
            </a:r>
          </a:p>
          <a:p>
            <a:pPr algn="just"/>
            <a:r>
              <a:rPr lang="pt-PT" sz="2600" dirty="0" smtClean="0">
                <a:solidFill>
                  <a:schemeClr val="tx1"/>
                </a:solidFill>
              </a:rPr>
              <a:t>Prestar apoio a entidades públicas e privadas nas áreas da energia e geologia.</a:t>
            </a:r>
          </a:p>
          <a:p>
            <a:pPr algn="just"/>
            <a:r>
              <a:rPr lang="pt-PT" sz="2600" dirty="0" smtClean="0">
                <a:solidFill>
                  <a:schemeClr val="tx1"/>
                </a:solidFill>
              </a:rPr>
              <a:t>Desempenhar as funções permanentes do Estado na preservação e valorização do território nas áreas da energia e geologia.</a:t>
            </a:r>
          </a:p>
          <a:p>
            <a:endParaRPr lang="pt-PT" sz="2600" b="1" dirty="0" smtClean="0">
              <a:solidFill>
                <a:schemeClr val="tx1"/>
              </a:solidFill>
            </a:endParaRPr>
          </a:p>
          <a:p>
            <a:pPr algn="just">
              <a:buSzPct val="100000"/>
              <a:buFont typeface="Wingdings" pitchFamily="2" charset="2"/>
              <a:buChar char="v"/>
            </a:pPr>
            <a:r>
              <a:rPr lang="pt-PT" sz="2600" dirty="0" smtClean="0">
                <a:solidFill>
                  <a:schemeClr val="tx1"/>
                </a:solidFill>
              </a:rPr>
              <a:t>Ser reconhecida como uma instituição de referência internacional pela geração de conhecimento e valorização do território nas áreas da energia e geologia.</a:t>
            </a:r>
          </a:p>
          <a:p>
            <a:endParaRPr lang="en-GB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Atividade do LNEG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800" dirty="0">
                <a:hlinkClick r:id="rId3"/>
              </a:rPr>
              <a:t>http://www.lneg.pt</a:t>
            </a:r>
            <a:r>
              <a:rPr lang="pt-PT" sz="2800" dirty="0" smtClean="0">
                <a:hlinkClick r:id="rId3"/>
              </a:rPr>
              <a:t>/</a:t>
            </a:r>
            <a:endParaRPr lang="pt-PT" sz="2800" dirty="0" smtClean="0"/>
          </a:p>
          <a:p>
            <a:endParaRPr lang="pt-PT" sz="2800" dirty="0" smtClean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769600"/>
          </a:xfrm>
        </p:spPr>
        <p:txBody>
          <a:bodyPr/>
          <a:lstStyle/>
          <a:p>
            <a:r>
              <a:rPr lang="pt-PT" dirty="0" smtClean="0"/>
              <a:t>Alguns nºs...</a:t>
            </a:r>
            <a:endParaRPr lang="pt-PT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1844780"/>
            <a:ext cx="6008967" cy="3122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710" y="3068950"/>
            <a:ext cx="2701290" cy="2837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87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769600"/>
          </a:xfrm>
        </p:spPr>
        <p:txBody>
          <a:bodyPr/>
          <a:lstStyle/>
          <a:p>
            <a:r>
              <a:rPr lang="pt-PT" dirty="0" smtClean="0"/>
              <a:t>Alguns nºs...</a:t>
            </a:r>
            <a:endParaRPr lang="pt-PT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80" y="1700760"/>
            <a:ext cx="5976830" cy="2592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59" y="4293120"/>
            <a:ext cx="3974135" cy="21798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28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769600"/>
          </a:xfrm>
        </p:spPr>
        <p:txBody>
          <a:bodyPr/>
          <a:lstStyle/>
          <a:p>
            <a:r>
              <a:rPr lang="pt-PT" dirty="0" smtClean="0"/>
              <a:t>Alguns nºs...</a:t>
            </a:r>
            <a:endParaRPr lang="pt-PT" dirty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170212"/>
              </p:ext>
            </p:extLst>
          </p:nvPr>
        </p:nvGraphicFramePr>
        <p:xfrm>
          <a:off x="467431" y="2924930"/>
          <a:ext cx="8486743" cy="16562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8551"/>
                <a:gridCol w="2650091"/>
                <a:gridCol w="1884267"/>
                <a:gridCol w="1933834"/>
              </a:tblGrid>
              <a:tr h="552077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500"/>
                        </a:spcAft>
                      </a:pPr>
                      <a:r>
                        <a:rPr lang="en-US" sz="2400" dirty="0" err="1">
                          <a:effectLst/>
                        </a:rPr>
                        <a:t>Parâmetros</a:t>
                      </a:r>
                      <a:endParaRPr lang="pt-PT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AVALIAÇÃO FINAL</a:t>
                      </a:r>
                      <a:endParaRPr lang="pt-PT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520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Eficácia</a:t>
                      </a:r>
                      <a:endParaRPr lang="pt-PT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Eficiência</a:t>
                      </a:r>
                      <a:endParaRPr lang="pt-PT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Qualidade</a:t>
                      </a:r>
                      <a:endParaRPr lang="pt-PT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5520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35,65%</a:t>
                      </a:r>
                      <a:endParaRPr lang="pt-PT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51,92%</a:t>
                      </a:r>
                      <a:endParaRPr lang="pt-PT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22,81%</a:t>
                      </a:r>
                      <a:endParaRPr lang="pt-PT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110,38%</a:t>
                      </a:r>
                      <a:endParaRPr lang="pt-PT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67430" y="2214112"/>
            <a:ext cx="8494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b="1" cap="small" dirty="0" err="1"/>
              <a:t>ResuLtados</a:t>
            </a:r>
            <a:r>
              <a:rPr lang="pt-PT" sz="2400" b="1" cap="small" dirty="0"/>
              <a:t> dos parâmetros de avaliação do QUAR do </a:t>
            </a:r>
            <a:r>
              <a:rPr lang="pt-PT" sz="2400" b="1" cap="small" dirty="0" err="1"/>
              <a:t>lneg</a:t>
            </a:r>
            <a:r>
              <a:rPr lang="pt-PT" sz="2400" b="1" cap="small" dirty="0"/>
              <a:t> em 2013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06208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Apresentação do LNEG</a:t>
            </a:r>
          </a:p>
          <a:p>
            <a:r>
              <a:rPr lang="pt-PT" b="1" dirty="0" smtClean="0"/>
              <a:t>Enquadramento da intervenção organizacional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Exercício da clarificação da estratégia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Resultados</a:t>
            </a:r>
          </a:p>
          <a:p>
            <a:r>
              <a:rPr lang="pt-PT" dirty="0" smtClean="0">
                <a:solidFill>
                  <a:schemeClr val="bg1">
                    <a:lumMod val="65000"/>
                  </a:schemeClr>
                </a:solidFill>
              </a:rPr>
              <a:t>Passos seguintes</a:t>
            </a:r>
          </a:p>
          <a:p>
            <a:endParaRPr lang="pt-PT" dirty="0" smtClean="0"/>
          </a:p>
        </p:txBody>
      </p:sp>
      <p:pic>
        <p:nvPicPr>
          <p:cNvPr id="4" name="Picture 3" descr="I:\Clientes\LNEG\LNE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400" y="692620"/>
            <a:ext cx="150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PM Lisbon 2014 Modelo para Apresentaçã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BPM Lisbon 2014 Modelo para Apresentação</Template>
  <TotalTime>923</TotalTime>
  <Words>889</Words>
  <Application>Microsoft Office PowerPoint</Application>
  <PresentationFormat>On-screen Show (4:3)</PresentationFormat>
  <Paragraphs>179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BPM Lisbon 2014 Modelo para Apresentação</vt:lpstr>
      <vt:lpstr>LNEG 2.0 Mais Inovação e Competitividade</vt:lpstr>
      <vt:lpstr>Objetivos</vt:lpstr>
      <vt:lpstr>Agenda</vt:lpstr>
      <vt:lpstr>Missão e Visão</vt:lpstr>
      <vt:lpstr>Atividade do LNEG</vt:lpstr>
      <vt:lpstr>Alguns nºs...</vt:lpstr>
      <vt:lpstr>Alguns nºs...</vt:lpstr>
      <vt:lpstr>Alguns nºs...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Agenda</vt:lpstr>
      <vt:lpstr>Objetivo: Maximizar a probabilidade de concretizar a        estratégia </vt:lpstr>
      <vt:lpstr>Exercício</vt:lpstr>
      <vt:lpstr>PowerPoint Presentation</vt:lpstr>
      <vt:lpstr>PowerPoint Presentation</vt:lpstr>
      <vt:lpstr>Agenda</vt:lpstr>
      <vt:lpstr>Exemplo de entregáveis</vt:lpstr>
      <vt:lpstr>PowerPoint Presentation</vt:lpstr>
      <vt:lpstr>PowerPoint Presentation</vt:lpstr>
      <vt:lpstr>Exemplo de “resultados”</vt:lpstr>
      <vt:lpstr>PowerPoint Presentation</vt:lpstr>
      <vt:lpstr>Principais diferenças entre  o sistema de objetivos e indicadores anteriores - novos</vt:lpstr>
      <vt:lpstr>PowerPoint Presentation</vt:lpstr>
      <vt:lpstr>Apreciação sobre o que se aprendeu para a mudança de atitude e comportamento </vt:lpstr>
      <vt:lpstr>Agenda</vt:lpstr>
      <vt:lpstr>Passos seguintes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Apresentação</dc:title>
  <dc:creator>jsc</dc:creator>
  <cp:lastModifiedBy>Paula Candeias</cp:lastModifiedBy>
  <cp:revision>70</cp:revision>
  <cp:lastPrinted>2014-07-23T09:29:33Z</cp:lastPrinted>
  <dcterms:created xsi:type="dcterms:W3CDTF">2014-06-10T17:36:30Z</dcterms:created>
  <dcterms:modified xsi:type="dcterms:W3CDTF">2014-07-23T09:29:54Z</dcterms:modified>
</cp:coreProperties>
</file>