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7" r:id="rId2"/>
    <p:sldId id="258" r:id="rId3"/>
    <p:sldId id="259" r:id="rId4"/>
    <p:sldId id="289" r:id="rId5"/>
    <p:sldId id="290" r:id="rId6"/>
    <p:sldId id="260" r:id="rId7"/>
    <p:sldId id="263" r:id="rId8"/>
    <p:sldId id="288" r:id="rId9"/>
    <p:sldId id="261" r:id="rId10"/>
    <p:sldId id="306" r:id="rId11"/>
    <p:sldId id="307" r:id="rId12"/>
    <p:sldId id="286" r:id="rId13"/>
    <p:sldId id="265" r:id="rId14"/>
    <p:sldId id="291" r:id="rId15"/>
    <p:sldId id="302" r:id="rId16"/>
    <p:sldId id="303" r:id="rId17"/>
    <p:sldId id="304" r:id="rId18"/>
    <p:sldId id="305" r:id="rId19"/>
    <p:sldId id="292" r:id="rId20"/>
    <p:sldId id="308" r:id="rId21"/>
    <p:sldId id="293" r:id="rId22"/>
    <p:sldId id="294" r:id="rId23"/>
    <p:sldId id="295" r:id="rId24"/>
    <p:sldId id="296" r:id="rId25"/>
    <p:sldId id="297" r:id="rId26"/>
    <p:sldId id="299" r:id="rId27"/>
    <p:sldId id="300" r:id="rId28"/>
    <p:sldId id="301" r:id="rId29"/>
    <p:sldId id="269" r:id="rId30"/>
    <p:sldId id="268" r:id="rId31"/>
    <p:sldId id="270" r:id="rId32"/>
    <p:sldId id="271" r:id="rId33"/>
    <p:sldId id="272" r:id="rId34"/>
    <p:sldId id="273" r:id="rId35"/>
    <p:sldId id="274" r:id="rId36"/>
    <p:sldId id="281" r:id="rId37"/>
    <p:sldId id="275" r:id="rId38"/>
    <p:sldId id="278" r:id="rId39"/>
    <p:sldId id="279" r:id="rId40"/>
    <p:sldId id="280" r:id="rId41"/>
    <p:sldId id="287" r:id="rId42"/>
    <p:sldId id="256" r:id="rId43"/>
  </p:sldIdLst>
  <p:sldSz cx="9144000" cy="6858000" type="screen4x3"/>
  <p:notesSz cx="6781800" cy="9926638"/>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FFFF"/>
    <a:srgbClr val="FFFF99"/>
    <a:srgbClr val="808080"/>
    <a:srgbClr val="FF0000"/>
    <a:srgbClr val="CC3300"/>
    <a:srgbClr val="0080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4244" autoAdjust="0"/>
    <p:restoredTop sz="94660"/>
  </p:normalViewPr>
  <p:slideViewPr>
    <p:cSldViewPr snapToGrid="0">
      <p:cViewPr>
        <p:scale>
          <a:sx n="75" d="100"/>
          <a:sy n="75" d="100"/>
        </p:scale>
        <p:origin x="-408" y="-120"/>
      </p:cViewPr>
      <p:guideLst>
        <p:guide orient="horz" pos="289"/>
        <p:guide pos="402"/>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1" d="100"/>
          <a:sy n="51" d="100"/>
        </p:scale>
        <p:origin x="-1218" y="-108"/>
      </p:cViewPr>
      <p:guideLst>
        <p:guide orient="horz" pos="3127"/>
        <p:guide pos="21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384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s-ES"/>
          </a:p>
        </p:txBody>
      </p:sp>
      <p:sp>
        <p:nvSpPr>
          <p:cNvPr id="36867" name="Rectangle 3"/>
          <p:cNvSpPr>
            <a:spLocks noGrp="1" noChangeArrowheads="1"/>
          </p:cNvSpPr>
          <p:nvPr>
            <p:ph type="dt" idx="1"/>
          </p:nvPr>
        </p:nvSpPr>
        <p:spPr bwMode="auto">
          <a:xfrm>
            <a:off x="3841750" y="0"/>
            <a:ext cx="29384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
          </a:p>
        </p:txBody>
      </p:sp>
      <p:sp>
        <p:nvSpPr>
          <p:cNvPr id="15364" name="Rectangle 4"/>
          <p:cNvSpPr>
            <a:spLocks noGrp="1" noRot="1" noChangeArrowheads="1" noTextEdit="1"/>
          </p:cNvSpPr>
          <p:nvPr>
            <p:ph type="sldImg" idx="2"/>
          </p:nvPr>
        </p:nvSpPr>
        <p:spPr bwMode="auto">
          <a:xfrm>
            <a:off x="909638" y="744538"/>
            <a:ext cx="4964112"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7863" y="4714875"/>
            <a:ext cx="54260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36870" name="Rectangle 6"/>
          <p:cNvSpPr>
            <a:spLocks noGrp="1" noChangeArrowheads="1"/>
          </p:cNvSpPr>
          <p:nvPr>
            <p:ph type="ftr" sz="quarter" idx="4"/>
          </p:nvPr>
        </p:nvSpPr>
        <p:spPr bwMode="auto">
          <a:xfrm>
            <a:off x="0" y="9428163"/>
            <a:ext cx="29384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s-ES"/>
          </a:p>
        </p:txBody>
      </p:sp>
      <p:sp>
        <p:nvSpPr>
          <p:cNvPr id="36871" name="Rectangle 7"/>
          <p:cNvSpPr>
            <a:spLocks noGrp="1" noChangeArrowheads="1"/>
          </p:cNvSpPr>
          <p:nvPr>
            <p:ph type="sldNum" sz="quarter" idx="5"/>
          </p:nvPr>
        </p:nvSpPr>
        <p:spPr bwMode="auto">
          <a:xfrm>
            <a:off x="3841750" y="9428163"/>
            <a:ext cx="29384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DDD657A-AACE-4F54-B96A-16A2BAD4122C}" type="slidenum">
              <a:rPr lang="es-ES"/>
              <a:pPr>
                <a:defRPr/>
              </a:pPr>
              <a:t>‹#›</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875F23BF-B2F4-41DA-9056-A5F5215BDFE8}" type="slidenum">
              <a:rPr lang="es-ES" smtClean="0"/>
              <a:pPr/>
              <a:t>1</a:t>
            </a:fld>
            <a:endParaRPr lang="es-ES" smtClean="0"/>
          </a:p>
        </p:txBody>
      </p:sp>
      <p:sp>
        <p:nvSpPr>
          <p:cNvPr id="19458" name="Rectangle 2"/>
          <p:cNvSpPr>
            <a:spLocks noGrp="1" noRo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2DF70BCE-0DEE-4FC2-8A75-3779B6EB73FE}" type="slidenum">
              <a:rPr lang="es-ES" smtClean="0"/>
              <a:pPr/>
              <a:t>10</a:t>
            </a:fld>
            <a:endParaRPr lang="es-ES" smtClean="0"/>
          </a:p>
        </p:txBody>
      </p:sp>
      <p:sp>
        <p:nvSpPr>
          <p:cNvPr id="37890" name="Rectangle 2"/>
          <p:cNvSpPr>
            <a:spLocks noGrp="1" noRo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CCD0303D-F666-4EAE-96F1-697CA253AA86}" type="slidenum">
              <a:rPr lang="es-ES" smtClean="0"/>
              <a:pPr/>
              <a:t>11</a:t>
            </a:fld>
            <a:endParaRPr lang="es-ES" smtClean="0"/>
          </a:p>
        </p:txBody>
      </p:sp>
      <p:sp>
        <p:nvSpPr>
          <p:cNvPr id="39938" name="Rectangle 2"/>
          <p:cNvSpPr>
            <a:spLocks noGrp="1" noRo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2ACE1619-191E-4E72-907A-61DF2A8E41E6}" type="slidenum">
              <a:rPr lang="es-ES" smtClean="0"/>
              <a:pPr/>
              <a:t>12</a:t>
            </a:fld>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p>
            <a:fld id="{DF6412C3-B7BD-484E-A203-614DB58AD306}" type="slidenum">
              <a:rPr lang="es-ES" smtClean="0"/>
              <a:pPr/>
              <a:t>13</a:t>
            </a:fld>
            <a:endParaRPr lang="es-ES" smtClean="0"/>
          </a:p>
        </p:txBody>
      </p:sp>
      <p:sp>
        <p:nvSpPr>
          <p:cNvPr id="50178" name="Rectangle 2"/>
          <p:cNvSpPr>
            <a:spLocks noGrp="1" noRo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9CDDF2E1-3562-48DC-A230-6FA066ED65B3}" type="slidenum">
              <a:rPr lang="es-ES" smtClean="0"/>
              <a:pPr/>
              <a:t>14</a:t>
            </a:fld>
            <a:endParaRPr lang="es-ES" smtClean="0"/>
          </a:p>
        </p:txBody>
      </p:sp>
      <p:sp>
        <p:nvSpPr>
          <p:cNvPr id="52226" name="Rectangle 2"/>
          <p:cNvSpPr>
            <a:spLocks noGrp="1" noRo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5C250E4D-81F1-466C-AB59-FF985F08DDAD}" type="slidenum">
              <a:rPr lang="es-ES" smtClean="0"/>
              <a:pPr/>
              <a:t>15</a:t>
            </a:fld>
            <a:endParaRPr lang="es-ES" smtClean="0"/>
          </a:p>
        </p:txBody>
      </p:sp>
      <p:sp>
        <p:nvSpPr>
          <p:cNvPr id="54274" name="Rectangle 2"/>
          <p:cNvSpPr>
            <a:spLocks noGrp="1" noRot="1" noChangeArrowheads="1" noTextEdit="1"/>
          </p:cNvSpPr>
          <p:nvPr>
            <p:ph type="sldImg"/>
          </p:nvPr>
        </p:nvSpPr>
        <p:spPr>
          <a:xfrm>
            <a:off x="911225" y="742950"/>
            <a:ext cx="4965700" cy="3724275"/>
          </a:xfrm>
          <a:ln/>
        </p:spPr>
      </p:sp>
      <p:sp>
        <p:nvSpPr>
          <p:cNvPr id="54275" name="Rectangle 3"/>
          <p:cNvSpPr>
            <a:spLocks noGrp="1" noChangeArrowheads="1"/>
          </p:cNvSpPr>
          <p:nvPr>
            <p:ph type="body" idx="1"/>
          </p:nvPr>
        </p:nvSpPr>
        <p:spPr>
          <a:xfrm>
            <a:off x="904875" y="4713288"/>
            <a:ext cx="4972050" cy="4470400"/>
          </a:xfrm>
          <a:noFill/>
          <a:ln/>
        </p:spPr>
        <p:txBody>
          <a:bodyPr/>
          <a:lstStyle/>
          <a:p>
            <a:pPr eaLnBrk="1" hangingPunct="1"/>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1A6B763A-BF3B-4A4A-90D8-6AF47CD460D5}" type="slidenum">
              <a:rPr lang="es-ES" smtClean="0"/>
              <a:pPr/>
              <a:t>16</a:t>
            </a:fld>
            <a:endParaRPr lang="es-ES" smtClean="0"/>
          </a:p>
        </p:txBody>
      </p:sp>
      <p:sp>
        <p:nvSpPr>
          <p:cNvPr id="56322" name="Rectangle 2"/>
          <p:cNvSpPr>
            <a:spLocks noGrp="1" noRot="1" noChangeArrowheads="1" noTextEdit="1"/>
          </p:cNvSpPr>
          <p:nvPr>
            <p:ph type="sldImg"/>
          </p:nvPr>
        </p:nvSpPr>
        <p:spPr>
          <a:xfrm>
            <a:off x="906463" y="769938"/>
            <a:ext cx="4970462" cy="3727450"/>
          </a:xfrm>
          <a:ln/>
        </p:spPr>
      </p:sp>
      <p:sp>
        <p:nvSpPr>
          <p:cNvPr id="56323" name="Rectangle 3"/>
          <p:cNvSpPr>
            <a:spLocks noGrp="1" noChangeArrowheads="1"/>
          </p:cNvSpPr>
          <p:nvPr>
            <p:ph type="body" idx="1"/>
          </p:nvPr>
        </p:nvSpPr>
        <p:spPr>
          <a:xfrm>
            <a:off x="920750" y="4735513"/>
            <a:ext cx="4940300" cy="4427537"/>
          </a:xfrm>
          <a:noFill/>
          <a:ln/>
        </p:spPr>
        <p:txBody>
          <a:bodyPr lIns="90059" tIns="45029" rIns="90059" bIns="45029"/>
          <a:lstStyle/>
          <a:p>
            <a:pPr eaLnBrk="1" hangingPunct="1"/>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7"/>
          <p:cNvSpPr>
            <a:spLocks noGrp="1" noChangeArrowheads="1"/>
          </p:cNvSpPr>
          <p:nvPr>
            <p:ph type="sldNum" sz="quarter" idx="5"/>
          </p:nvPr>
        </p:nvSpPr>
        <p:spPr>
          <a:noFill/>
        </p:spPr>
        <p:txBody>
          <a:bodyPr/>
          <a:lstStyle/>
          <a:p>
            <a:fld id="{EEC4E92A-CC39-4015-A68B-3B302F813ED7}" type="slidenum">
              <a:rPr lang="es-ES" smtClean="0"/>
              <a:pPr/>
              <a:t>17</a:t>
            </a:fld>
            <a:endParaRPr lang="es-ES" smtClean="0"/>
          </a:p>
        </p:txBody>
      </p:sp>
      <p:sp>
        <p:nvSpPr>
          <p:cNvPr id="107522" name="Rectangle 2"/>
          <p:cNvSpPr>
            <a:spLocks noGrp="1" noRot="1" noChangeArrowheads="1" noTextEdit="1"/>
          </p:cNvSpPr>
          <p:nvPr>
            <p:ph type="sldImg"/>
          </p:nvPr>
        </p:nvSpPr>
        <p:spPr>
          <a:xfrm>
            <a:off x="911225" y="742950"/>
            <a:ext cx="4965700" cy="3724275"/>
          </a:xfrm>
          <a:ln/>
        </p:spPr>
      </p:sp>
      <p:sp>
        <p:nvSpPr>
          <p:cNvPr id="107523" name="Rectangle 3"/>
          <p:cNvSpPr>
            <a:spLocks noGrp="1" noChangeArrowheads="1"/>
          </p:cNvSpPr>
          <p:nvPr>
            <p:ph type="body" idx="1"/>
          </p:nvPr>
        </p:nvSpPr>
        <p:spPr>
          <a:xfrm>
            <a:off x="904875" y="4713288"/>
            <a:ext cx="4972050" cy="4470400"/>
          </a:xfrm>
          <a:noFill/>
          <a:ln/>
        </p:spPr>
        <p:txBody>
          <a:bodyPr/>
          <a:lstStyle/>
          <a:p>
            <a:pPr eaLnBrk="1" hangingPunct="1"/>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7"/>
          <p:cNvSpPr>
            <a:spLocks noGrp="1" noChangeArrowheads="1"/>
          </p:cNvSpPr>
          <p:nvPr>
            <p:ph type="sldNum" sz="quarter" idx="5"/>
          </p:nvPr>
        </p:nvSpPr>
        <p:spPr>
          <a:noFill/>
        </p:spPr>
        <p:txBody>
          <a:bodyPr/>
          <a:lstStyle/>
          <a:p>
            <a:fld id="{5DACF6BA-BB21-4B44-966C-26CF5ED57D30}" type="slidenum">
              <a:rPr lang="es-ES" smtClean="0"/>
              <a:pPr/>
              <a:t>18</a:t>
            </a:fld>
            <a:endParaRPr lang="es-ES" smtClean="0"/>
          </a:p>
        </p:txBody>
      </p:sp>
      <p:sp>
        <p:nvSpPr>
          <p:cNvPr id="109570" name="Rectangle 2"/>
          <p:cNvSpPr>
            <a:spLocks noGrp="1" noRot="1" noChangeArrowheads="1" noTextEdit="1"/>
          </p:cNvSpPr>
          <p:nvPr>
            <p:ph type="sldImg"/>
          </p:nvPr>
        </p:nvSpPr>
        <p:spPr>
          <a:xfrm>
            <a:off x="911225" y="742950"/>
            <a:ext cx="4965700" cy="3724275"/>
          </a:xfrm>
          <a:ln/>
        </p:spPr>
      </p:sp>
      <p:sp>
        <p:nvSpPr>
          <p:cNvPr id="109571" name="Rectangle 3"/>
          <p:cNvSpPr>
            <a:spLocks noGrp="1" noChangeArrowheads="1"/>
          </p:cNvSpPr>
          <p:nvPr>
            <p:ph type="body" idx="1"/>
          </p:nvPr>
        </p:nvSpPr>
        <p:spPr>
          <a:xfrm>
            <a:off x="904875" y="4713288"/>
            <a:ext cx="4972050" cy="4470400"/>
          </a:xfrm>
          <a:noFill/>
          <a:ln/>
        </p:spPr>
        <p:txBody>
          <a:bodyPr/>
          <a:lstStyle/>
          <a:p>
            <a:pPr eaLnBrk="1" hangingPunct="1"/>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7"/>
          <p:cNvSpPr>
            <a:spLocks noGrp="1" noChangeArrowheads="1"/>
          </p:cNvSpPr>
          <p:nvPr>
            <p:ph type="sldNum" sz="quarter" idx="5"/>
          </p:nvPr>
        </p:nvSpPr>
        <p:spPr>
          <a:noFill/>
        </p:spPr>
        <p:txBody>
          <a:bodyPr/>
          <a:lstStyle/>
          <a:p>
            <a:fld id="{6CE71443-F6B9-4820-94B6-010996985BF1}" type="slidenum">
              <a:rPr lang="es-ES" smtClean="0"/>
              <a:pPr/>
              <a:t>23</a:t>
            </a:fld>
            <a:endParaRPr lang="es-ES" smtClean="0"/>
          </a:p>
        </p:txBody>
      </p:sp>
      <p:sp>
        <p:nvSpPr>
          <p:cNvPr id="115714" name="Rectangle 2"/>
          <p:cNvSpPr>
            <a:spLocks noGrp="1" noRot="1" noChangeArrowheads="1" noTextEdit="1"/>
          </p:cNvSpPr>
          <p:nvPr>
            <p:ph type="sldImg"/>
          </p:nvPr>
        </p:nvSpPr>
        <p:spPr>
          <a:ln/>
        </p:spPr>
      </p:sp>
      <p:sp>
        <p:nvSpPr>
          <p:cNvPr id="115715" name="Rectangle 3"/>
          <p:cNvSpPr>
            <a:spLocks noGrp="1" noChangeArrowheads="1"/>
          </p:cNvSpPr>
          <p:nvPr>
            <p:ph type="body" idx="1"/>
          </p:nvPr>
        </p:nvSpPr>
        <p:spPr>
          <a:noFill/>
          <a:ln/>
        </p:spPr>
        <p:txBody>
          <a:bodyPr/>
          <a:lstStyle/>
          <a:p>
            <a:pPr marL="190500" indent="-190500" eaLnBrk="1" hangingPunct="1"/>
            <a:r>
              <a:rPr lang="en-US" sz="1000" i="1" smtClean="0"/>
              <a:t>Article 15</a:t>
            </a:r>
          </a:p>
          <a:p>
            <a:pPr marL="190500" indent="-190500" eaLnBrk="1" hangingPunct="1"/>
            <a:r>
              <a:rPr lang="en-US" sz="1000" b="1" smtClean="0"/>
              <a:t>Application for authorisation</a:t>
            </a:r>
          </a:p>
          <a:p>
            <a:pPr marL="190500" indent="-190500" eaLnBrk="1" hangingPunct="1"/>
            <a:r>
              <a:rPr lang="en-US" sz="1000" smtClean="0"/>
              <a:t>1. When reference is made to this Article, an application for</a:t>
            </a:r>
          </a:p>
          <a:p>
            <a:pPr marL="190500" indent="-190500" eaLnBrk="1" hangingPunct="1"/>
            <a:r>
              <a:rPr lang="en-US" sz="1000" smtClean="0"/>
              <a:t>authorisation shall be submitted in accordance with the</a:t>
            </a:r>
          </a:p>
          <a:p>
            <a:pPr marL="190500" indent="-190500" eaLnBrk="1" hangingPunct="1"/>
            <a:r>
              <a:rPr lang="en-US" sz="1000" smtClean="0"/>
              <a:t>following paragraphs.</a:t>
            </a:r>
          </a:p>
          <a:p>
            <a:pPr marL="190500" indent="-190500" eaLnBrk="1" hangingPunct="1"/>
            <a:r>
              <a:rPr lang="en-US" sz="1000" smtClean="0"/>
              <a:t>2. The application shall be sent to the national competent</a:t>
            </a:r>
          </a:p>
          <a:p>
            <a:pPr marL="190500" indent="-190500" eaLnBrk="1" hangingPunct="1"/>
            <a:r>
              <a:rPr lang="en-US" sz="1000" smtClean="0"/>
              <a:t>authority of a Member State.</a:t>
            </a:r>
          </a:p>
          <a:p>
            <a:pPr marL="190500" indent="-190500" eaLnBrk="1" hangingPunct="1"/>
            <a:r>
              <a:rPr lang="de-DE" sz="1000" smtClean="0"/>
              <a:t>….</a:t>
            </a:r>
          </a:p>
          <a:p>
            <a:pPr marL="190500" indent="-190500" eaLnBrk="1" hangingPunct="1"/>
            <a:r>
              <a:rPr lang="en-US" sz="1000" smtClean="0"/>
              <a:t>3. The application shall include the following:</a:t>
            </a:r>
          </a:p>
          <a:p>
            <a:pPr marL="190500" indent="-190500" eaLnBrk="1" hangingPunct="1"/>
            <a:r>
              <a:rPr lang="en-US" sz="1000" smtClean="0"/>
              <a:t>(a) the name and address of the applicant;</a:t>
            </a:r>
          </a:p>
          <a:p>
            <a:pPr marL="190500" indent="-190500" eaLnBrk="1" hangingPunct="1"/>
            <a:r>
              <a:rPr lang="en-US" sz="1000" smtClean="0"/>
              <a:t>(b) the nutrient or other substance, or the food or the category</a:t>
            </a:r>
          </a:p>
          <a:p>
            <a:pPr marL="190500" indent="-190500" eaLnBrk="1" hangingPunct="1"/>
            <a:r>
              <a:rPr lang="en-US" sz="1000" smtClean="0"/>
              <a:t>of food, in respect of which the health claim is to be made</a:t>
            </a:r>
          </a:p>
          <a:p>
            <a:pPr marL="190500" indent="-190500" eaLnBrk="1" hangingPunct="1"/>
            <a:r>
              <a:rPr lang="en-US" sz="1000" smtClean="0"/>
              <a:t>and its particular characteristics;</a:t>
            </a:r>
          </a:p>
          <a:p>
            <a:pPr marL="190500" indent="-190500" eaLnBrk="1" hangingPunct="1"/>
            <a:r>
              <a:rPr lang="en-US" sz="1000" smtClean="0"/>
              <a:t>(c) a copy of the studies, including, where available, independent,</a:t>
            </a:r>
          </a:p>
          <a:p>
            <a:pPr marL="190500" indent="-190500" eaLnBrk="1" hangingPunct="1"/>
            <a:r>
              <a:rPr lang="en-US" sz="1000" smtClean="0"/>
              <a:t>peer-reviewed studies, which have been carried out</a:t>
            </a:r>
          </a:p>
          <a:p>
            <a:pPr marL="190500" indent="-190500" eaLnBrk="1" hangingPunct="1"/>
            <a:r>
              <a:rPr lang="en-US" sz="1000" smtClean="0"/>
              <a:t>with regard to the health claim and any other material</a:t>
            </a:r>
          </a:p>
          <a:p>
            <a:pPr marL="190500" indent="-190500" eaLnBrk="1" hangingPunct="1"/>
            <a:r>
              <a:rPr lang="en-US" sz="1000" smtClean="0"/>
              <a:t>which is available to demonstrate that the health claim</a:t>
            </a:r>
          </a:p>
          <a:p>
            <a:pPr marL="190500" indent="-190500" eaLnBrk="1" hangingPunct="1"/>
            <a:r>
              <a:rPr lang="en-US" sz="1000" smtClean="0"/>
              <a:t>complies with the criteria provided for in this Regulation;</a:t>
            </a:r>
          </a:p>
          <a:p>
            <a:pPr marL="190500" indent="-190500" eaLnBrk="1" hangingPunct="1"/>
            <a:r>
              <a:rPr lang="en-US" sz="1000" smtClean="0"/>
              <a:t>(d) where appropriate, an indication of the information which</a:t>
            </a:r>
          </a:p>
          <a:p>
            <a:pPr marL="190500" indent="-190500" eaLnBrk="1" hangingPunct="1"/>
            <a:r>
              <a:rPr lang="en-US" sz="1000" smtClean="0"/>
              <a:t>should be regarded as proprietary accompanied by verifiable</a:t>
            </a:r>
          </a:p>
          <a:p>
            <a:pPr marL="190500" indent="-190500" eaLnBrk="1" hangingPunct="1"/>
            <a:r>
              <a:rPr lang="en-US" sz="1000" smtClean="0"/>
              <a:t>justification;</a:t>
            </a:r>
          </a:p>
          <a:p>
            <a:pPr marL="190500" indent="-190500" eaLnBrk="1" hangingPunct="1"/>
            <a:r>
              <a:rPr lang="en-US" sz="1000" i="1" smtClean="0"/>
              <a:t>Article 16</a:t>
            </a:r>
          </a:p>
          <a:p>
            <a:pPr marL="190500" indent="-190500" eaLnBrk="1" hangingPunct="1"/>
            <a:r>
              <a:rPr lang="en-US" sz="1000" b="1" smtClean="0"/>
              <a:t>Opinion of the Authority</a:t>
            </a:r>
          </a:p>
          <a:p>
            <a:pPr marL="190500" indent="-190500" eaLnBrk="1" hangingPunct="1"/>
            <a:r>
              <a:rPr lang="en-US" sz="1000" smtClean="0"/>
              <a:t>1. In giving its opinion, the Authority shall respect a time</a:t>
            </a:r>
          </a:p>
          <a:p>
            <a:pPr marL="190500" indent="-190500" eaLnBrk="1" hangingPunct="1"/>
            <a:r>
              <a:rPr lang="en-US" sz="1000" smtClean="0"/>
              <a:t>limit of five months from the date of receipt of a valid application.</a:t>
            </a:r>
          </a:p>
          <a:p>
            <a:pPr marL="190500" indent="-190500" eaLnBrk="1" hangingPunct="1"/>
            <a:r>
              <a:rPr lang="en-US" sz="1000" smtClean="0"/>
              <a:t>Whenever the Authority seeks supplementary information</a:t>
            </a:r>
          </a:p>
          <a:p>
            <a:pPr marL="190500" indent="-190500" eaLnBrk="1" hangingPunct="1"/>
            <a:r>
              <a:rPr lang="en-US" sz="1000" smtClean="0"/>
              <a:t>from the applicant as provided for in paragraph 2, such time</a:t>
            </a:r>
          </a:p>
          <a:p>
            <a:pPr marL="190500" indent="-190500" eaLnBrk="1" hangingPunct="1"/>
            <a:r>
              <a:rPr lang="en-US" sz="1000" smtClean="0"/>
              <a:t>limit shall be extended by up to two months following the date</a:t>
            </a:r>
          </a:p>
          <a:p>
            <a:pPr marL="190500" indent="-190500" eaLnBrk="1" hangingPunct="1"/>
            <a:r>
              <a:rPr lang="en-US" sz="1000" smtClean="0"/>
              <a:t>of receipt of the requested information submitted by the applicant.</a:t>
            </a:r>
          </a:p>
          <a:p>
            <a:pPr marL="190500" indent="-190500" eaLnBrk="1" hangingPunct="1"/>
            <a:r>
              <a:rPr lang="de-DE" sz="1000" smtClean="0"/>
              <a:t>…</a:t>
            </a:r>
          </a:p>
          <a:p>
            <a:pPr marL="190500" indent="-190500" eaLnBrk="1" hangingPunct="1"/>
            <a:r>
              <a:rPr lang="en-US" sz="1000" smtClean="0"/>
              <a:t>3. In order to prepare its opinion, the Authority shall verify:</a:t>
            </a:r>
          </a:p>
          <a:p>
            <a:pPr marL="190500" indent="-190500" eaLnBrk="1" hangingPunct="1"/>
            <a:r>
              <a:rPr lang="en-US" sz="1000" smtClean="0"/>
              <a:t>(a) that the health claim is substantiated by scientific evidence;</a:t>
            </a:r>
          </a:p>
          <a:p>
            <a:pPr marL="190500" indent="-190500" eaLnBrk="1" hangingPunct="1"/>
            <a:r>
              <a:rPr lang="en-US" sz="1000" smtClean="0"/>
              <a:t>(b) that the wording of the health claim complies with the</a:t>
            </a:r>
          </a:p>
          <a:p>
            <a:pPr marL="190500" indent="-190500" eaLnBrk="1" hangingPunct="1"/>
            <a:r>
              <a:rPr lang="en-US" sz="1000" smtClean="0"/>
              <a:t>criteria laid down in this Regulation.</a:t>
            </a:r>
          </a:p>
          <a:p>
            <a:pPr marL="190500" indent="-190500" eaLnBrk="1" hangingPunct="1"/>
            <a:r>
              <a:rPr lang="de-DE" sz="1000" smtClean="0"/>
              <a:t>…</a:t>
            </a:r>
          </a:p>
          <a:p>
            <a:pPr marL="190500" indent="-190500" eaLnBrk="1" hangingPunct="1"/>
            <a:r>
              <a:rPr lang="de-DE" sz="1000" smtClean="0"/>
              <a:t>5. The Authority shall forward its opinion to the Commission,</a:t>
            </a:r>
          </a:p>
          <a:p>
            <a:pPr marL="190500" indent="-190500" eaLnBrk="1" hangingPunct="1"/>
            <a:r>
              <a:rPr lang="de-DE" sz="1000" smtClean="0"/>
              <a:t>the Member States and the applicant, including a report</a:t>
            </a:r>
          </a:p>
          <a:p>
            <a:pPr marL="190500" indent="-190500" eaLnBrk="1" hangingPunct="1"/>
            <a:r>
              <a:rPr lang="de-DE" sz="1000" smtClean="0"/>
              <a:t>describing its assessment of the health claim and stating the</a:t>
            </a:r>
          </a:p>
          <a:p>
            <a:pPr marL="190500" indent="-190500" eaLnBrk="1" hangingPunct="1"/>
            <a:r>
              <a:rPr lang="en-US" sz="1000" smtClean="0"/>
              <a:t>reasons for its opinion and the information on which its</a:t>
            </a:r>
          </a:p>
          <a:p>
            <a:pPr marL="190500" indent="-190500" eaLnBrk="1" hangingPunct="1"/>
            <a:r>
              <a:rPr lang="en-US" sz="1000" smtClean="0"/>
              <a:t>opinion was based.</a:t>
            </a:r>
          </a:p>
          <a:p>
            <a:pPr marL="190500" indent="-190500" eaLnBrk="1" hangingPunct="1"/>
            <a:r>
              <a:rPr lang="en-US" sz="1000" i="1" smtClean="0"/>
              <a:t>Article 17</a:t>
            </a:r>
          </a:p>
          <a:p>
            <a:pPr marL="190500" indent="-190500" eaLnBrk="1" hangingPunct="1"/>
            <a:r>
              <a:rPr lang="en-US" sz="1000" b="1" smtClean="0"/>
              <a:t>Community authorisation</a:t>
            </a:r>
          </a:p>
          <a:p>
            <a:pPr marL="190500" indent="-190500" eaLnBrk="1" hangingPunct="1"/>
            <a:r>
              <a:rPr lang="en-US" sz="1000" smtClean="0"/>
              <a:t>1. Within two months after receiving the opinion of the</a:t>
            </a:r>
          </a:p>
          <a:p>
            <a:pPr marL="190500" indent="-190500" eaLnBrk="1" hangingPunct="1"/>
            <a:r>
              <a:rPr lang="en-US" sz="1000" smtClean="0"/>
              <a:t>Authority, the Commission shall submit to the Committee</a:t>
            </a:r>
          </a:p>
          <a:p>
            <a:pPr marL="190500" indent="-190500" eaLnBrk="1" hangingPunct="1"/>
            <a:r>
              <a:rPr lang="en-US" sz="1000" smtClean="0"/>
              <a:t>referred to in Article 23(2) a draft decision on the lists of</a:t>
            </a:r>
          </a:p>
          <a:p>
            <a:pPr marL="190500" indent="-190500" eaLnBrk="1" hangingPunct="1"/>
            <a:r>
              <a:rPr lang="en-US" sz="1000" smtClean="0"/>
              <a:t>permitted health claims, taking into account the opinion of the</a:t>
            </a:r>
          </a:p>
          <a:p>
            <a:pPr marL="190500" indent="-190500" eaLnBrk="1" hangingPunct="1"/>
            <a:r>
              <a:rPr lang="en-US" sz="1000" smtClean="0"/>
              <a:t>Authority, any relevant provisions of Community law and other</a:t>
            </a:r>
          </a:p>
          <a:p>
            <a:pPr marL="190500" indent="-190500" eaLnBrk="1" hangingPunct="1"/>
            <a:r>
              <a:rPr lang="en-US" sz="1000" smtClean="0"/>
              <a:t>legitimate factors relevant to the matter under consideration.</a:t>
            </a:r>
          </a:p>
          <a:p>
            <a:pPr marL="190500" indent="-190500" eaLnBrk="1" hangingPunct="1"/>
            <a:r>
              <a:rPr lang="en-US" sz="1000" smtClean="0"/>
              <a:t>Where the draft decision is not in accordance with the opinion</a:t>
            </a:r>
          </a:p>
          <a:p>
            <a:pPr marL="190500" indent="-190500" eaLnBrk="1" hangingPunct="1"/>
            <a:r>
              <a:rPr lang="en-US" sz="1000" smtClean="0"/>
              <a:t>of the Authority, the Commission shall provide an explanation</a:t>
            </a:r>
          </a:p>
          <a:p>
            <a:pPr marL="190500" indent="-190500" eaLnBrk="1" hangingPunct="1"/>
            <a:r>
              <a:rPr lang="en-US" sz="1000" smtClean="0"/>
              <a:t>for the differences.</a:t>
            </a:r>
          </a:p>
          <a:p>
            <a:pPr marL="190500" indent="-190500" eaLnBrk="1" hangingPunct="1"/>
            <a:r>
              <a:rPr lang="de-DE" sz="1000" smtClean="0"/>
              <a:t>…</a:t>
            </a:r>
          </a:p>
          <a:p>
            <a:pPr marL="190500" indent="-190500" eaLnBrk="1" hangingPunct="1"/>
            <a:r>
              <a:rPr lang="en-US" sz="1000" smtClean="0"/>
              <a:t>5. Health claims included in the lists provided for in Articles</a:t>
            </a:r>
          </a:p>
          <a:p>
            <a:pPr marL="190500" indent="-190500" eaLnBrk="1" hangingPunct="1"/>
            <a:r>
              <a:rPr lang="en-US" sz="1000" smtClean="0"/>
              <a:t>13 and 14 may be used, in conformity with the conditions</a:t>
            </a:r>
          </a:p>
          <a:p>
            <a:pPr marL="190500" indent="-190500" eaLnBrk="1" hangingPunct="1"/>
            <a:r>
              <a:rPr lang="en-US" sz="1000" smtClean="0"/>
              <a:t>applying to them, by any food business operator, if they are not</a:t>
            </a:r>
          </a:p>
          <a:p>
            <a:pPr marL="190500" indent="-190500" eaLnBrk="1" hangingPunct="1"/>
            <a:r>
              <a:rPr lang="en-US" sz="1000" smtClean="0"/>
              <a:t>restricted for use in accordance with the provisions of</a:t>
            </a:r>
          </a:p>
          <a:p>
            <a:pPr marL="190500" indent="-190500" eaLnBrk="1" hangingPunct="1"/>
            <a:r>
              <a:rPr lang="en-US" sz="1000" smtClean="0"/>
              <a:t>Article 21.</a:t>
            </a:r>
          </a:p>
          <a:p>
            <a:pPr marL="190500" indent="-190500" eaLnBrk="1" hangingPunct="1"/>
            <a:endParaRPr lang="de-DE" sz="1000" smtClean="0"/>
          </a:p>
          <a:p>
            <a:pPr marL="190500" indent="-190500" eaLnBrk="1" hangingPunct="1"/>
            <a:endParaRPr lang="en-US" sz="10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p:spPr>
        <p:txBody>
          <a:bodyPr/>
          <a:lstStyle/>
          <a:p>
            <a:fld id="{35EC62F3-8E27-4AE7-B594-5DA0A41411D1}" type="slidenum">
              <a:rPr lang="es-ES" smtClean="0"/>
              <a:pPr/>
              <a:t>2</a:t>
            </a:fld>
            <a:endParaRPr lang="es-ES" smtClean="0"/>
          </a:p>
        </p:txBody>
      </p:sp>
      <p:sp>
        <p:nvSpPr>
          <p:cNvPr id="21506" name="Rectangle 2"/>
          <p:cNvSpPr>
            <a:spLocks noGrp="1" noRo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7"/>
          <p:cNvSpPr>
            <a:spLocks noGrp="1" noChangeArrowheads="1"/>
          </p:cNvSpPr>
          <p:nvPr>
            <p:ph type="sldNum" sz="quarter" idx="5"/>
          </p:nvPr>
        </p:nvSpPr>
        <p:spPr>
          <a:noFill/>
        </p:spPr>
        <p:txBody>
          <a:bodyPr/>
          <a:lstStyle/>
          <a:p>
            <a:fld id="{B1057E84-4D7B-4978-89DD-3A6BD6A20788}" type="slidenum">
              <a:rPr lang="es-ES" smtClean="0"/>
              <a:pPr/>
              <a:t>24</a:t>
            </a:fld>
            <a:endParaRPr lang="es-ES" smtClean="0"/>
          </a:p>
        </p:txBody>
      </p:sp>
      <p:sp>
        <p:nvSpPr>
          <p:cNvPr id="117762" name="Rectangle 2"/>
          <p:cNvSpPr>
            <a:spLocks noGrp="1" noRot="1" noChangeArrowheads="1" noTextEdit="1"/>
          </p:cNvSpPr>
          <p:nvPr>
            <p:ph type="sldImg"/>
          </p:nvPr>
        </p:nvSpPr>
        <p:spPr>
          <a:xfrm>
            <a:off x="912813" y="742950"/>
            <a:ext cx="4965700" cy="3724275"/>
          </a:xfrm>
          <a:ln/>
        </p:spPr>
      </p:sp>
      <p:sp>
        <p:nvSpPr>
          <p:cNvPr id="117763" name="Rectangle 3"/>
          <p:cNvSpPr>
            <a:spLocks noGrp="1" noChangeArrowheads="1"/>
          </p:cNvSpPr>
          <p:nvPr>
            <p:ph type="body" idx="1"/>
          </p:nvPr>
        </p:nvSpPr>
        <p:spPr>
          <a:xfrm>
            <a:off x="906463" y="4714875"/>
            <a:ext cx="4968875" cy="4468813"/>
          </a:xfrm>
          <a:noFill/>
          <a:ln/>
        </p:spPr>
        <p:txBody>
          <a:bodyPr/>
          <a:lstStyle/>
          <a:p>
            <a:pPr eaLnBrk="1" hangingPunct="1"/>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7"/>
          <p:cNvSpPr>
            <a:spLocks noGrp="1" noChangeArrowheads="1"/>
          </p:cNvSpPr>
          <p:nvPr>
            <p:ph type="sldNum" sz="quarter" idx="5"/>
          </p:nvPr>
        </p:nvSpPr>
        <p:spPr>
          <a:noFill/>
        </p:spPr>
        <p:txBody>
          <a:bodyPr/>
          <a:lstStyle/>
          <a:p>
            <a:fld id="{F975D9C7-DFD6-4B9A-9181-2A06FA9E8405}" type="slidenum">
              <a:rPr lang="es-ES" smtClean="0"/>
              <a:pPr/>
              <a:t>26</a:t>
            </a:fld>
            <a:endParaRPr lang="es-ES" smtClean="0"/>
          </a:p>
        </p:txBody>
      </p:sp>
      <p:sp>
        <p:nvSpPr>
          <p:cNvPr id="120834" name="Rectangle 2"/>
          <p:cNvSpPr>
            <a:spLocks noGrp="1" noRot="1" noChangeArrowheads="1" noTextEdit="1"/>
          </p:cNvSpPr>
          <p:nvPr>
            <p:ph type="sldImg"/>
          </p:nvPr>
        </p:nvSpPr>
        <p:spPr>
          <a:ln/>
        </p:spPr>
      </p:sp>
      <p:sp>
        <p:nvSpPr>
          <p:cNvPr id="120835" name="Rectangle 3"/>
          <p:cNvSpPr>
            <a:spLocks noGrp="1" noChangeArrowheads="1"/>
          </p:cNvSpPr>
          <p:nvPr>
            <p:ph type="body" idx="1"/>
          </p:nvPr>
        </p:nvSpPr>
        <p:spPr>
          <a:noFill/>
          <a:ln/>
        </p:spPr>
        <p:txBody>
          <a:bodyPr/>
          <a:lstStyle/>
          <a:p>
            <a:pPr algn="just" eaLnBrk="1" fontAlgn="b" hangingPunct="1">
              <a:spcBef>
                <a:spcPct val="0"/>
              </a:spcBef>
            </a:pPr>
            <a:r>
              <a:rPr lang="en-GB" sz="800" smtClean="0"/>
              <a:t>The human body test don't need any pre-approve, just need pay test fee.</a:t>
            </a:r>
            <a:endParaRPr lang="en-US" sz="800" smtClean="0"/>
          </a:p>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7"/>
          <p:cNvSpPr>
            <a:spLocks noGrp="1" noChangeArrowheads="1"/>
          </p:cNvSpPr>
          <p:nvPr>
            <p:ph type="sldNum" sz="quarter" idx="5"/>
          </p:nvPr>
        </p:nvSpPr>
        <p:spPr>
          <a:noFill/>
        </p:spPr>
        <p:txBody>
          <a:bodyPr/>
          <a:lstStyle/>
          <a:p>
            <a:fld id="{4742C8BC-28AA-45B6-A528-A8510CEC3152}" type="slidenum">
              <a:rPr lang="es-ES" smtClean="0"/>
              <a:pPr/>
              <a:t>29</a:t>
            </a:fld>
            <a:endParaRPr lang="es-ES" smtClean="0"/>
          </a:p>
        </p:txBody>
      </p:sp>
      <p:sp>
        <p:nvSpPr>
          <p:cNvPr id="124930" name="Rectangle 2"/>
          <p:cNvSpPr>
            <a:spLocks noGrp="1" noRot="1" noChangeArrowheads="1" noTextEdit="1"/>
          </p:cNvSpPr>
          <p:nvPr>
            <p:ph type="sldImg"/>
          </p:nvPr>
        </p:nvSpPr>
        <p:spPr>
          <a:ln/>
        </p:spPr>
      </p:sp>
      <p:sp>
        <p:nvSpPr>
          <p:cNvPr id="1249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7"/>
          <p:cNvSpPr>
            <a:spLocks noGrp="1" noChangeArrowheads="1"/>
          </p:cNvSpPr>
          <p:nvPr>
            <p:ph type="sldNum" sz="quarter" idx="5"/>
          </p:nvPr>
        </p:nvSpPr>
        <p:spPr>
          <a:noFill/>
        </p:spPr>
        <p:txBody>
          <a:bodyPr/>
          <a:lstStyle/>
          <a:p>
            <a:fld id="{A4C0DB45-1B81-4F66-9153-1142F49D289B}" type="slidenum">
              <a:rPr lang="es-ES" smtClean="0"/>
              <a:pPr/>
              <a:t>30</a:t>
            </a:fld>
            <a:endParaRPr lang="es-ES" smtClean="0"/>
          </a:p>
        </p:txBody>
      </p:sp>
      <p:sp>
        <p:nvSpPr>
          <p:cNvPr id="126978" name="Rectangle 2"/>
          <p:cNvSpPr>
            <a:spLocks noGrp="1" noRot="1" noChangeArrowheads="1" noTextEdit="1"/>
          </p:cNvSpPr>
          <p:nvPr>
            <p:ph type="sldImg"/>
          </p:nvPr>
        </p:nvSpPr>
        <p:spPr>
          <a:ln/>
        </p:spPr>
      </p:sp>
      <p:sp>
        <p:nvSpPr>
          <p:cNvPr id="1269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7"/>
          <p:cNvSpPr>
            <a:spLocks noGrp="1" noChangeArrowheads="1"/>
          </p:cNvSpPr>
          <p:nvPr>
            <p:ph type="sldNum" sz="quarter" idx="5"/>
          </p:nvPr>
        </p:nvSpPr>
        <p:spPr>
          <a:noFill/>
        </p:spPr>
        <p:txBody>
          <a:bodyPr/>
          <a:lstStyle/>
          <a:p>
            <a:fld id="{E291190C-DB36-40C6-A784-DCB124E877A7}" type="slidenum">
              <a:rPr lang="es-ES" smtClean="0"/>
              <a:pPr/>
              <a:t>31</a:t>
            </a:fld>
            <a:endParaRPr lang="es-ES" smtClean="0"/>
          </a:p>
        </p:txBody>
      </p:sp>
      <p:sp>
        <p:nvSpPr>
          <p:cNvPr id="129026" name="Rectangle 2"/>
          <p:cNvSpPr>
            <a:spLocks noGrp="1" noRot="1" noChangeArrowheads="1" noTextEdit="1"/>
          </p:cNvSpPr>
          <p:nvPr>
            <p:ph type="sldImg"/>
          </p:nvPr>
        </p:nvSpPr>
        <p:spPr>
          <a:ln/>
        </p:spPr>
      </p:sp>
      <p:sp>
        <p:nvSpPr>
          <p:cNvPr id="1290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7"/>
          <p:cNvSpPr>
            <a:spLocks noGrp="1" noChangeArrowheads="1"/>
          </p:cNvSpPr>
          <p:nvPr>
            <p:ph type="sldNum" sz="quarter" idx="5"/>
          </p:nvPr>
        </p:nvSpPr>
        <p:spPr>
          <a:noFill/>
        </p:spPr>
        <p:txBody>
          <a:bodyPr/>
          <a:lstStyle/>
          <a:p>
            <a:fld id="{FF40DE7A-BF2D-4994-9870-9D8B21C1AB85}" type="slidenum">
              <a:rPr lang="es-ES" smtClean="0"/>
              <a:pPr/>
              <a:t>32</a:t>
            </a:fld>
            <a:endParaRPr lang="es-ES" smtClean="0"/>
          </a:p>
        </p:txBody>
      </p:sp>
      <p:sp>
        <p:nvSpPr>
          <p:cNvPr id="131074" name="Rectangle 2"/>
          <p:cNvSpPr>
            <a:spLocks noGrp="1" noRot="1" noChangeArrowheads="1" noTextEdit="1"/>
          </p:cNvSpPr>
          <p:nvPr>
            <p:ph type="sldImg"/>
          </p:nvPr>
        </p:nvSpPr>
        <p:spPr>
          <a:ln/>
        </p:spPr>
      </p:sp>
      <p:sp>
        <p:nvSpPr>
          <p:cNvPr id="13107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7"/>
          <p:cNvSpPr>
            <a:spLocks noGrp="1" noChangeArrowheads="1"/>
          </p:cNvSpPr>
          <p:nvPr>
            <p:ph type="sldNum" sz="quarter" idx="5"/>
          </p:nvPr>
        </p:nvSpPr>
        <p:spPr>
          <a:noFill/>
        </p:spPr>
        <p:txBody>
          <a:bodyPr/>
          <a:lstStyle/>
          <a:p>
            <a:fld id="{2CCD064F-EC82-4FBE-A451-C555BBC32021}" type="slidenum">
              <a:rPr lang="es-ES" smtClean="0"/>
              <a:pPr/>
              <a:t>33</a:t>
            </a:fld>
            <a:endParaRPr lang="es-ES" smtClean="0"/>
          </a:p>
        </p:txBody>
      </p:sp>
      <p:sp>
        <p:nvSpPr>
          <p:cNvPr id="133122" name="Rectangle 2"/>
          <p:cNvSpPr>
            <a:spLocks noGrp="1" noRot="1" noChangeArrowheads="1" noTextEdit="1"/>
          </p:cNvSpPr>
          <p:nvPr>
            <p:ph type="sldImg"/>
          </p:nvPr>
        </p:nvSpPr>
        <p:spPr>
          <a:ln/>
        </p:spPr>
      </p:sp>
      <p:sp>
        <p:nvSpPr>
          <p:cNvPr id="13312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7"/>
          <p:cNvSpPr>
            <a:spLocks noGrp="1" noChangeArrowheads="1"/>
          </p:cNvSpPr>
          <p:nvPr>
            <p:ph type="sldNum" sz="quarter" idx="5"/>
          </p:nvPr>
        </p:nvSpPr>
        <p:spPr>
          <a:noFill/>
        </p:spPr>
        <p:txBody>
          <a:bodyPr/>
          <a:lstStyle/>
          <a:p>
            <a:fld id="{A945C36C-C1D4-4B35-9306-91947AE2EC09}" type="slidenum">
              <a:rPr lang="es-ES" smtClean="0"/>
              <a:pPr/>
              <a:t>34</a:t>
            </a:fld>
            <a:endParaRPr lang="es-ES" smtClean="0"/>
          </a:p>
        </p:txBody>
      </p:sp>
      <p:sp>
        <p:nvSpPr>
          <p:cNvPr id="135170" name="Rectangle 2"/>
          <p:cNvSpPr>
            <a:spLocks noGrp="1" noRot="1" noChangeArrowheads="1" noTextEdit="1"/>
          </p:cNvSpPr>
          <p:nvPr>
            <p:ph type="sldImg"/>
          </p:nvPr>
        </p:nvSpPr>
        <p:spPr>
          <a:ln/>
        </p:spPr>
      </p:sp>
      <p:sp>
        <p:nvSpPr>
          <p:cNvPr id="13517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7"/>
          <p:cNvSpPr>
            <a:spLocks noGrp="1" noChangeArrowheads="1"/>
          </p:cNvSpPr>
          <p:nvPr>
            <p:ph type="sldNum" sz="quarter" idx="5"/>
          </p:nvPr>
        </p:nvSpPr>
        <p:spPr>
          <a:noFill/>
        </p:spPr>
        <p:txBody>
          <a:bodyPr/>
          <a:lstStyle/>
          <a:p>
            <a:fld id="{F06F1B91-7373-4ECB-AB7A-6C2A867189AB}" type="slidenum">
              <a:rPr lang="es-ES" smtClean="0"/>
              <a:pPr/>
              <a:t>35</a:t>
            </a:fld>
            <a:endParaRPr lang="es-ES" smtClean="0"/>
          </a:p>
        </p:txBody>
      </p:sp>
      <p:sp>
        <p:nvSpPr>
          <p:cNvPr id="137218" name="Rectangle 2"/>
          <p:cNvSpPr>
            <a:spLocks noGrp="1" noRot="1" noChangeArrowheads="1" noTextEdit="1"/>
          </p:cNvSpPr>
          <p:nvPr>
            <p:ph type="sldImg"/>
          </p:nvPr>
        </p:nvSpPr>
        <p:spPr>
          <a:ln/>
        </p:spPr>
      </p:sp>
      <p:sp>
        <p:nvSpPr>
          <p:cNvPr id="13721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7"/>
          <p:cNvSpPr>
            <a:spLocks noGrp="1" noChangeArrowheads="1"/>
          </p:cNvSpPr>
          <p:nvPr>
            <p:ph type="sldNum" sz="quarter" idx="5"/>
          </p:nvPr>
        </p:nvSpPr>
        <p:spPr>
          <a:noFill/>
        </p:spPr>
        <p:txBody>
          <a:bodyPr/>
          <a:lstStyle/>
          <a:p>
            <a:fld id="{5605AAA7-97A3-4892-9ABA-83D2E2DBC64A}" type="slidenum">
              <a:rPr lang="es-ES" smtClean="0"/>
              <a:pPr/>
              <a:t>36</a:t>
            </a:fld>
            <a:endParaRPr lang="es-ES" smtClean="0"/>
          </a:p>
        </p:txBody>
      </p:sp>
      <p:sp>
        <p:nvSpPr>
          <p:cNvPr id="139266" name="Rectangle 2"/>
          <p:cNvSpPr>
            <a:spLocks noGrp="1" noRot="1" noChangeArrowheads="1" noTextEdit="1"/>
          </p:cNvSpPr>
          <p:nvPr>
            <p:ph type="sldImg"/>
          </p:nvPr>
        </p:nvSpPr>
        <p:spPr>
          <a:ln/>
        </p:spPr>
      </p:sp>
      <p:sp>
        <p:nvSpPr>
          <p:cNvPr id="13926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6ABD2EAE-AFC6-46A9-9087-CC16C7D7E7AE}" type="slidenum">
              <a:rPr lang="es-ES" smtClean="0"/>
              <a:pPr/>
              <a:t>3</a:t>
            </a:fld>
            <a:endParaRPr lang="es-ES" smtClean="0"/>
          </a:p>
        </p:txBody>
      </p:sp>
      <p:sp>
        <p:nvSpPr>
          <p:cNvPr id="23554" name="Rectangle 2"/>
          <p:cNvSpPr>
            <a:spLocks noGrp="1" noRo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7"/>
          <p:cNvSpPr>
            <a:spLocks noGrp="1" noChangeArrowheads="1"/>
          </p:cNvSpPr>
          <p:nvPr>
            <p:ph type="sldNum" sz="quarter" idx="5"/>
          </p:nvPr>
        </p:nvSpPr>
        <p:spPr>
          <a:noFill/>
        </p:spPr>
        <p:txBody>
          <a:bodyPr/>
          <a:lstStyle/>
          <a:p>
            <a:fld id="{2C2C0C92-08E9-4E63-94EB-AACFEC5591AE}" type="slidenum">
              <a:rPr lang="es-ES" smtClean="0"/>
              <a:pPr/>
              <a:t>37</a:t>
            </a:fld>
            <a:endParaRPr lang="es-ES" smtClean="0"/>
          </a:p>
        </p:txBody>
      </p:sp>
      <p:sp>
        <p:nvSpPr>
          <p:cNvPr id="141314" name="Rectangle 2"/>
          <p:cNvSpPr>
            <a:spLocks noGrp="1" noRot="1" noChangeArrowheads="1" noTextEdit="1"/>
          </p:cNvSpPr>
          <p:nvPr>
            <p:ph type="sldImg"/>
          </p:nvPr>
        </p:nvSpPr>
        <p:spPr>
          <a:ln/>
        </p:spPr>
      </p:sp>
      <p:sp>
        <p:nvSpPr>
          <p:cNvPr id="1413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7"/>
          <p:cNvSpPr>
            <a:spLocks noGrp="1" noChangeArrowheads="1"/>
          </p:cNvSpPr>
          <p:nvPr>
            <p:ph type="sldNum" sz="quarter" idx="5"/>
          </p:nvPr>
        </p:nvSpPr>
        <p:spPr>
          <a:noFill/>
        </p:spPr>
        <p:txBody>
          <a:bodyPr/>
          <a:lstStyle/>
          <a:p>
            <a:fld id="{75C03AA8-DF22-4A28-9C3D-B68B1DC9380A}" type="slidenum">
              <a:rPr lang="es-ES" smtClean="0"/>
              <a:pPr/>
              <a:t>38</a:t>
            </a:fld>
            <a:endParaRPr lang="es-ES" smtClean="0"/>
          </a:p>
        </p:txBody>
      </p:sp>
      <p:sp>
        <p:nvSpPr>
          <p:cNvPr id="143362" name="Rectangle 2"/>
          <p:cNvSpPr>
            <a:spLocks noGrp="1" noRot="1" noChangeArrowheads="1" noTextEdit="1"/>
          </p:cNvSpPr>
          <p:nvPr>
            <p:ph type="sldImg"/>
          </p:nvPr>
        </p:nvSpPr>
        <p:spPr>
          <a:ln/>
        </p:spPr>
      </p:sp>
      <p:sp>
        <p:nvSpPr>
          <p:cNvPr id="14336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7"/>
          <p:cNvSpPr>
            <a:spLocks noGrp="1" noChangeArrowheads="1"/>
          </p:cNvSpPr>
          <p:nvPr>
            <p:ph type="sldNum" sz="quarter" idx="5"/>
          </p:nvPr>
        </p:nvSpPr>
        <p:spPr>
          <a:noFill/>
        </p:spPr>
        <p:txBody>
          <a:bodyPr/>
          <a:lstStyle/>
          <a:p>
            <a:fld id="{1C74E82B-6D6B-404E-BF73-886AC18021DB}" type="slidenum">
              <a:rPr lang="es-ES" smtClean="0"/>
              <a:pPr/>
              <a:t>39</a:t>
            </a:fld>
            <a:endParaRPr lang="es-ES" smtClean="0"/>
          </a:p>
        </p:txBody>
      </p:sp>
      <p:sp>
        <p:nvSpPr>
          <p:cNvPr id="145410" name="Rectangle 2"/>
          <p:cNvSpPr>
            <a:spLocks noGrp="1" noRot="1" noChangeArrowheads="1" noTextEdit="1"/>
          </p:cNvSpPr>
          <p:nvPr>
            <p:ph type="sldImg"/>
          </p:nvPr>
        </p:nvSpPr>
        <p:spPr>
          <a:ln/>
        </p:spPr>
      </p:sp>
      <p:sp>
        <p:nvSpPr>
          <p:cNvPr id="1454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7"/>
          <p:cNvSpPr>
            <a:spLocks noGrp="1" noChangeArrowheads="1"/>
          </p:cNvSpPr>
          <p:nvPr>
            <p:ph type="sldNum" sz="quarter" idx="5"/>
          </p:nvPr>
        </p:nvSpPr>
        <p:spPr>
          <a:noFill/>
        </p:spPr>
        <p:txBody>
          <a:bodyPr/>
          <a:lstStyle/>
          <a:p>
            <a:fld id="{606FCEF1-C42A-415E-9671-4EE8560A80A8}" type="slidenum">
              <a:rPr lang="es-ES" smtClean="0"/>
              <a:pPr/>
              <a:t>40</a:t>
            </a:fld>
            <a:endParaRPr lang="es-ES" smtClean="0"/>
          </a:p>
        </p:txBody>
      </p:sp>
      <p:sp>
        <p:nvSpPr>
          <p:cNvPr id="147458" name="Rectangle 2"/>
          <p:cNvSpPr>
            <a:spLocks noGrp="1" noRot="1" noChangeArrowheads="1" noTextEdit="1"/>
          </p:cNvSpPr>
          <p:nvPr>
            <p:ph type="sldImg"/>
          </p:nvPr>
        </p:nvSpPr>
        <p:spPr>
          <a:ln/>
        </p:spPr>
      </p:sp>
      <p:sp>
        <p:nvSpPr>
          <p:cNvPr id="1474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7"/>
          <p:cNvSpPr>
            <a:spLocks noGrp="1" noChangeArrowheads="1"/>
          </p:cNvSpPr>
          <p:nvPr>
            <p:ph type="sldNum" sz="quarter" idx="5"/>
          </p:nvPr>
        </p:nvSpPr>
        <p:spPr>
          <a:noFill/>
        </p:spPr>
        <p:txBody>
          <a:bodyPr/>
          <a:lstStyle/>
          <a:p>
            <a:fld id="{C9BFA8D2-3DEE-4C73-ADB5-7A3683D6C5C6}" type="slidenum">
              <a:rPr lang="es-ES" smtClean="0"/>
              <a:pPr/>
              <a:t>41</a:t>
            </a:fld>
            <a:endParaRPr lang="es-ES" smtClean="0"/>
          </a:p>
        </p:txBody>
      </p:sp>
      <p:sp>
        <p:nvSpPr>
          <p:cNvPr id="149506" name="Rectangle 2"/>
          <p:cNvSpPr>
            <a:spLocks noGrp="1" noRot="1" noChangeArrowheads="1" noTextEdit="1"/>
          </p:cNvSpPr>
          <p:nvPr>
            <p:ph type="sldImg"/>
          </p:nvPr>
        </p:nvSpPr>
        <p:spPr>
          <a:ln/>
        </p:spPr>
      </p:sp>
      <p:sp>
        <p:nvSpPr>
          <p:cNvPr id="14950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Rectangle 7"/>
          <p:cNvSpPr>
            <a:spLocks noGrp="1" noChangeArrowheads="1"/>
          </p:cNvSpPr>
          <p:nvPr>
            <p:ph type="sldNum" sz="quarter" idx="5"/>
          </p:nvPr>
        </p:nvSpPr>
        <p:spPr>
          <a:noFill/>
        </p:spPr>
        <p:txBody>
          <a:bodyPr/>
          <a:lstStyle/>
          <a:p>
            <a:fld id="{81C622E9-988F-4AC2-BC61-E466AB3BEFDC}" type="slidenum">
              <a:rPr lang="es-ES" smtClean="0"/>
              <a:pPr/>
              <a:t>42</a:t>
            </a:fld>
            <a:endParaRPr lang="es-ES" smtClean="0"/>
          </a:p>
        </p:txBody>
      </p:sp>
      <p:sp>
        <p:nvSpPr>
          <p:cNvPr id="151554" name="Rectangle 2"/>
          <p:cNvSpPr>
            <a:spLocks noGrp="1" noRot="1" noChangeArrowheads="1" noTextEdit="1"/>
          </p:cNvSpPr>
          <p:nvPr>
            <p:ph type="sldImg"/>
          </p:nvPr>
        </p:nvSpPr>
        <p:spPr>
          <a:ln/>
        </p:spPr>
      </p:sp>
      <p:sp>
        <p:nvSpPr>
          <p:cNvPr id="1515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10875BDB-B4D7-4247-8921-F6D22216B947}" type="slidenum">
              <a:rPr lang="es-ES" smtClean="0"/>
              <a:pPr/>
              <a:t>4</a:t>
            </a:fld>
            <a:endParaRPr lang="es-ES" smtClean="0"/>
          </a:p>
        </p:txBody>
      </p:sp>
      <p:sp>
        <p:nvSpPr>
          <p:cNvPr id="25602" name="Rectangle 2"/>
          <p:cNvSpPr>
            <a:spLocks noGrp="1" noRo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53C025E4-4A37-4645-B580-5096B2C943B5}" type="slidenum">
              <a:rPr lang="es-ES" smtClean="0"/>
              <a:pPr/>
              <a:t>5</a:t>
            </a:fld>
            <a:endParaRPr lang="es-ES" smtClean="0"/>
          </a:p>
        </p:txBody>
      </p:sp>
      <p:sp>
        <p:nvSpPr>
          <p:cNvPr id="27650" name="Rectangle 2"/>
          <p:cNvSpPr>
            <a:spLocks noGrp="1" noRo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5ABAE5B6-7F04-4560-9241-FC1CFC45457E}" type="slidenum">
              <a:rPr lang="es-ES" smtClean="0"/>
              <a:pPr/>
              <a:t>6</a:t>
            </a:fld>
            <a:endParaRPr lang="es-ES" smtClean="0"/>
          </a:p>
        </p:txBody>
      </p:sp>
      <p:sp>
        <p:nvSpPr>
          <p:cNvPr id="29698" name="Rectangle 2"/>
          <p:cNvSpPr>
            <a:spLocks noGrp="1" noRo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0E691669-8FA4-44E4-8AB4-33F4BAE9CCEE}" type="slidenum">
              <a:rPr lang="es-ES" smtClean="0"/>
              <a:pPr/>
              <a:t>7</a:t>
            </a:fld>
            <a:endParaRPr lang="es-ES" smtClean="0"/>
          </a:p>
        </p:txBody>
      </p:sp>
      <p:sp>
        <p:nvSpPr>
          <p:cNvPr id="31746" name="Rectangle 2"/>
          <p:cNvSpPr>
            <a:spLocks noGrp="1" noRo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248DAC6A-9D87-4C5A-9E8A-1B46412FED77}" type="slidenum">
              <a:rPr lang="es-ES" smtClean="0"/>
              <a:pPr/>
              <a:t>8</a:t>
            </a:fld>
            <a:endParaRPr lang="es-ES" smtClean="0"/>
          </a:p>
        </p:txBody>
      </p:sp>
      <p:sp>
        <p:nvSpPr>
          <p:cNvPr id="33794" name="Rectangle 2"/>
          <p:cNvSpPr>
            <a:spLocks noGrp="1" noRo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17C9279E-6370-47D4-BA21-0291CDD6CFA8}" type="slidenum">
              <a:rPr lang="es-ES" smtClean="0"/>
              <a:pPr/>
              <a:t>9</a:t>
            </a:fld>
            <a:endParaRPr lang="es-ES" smtClean="0"/>
          </a:p>
        </p:txBody>
      </p:sp>
      <p:sp>
        <p:nvSpPr>
          <p:cNvPr id="35842" name="Rectangle 2"/>
          <p:cNvSpPr>
            <a:spLocks noGrp="1" noRo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E6950DA6-F461-407B-A5D0-1E8C694E512C}"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069B61B-0521-470F-A588-8CC4887CB71D}"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E917014-5FCA-4BDB-8F02-608A5D5F8A45}" type="slidenum">
              <a:rPr lang="es-ES"/>
              <a:pPr>
                <a:defRPr/>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8E4BA67E-76C5-4A07-99F0-C73E07BB073B}" type="slidenum">
              <a:rPr lang="es-ES"/>
              <a:pPr>
                <a:defRPr/>
              </a:pPr>
              <a:t>‹#›</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E12CACE6-F958-457D-BFFA-899F8ACCBAF7}"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8156D39C-CFBE-4C46-9922-F4C6BB769F25}"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85C5FDBB-17E0-4B50-9D05-5E3833BA9277}"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7239232D-D914-4E24-A19C-A5730F907A93}"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0A22B6F2-A892-408D-A3D4-CCF96C44B9BF}"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1E855841-DAF9-4EC0-AD2F-802BA866E05F}"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28AC6B25-6555-4542-8061-2140C3C3FAE8}"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622BB9B1-E058-475B-BCAA-771D59DE6FDF}"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A1F9427A-CE42-40B1-B4A7-A193542279E1}"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B68A8B2-2046-46B5-AB33-EA81BA4DEF1A}"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jpeg"/><Relationship Id="rId5" Type="http://schemas.openxmlformats.org/officeDocument/2006/relationships/oleObject" Target="../embeddings/oleObject1.bin"/><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7.xml"/><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png"/><Relationship Id="rId5" Type="http://schemas.openxmlformats.org/officeDocument/2006/relationships/oleObject" Target="../embeddings/oleObject3.bin"/><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16.png"/><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file:///C:\Documents%20and%20Settings\isabel.sequeira\Local%20Settings\Temporary%20Internet%20Files\OLK11\form-nsp-1.pdf"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file:///C:\Documents%20and%20Settings\isabel.sequeira\Local%20Settings\Temporary%20Internet%20Files\OLK11\form-nsp-2.pdf" TargetMode="Externa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6.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6" name="Text Box 3"/>
          <p:cNvSpPr txBox="1">
            <a:spLocks noChangeArrowheads="1"/>
          </p:cNvSpPr>
          <p:nvPr/>
        </p:nvSpPr>
        <p:spPr bwMode="auto">
          <a:xfrm>
            <a:off x="457200" y="381000"/>
            <a:ext cx="8229600" cy="1373188"/>
          </a:xfrm>
          <a:prstGeom prst="rect">
            <a:avLst/>
          </a:prstGeom>
          <a:noFill/>
          <a:ln w="9525">
            <a:noFill/>
            <a:miter lim="800000"/>
            <a:headEnd/>
            <a:tailEnd/>
          </a:ln>
        </p:spPr>
        <p:txBody>
          <a:bodyPr>
            <a:spAutoFit/>
          </a:bodyPr>
          <a:lstStyle/>
          <a:p>
            <a:pPr algn="ctr"/>
            <a:r>
              <a:rPr lang="es-ES" sz="2800" b="1">
                <a:solidFill>
                  <a:srgbClr val="CC3300"/>
                </a:solidFill>
                <a:latin typeface="Arial" charset="0"/>
              </a:rPr>
              <a:t>Alegados de Salud de alimentos probióticos en la Unión Europea: Fundamentos científicos y propriedade industrial</a:t>
            </a:r>
          </a:p>
        </p:txBody>
      </p:sp>
      <p:sp>
        <p:nvSpPr>
          <p:cNvPr id="3087" name="Text Box 9"/>
          <p:cNvSpPr txBox="1">
            <a:spLocks noChangeArrowheads="1"/>
          </p:cNvSpPr>
          <p:nvPr/>
        </p:nvSpPr>
        <p:spPr bwMode="auto">
          <a:xfrm>
            <a:off x="4410075" y="5740400"/>
            <a:ext cx="4219575" cy="701675"/>
          </a:xfrm>
          <a:prstGeom prst="rect">
            <a:avLst/>
          </a:prstGeom>
          <a:noFill/>
          <a:ln w="9525">
            <a:noFill/>
            <a:miter lim="800000"/>
            <a:headEnd/>
            <a:tailEnd/>
          </a:ln>
        </p:spPr>
        <p:txBody>
          <a:bodyPr wrap="none">
            <a:spAutoFit/>
          </a:bodyPr>
          <a:lstStyle/>
          <a:p>
            <a:pPr algn="ctr"/>
            <a:r>
              <a:rPr lang="en-GB" sz="2000" b="1">
                <a:solidFill>
                  <a:srgbClr val="000099"/>
                </a:solidFill>
                <a:latin typeface="Arial" charset="0"/>
              </a:rPr>
              <a:t>Maria do Céu Costa- NobelProbio</a:t>
            </a:r>
          </a:p>
          <a:p>
            <a:pPr algn="ctr"/>
            <a:r>
              <a:rPr lang="en-GB" sz="2000" b="1">
                <a:solidFill>
                  <a:srgbClr val="000099"/>
                </a:solidFill>
                <a:latin typeface="Arial" charset="0"/>
              </a:rPr>
              <a:t>Lisboa, 22 September 2009</a:t>
            </a:r>
          </a:p>
        </p:txBody>
      </p:sp>
      <p:pic>
        <p:nvPicPr>
          <p:cNvPr id="3088" name="Picture 3"/>
          <p:cNvPicPr>
            <a:picLocks noChangeAspect="1" noChangeArrowheads="1"/>
          </p:cNvPicPr>
          <p:nvPr/>
        </p:nvPicPr>
        <p:blipFill>
          <a:blip r:embed="rId4"/>
          <a:srcRect/>
          <a:stretch>
            <a:fillRect/>
          </a:stretch>
        </p:blipFill>
        <p:spPr bwMode="auto">
          <a:xfrm>
            <a:off x="1012825" y="5765800"/>
            <a:ext cx="2565400" cy="742950"/>
          </a:xfrm>
          <a:prstGeom prst="rect">
            <a:avLst/>
          </a:prstGeom>
          <a:noFill/>
          <a:ln w="9525">
            <a:noFill/>
            <a:miter lim="800000"/>
            <a:headEnd/>
            <a:tailEnd/>
          </a:ln>
        </p:spPr>
      </p:pic>
      <p:graphicFrame>
        <p:nvGraphicFramePr>
          <p:cNvPr id="3085" name="Object 13"/>
          <p:cNvGraphicFramePr>
            <a:graphicFrameLocks noChangeAspect="1"/>
          </p:cNvGraphicFramePr>
          <p:nvPr/>
        </p:nvGraphicFramePr>
        <p:xfrm>
          <a:off x="4584700" y="1855788"/>
          <a:ext cx="4021138" cy="1893887"/>
        </p:xfrm>
        <a:graphic>
          <a:graphicData uri="http://schemas.openxmlformats.org/presentationml/2006/ole">
            <p:oleObj spid="_x0000_s3085" name="Photo Editor Photo" r:id="rId5" imgW="4734586" imgH="2228571" progId="">
              <p:embed/>
            </p:oleObj>
          </a:graphicData>
        </a:graphic>
      </p:graphicFrame>
      <p:pic>
        <p:nvPicPr>
          <p:cNvPr id="3089" name="Picture 14" descr="Foto: Campus de Alfragide"/>
          <p:cNvPicPr>
            <a:picLocks noChangeAspect="1" noChangeArrowheads="1"/>
          </p:cNvPicPr>
          <p:nvPr/>
        </p:nvPicPr>
        <p:blipFill>
          <a:blip r:embed="rId6"/>
          <a:srcRect/>
          <a:stretch>
            <a:fillRect/>
          </a:stretch>
        </p:blipFill>
        <p:spPr bwMode="auto">
          <a:xfrm>
            <a:off x="531813" y="3889375"/>
            <a:ext cx="3978275" cy="1573213"/>
          </a:xfrm>
          <a:prstGeom prst="rect">
            <a:avLst/>
          </a:prstGeom>
          <a:noFill/>
          <a:ln w="9525">
            <a:noFill/>
            <a:miter lim="800000"/>
            <a:headEnd/>
            <a:tailEnd/>
          </a:ln>
        </p:spPr>
      </p:pic>
      <p:pic>
        <p:nvPicPr>
          <p:cNvPr id="3090" name="Picture 15" descr="solarxxi"/>
          <p:cNvPicPr>
            <a:picLocks noChangeAspect="1" noChangeArrowheads="1"/>
          </p:cNvPicPr>
          <p:nvPr/>
        </p:nvPicPr>
        <p:blipFill>
          <a:blip r:embed="rId7"/>
          <a:srcRect/>
          <a:stretch>
            <a:fillRect/>
          </a:stretch>
        </p:blipFill>
        <p:spPr bwMode="auto">
          <a:xfrm>
            <a:off x="962025" y="2014538"/>
            <a:ext cx="2663825" cy="1530350"/>
          </a:xfrm>
          <a:prstGeom prst="rect">
            <a:avLst/>
          </a:prstGeom>
          <a:noFill/>
          <a:ln w="9525">
            <a:noFill/>
            <a:miter lim="800000"/>
            <a:headEnd/>
            <a:tailEnd/>
          </a:ln>
        </p:spPr>
      </p:pic>
      <p:pic>
        <p:nvPicPr>
          <p:cNvPr id="3091" name="Picture 1067" descr="076"/>
          <p:cNvPicPr>
            <a:picLocks noChangeAspect="1" noChangeArrowheads="1"/>
          </p:cNvPicPr>
          <p:nvPr/>
        </p:nvPicPr>
        <p:blipFill>
          <a:blip r:embed="rId8"/>
          <a:srcRect/>
          <a:stretch>
            <a:fillRect/>
          </a:stretch>
        </p:blipFill>
        <p:spPr bwMode="auto">
          <a:xfrm>
            <a:off x="5815013" y="3835400"/>
            <a:ext cx="1944687" cy="194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5" name="Group 2"/>
          <p:cNvGrpSpPr>
            <a:grpSpLocks/>
          </p:cNvGrpSpPr>
          <p:nvPr/>
        </p:nvGrpSpPr>
        <p:grpSpPr bwMode="auto">
          <a:xfrm>
            <a:off x="503238" y="304800"/>
            <a:ext cx="8277225" cy="457200"/>
            <a:chOff x="317" y="192"/>
            <a:chExt cx="5214" cy="288"/>
          </a:xfrm>
        </p:grpSpPr>
        <p:sp>
          <p:nvSpPr>
            <p:cNvPr id="36869" name="Rectangle 3"/>
            <p:cNvSpPr>
              <a:spLocks noChangeArrowheads="1"/>
            </p:cNvSpPr>
            <p:nvPr/>
          </p:nvSpPr>
          <p:spPr bwMode="auto">
            <a:xfrm>
              <a:off x="317" y="192"/>
              <a:ext cx="5214"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110596" name="Rectangle 4"/>
            <p:cNvSpPr>
              <a:spLocks noChangeArrowheads="1"/>
            </p:cNvSpPr>
            <p:nvPr/>
          </p:nvSpPr>
          <p:spPr bwMode="auto">
            <a:xfrm>
              <a:off x="2547" y="192"/>
              <a:ext cx="628" cy="288"/>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EFSA</a:t>
              </a:r>
              <a:endParaRPr lang="es-ES" b="1">
                <a:solidFill>
                  <a:schemeClr val="bg1"/>
                </a:solidFill>
                <a:effectLst>
                  <a:outerShdw blurRad="38100" dist="38100" dir="2700000" algn="tl">
                    <a:srgbClr val="000000"/>
                  </a:outerShdw>
                </a:effectLst>
                <a:latin typeface="Arial" charset="0"/>
              </a:endParaRPr>
            </a:p>
          </p:txBody>
        </p:sp>
      </p:grpSp>
      <p:sp>
        <p:nvSpPr>
          <p:cNvPr id="36866" name="Text Box 5"/>
          <p:cNvSpPr txBox="1">
            <a:spLocks noChangeArrowheads="1"/>
          </p:cNvSpPr>
          <p:nvPr/>
        </p:nvSpPr>
        <p:spPr bwMode="auto">
          <a:xfrm>
            <a:off x="898525" y="1484313"/>
            <a:ext cx="7261225" cy="4760912"/>
          </a:xfrm>
          <a:prstGeom prst="rect">
            <a:avLst/>
          </a:prstGeom>
          <a:noFill/>
          <a:ln w="9525">
            <a:noFill/>
            <a:miter lim="800000"/>
            <a:headEnd/>
            <a:tailEnd/>
          </a:ln>
        </p:spPr>
        <p:txBody>
          <a:bodyPr>
            <a:spAutoFit/>
          </a:bodyPr>
          <a:lstStyle/>
          <a:p>
            <a:pPr algn="just">
              <a:buClr>
                <a:srgbClr val="FFFFFF"/>
              </a:buClr>
              <a:buFont typeface="Wingdings" pitchFamily="2" charset="2"/>
              <a:buNone/>
            </a:pPr>
            <a:r>
              <a:rPr lang="en-US" sz="1800">
                <a:solidFill>
                  <a:srgbClr val="000099"/>
                </a:solidFill>
                <a:latin typeface="Arial" charset="0"/>
              </a:rPr>
              <a:t>2. 2.1. Characterisation of the food/constituent</a:t>
            </a:r>
          </a:p>
          <a:p>
            <a:pPr algn="just">
              <a:buClr>
                <a:srgbClr val="FFFFFF"/>
              </a:buClr>
              <a:buFont typeface="Wingdings" pitchFamily="2" charset="2"/>
              <a:buChar char="§"/>
            </a:pPr>
            <a:r>
              <a:rPr lang="en-US" sz="1800">
                <a:solidFill>
                  <a:srgbClr val="000099"/>
                </a:solidFill>
                <a:latin typeface="Arial" charset="0"/>
              </a:rPr>
              <a:t>LACTORAL, a freeze-dried bacterial powder (in milk-saccharose-maltodextrin matrix) is stated to contain Lactobacillus plantarum (strain PL02) (34% of the mixture), Lactobacillus rhamnosus KL53A (33 %), Bifidobacterium longum PL03 (33%), and possibly also aroma (strawberry or nectarine). The total number of bacteria in a dose contained in a sachet (the weight of the sachet was not provided) is claimed to be 1010 (10 billions) colony forming units (CFUs). The applicant states that to obtain the claimed effect 1-2 sachets should be consumed per day. The claimed health effect has not been attributed to any specific bacterial strain in the product and no relevant data on the potential mechanism of action in vivo for the specific strains have been provided. The bacterial strains in LACTORAL have been identified using the following tests: phenotypic tests, sequencing of 16S-23S rRNA intergene spacer regions (ITS),</a:t>
            </a:r>
          </a:p>
          <a:p>
            <a:pPr algn="just">
              <a:buClr>
                <a:srgbClr val="FFFFFF"/>
              </a:buClr>
              <a:buFont typeface="Wingdings" pitchFamily="2" charset="2"/>
              <a:buChar char="§"/>
            </a:pPr>
            <a:r>
              <a:rPr lang="en-US" sz="1800">
                <a:solidFill>
                  <a:srgbClr val="000099"/>
                </a:solidFill>
                <a:latin typeface="Arial" charset="0"/>
              </a:rPr>
              <a:t>and species-specific PCR (Pałuch, unpublished; Heczko and Strus, unpublished). </a:t>
            </a:r>
            <a:endParaRPr lang="en-GB" sz="1800">
              <a:solidFill>
                <a:srgbClr val="000099"/>
              </a:solidFill>
              <a:latin typeface="Arial" charset="0"/>
            </a:endParaRPr>
          </a:p>
        </p:txBody>
      </p:sp>
      <p:sp>
        <p:nvSpPr>
          <p:cNvPr id="36867" name="Rectangle 7"/>
          <p:cNvSpPr>
            <a:spLocks noChangeArrowheads="1"/>
          </p:cNvSpPr>
          <p:nvPr/>
        </p:nvSpPr>
        <p:spPr bwMode="auto">
          <a:xfrm>
            <a:off x="3511550" y="950913"/>
            <a:ext cx="1982788" cy="457200"/>
          </a:xfrm>
          <a:prstGeom prst="rect">
            <a:avLst/>
          </a:prstGeom>
          <a:noFill/>
          <a:ln w="9525">
            <a:noFill/>
            <a:miter lim="800000"/>
            <a:headEnd/>
            <a:tailEnd/>
          </a:ln>
        </p:spPr>
        <p:txBody>
          <a:bodyPr wrap="none">
            <a:spAutoFit/>
          </a:bodyPr>
          <a:lstStyle/>
          <a:p>
            <a:pPr algn="ctr">
              <a:buClr>
                <a:srgbClr val="FFFFFF"/>
              </a:buClr>
              <a:buFont typeface="Wingdings" pitchFamily="2" charset="2"/>
              <a:buNone/>
            </a:pPr>
            <a:r>
              <a:rPr lang="en-US" b="1">
                <a:solidFill>
                  <a:srgbClr val="CC3300"/>
                </a:solidFill>
                <a:latin typeface="Arial" charset="0"/>
              </a:rPr>
              <a:t>Assessment</a:t>
            </a:r>
          </a:p>
        </p:txBody>
      </p:sp>
      <p:sp>
        <p:nvSpPr>
          <p:cNvPr id="110600" name="Rectangle 8"/>
          <p:cNvSpPr>
            <a:spLocks noChangeArrowheads="1"/>
          </p:cNvSpPr>
          <p:nvPr/>
        </p:nvSpPr>
        <p:spPr bwMode="auto">
          <a:xfrm>
            <a:off x="1104900" y="927100"/>
            <a:ext cx="1912938" cy="457200"/>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rPr>
              <a:t>LACTORAL</a:t>
            </a:r>
            <a:endParaRPr lang="en-US" b="1">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3" name="Group 2"/>
          <p:cNvGrpSpPr>
            <a:grpSpLocks/>
          </p:cNvGrpSpPr>
          <p:nvPr/>
        </p:nvGrpSpPr>
        <p:grpSpPr bwMode="auto">
          <a:xfrm>
            <a:off x="503238" y="304800"/>
            <a:ext cx="8277225" cy="457200"/>
            <a:chOff x="317" y="192"/>
            <a:chExt cx="5214" cy="288"/>
          </a:xfrm>
        </p:grpSpPr>
        <p:sp>
          <p:nvSpPr>
            <p:cNvPr id="38917" name="Rectangle 3"/>
            <p:cNvSpPr>
              <a:spLocks noChangeArrowheads="1"/>
            </p:cNvSpPr>
            <p:nvPr/>
          </p:nvSpPr>
          <p:spPr bwMode="auto">
            <a:xfrm>
              <a:off x="317" y="192"/>
              <a:ext cx="5214"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112644" name="Rectangle 4"/>
            <p:cNvSpPr>
              <a:spLocks noChangeArrowheads="1"/>
            </p:cNvSpPr>
            <p:nvPr/>
          </p:nvSpPr>
          <p:spPr bwMode="auto">
            <a:xfrm>
              <a:off x="2547" y="192"/>
              <a:ext cx="628" cy="288"/>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EFSA</a:t>
              </a:r>
              <a:endParaRPr lang="es-ES" b="1">
                <a:solidFill>
                  <a:schemeClr val="bg1"/>
                </a:solidFill>
                <a:effectLst>
                  <a:outerShdw blurRad="38100" dist="38100" dir="2700000" algn="tl">
                    <a:srgbClr val="000000"/>
                  </a:outerShdw>
                </a:effectLst>
                <a:latin typeface="Arial" charset="0"/>
              </a:endParaRPr>
            </a:p>
          </p:txBody>
        </p:sp>
      </p:grpSp>
      <p:sp>
        <p:nvSpPr>
          <p:cNvPr id="38914" name="Text Box 5"/>
          <p:cNvSpPr txBox="1">
            <a:spLocks noChangeArrowheads="1"/>
          </p:cNvSpPr>
          <p:nvPr/>
        </p:nvSpPr>
        <p:spPr bwMode="auto">
          <a:xfrm>
            <a:off x="898525" y="1484313"/>
            <a:ext cx="7261225" cy="5035550"/>
          </a:xfrm>
          <a:prstGeom prst="rect">
            <a:avLst/>
          </a:prstGeom>
          <a:noFill/>
          <a:ln w="9525">
            <a:noFill/>
            <a:miter lim="800000"/>
            <a:headEnd/>
            <a:tailEnd/>
          </a:ln>
        </p:spPr>
        <p:txBody>
          <a:bodyPr>
            <a:spAutoFit/>
          </a:bodyPr>
          <a:lstStyle/>
          <a:p>
            <a:pPr algn="just">
              <a:buClr>
                <a:srgbClr val="FFFFFF"/>
              </a:buClr>
              <a:buFont typeface="Wingdings" pitchFamily="2" charset="2"/>
              <a:buNone/>
            </a:pPr>
            <a:r>
              <a:rPr lang="en-US" sz="1800">
                <a:solidFill>
                  <a:srgbClr val="000099"/>
                </a:solidFill>
                <a:latin typeface="Arial" charset="0"/>
              </a:rPr>
              <a:t>2. 2.1. Characterisation of the food/constituent</a:t>
            </a:r>
          </a:p>
          <a:p>
            <a:pPr algn="just">
              <a:buClr>
                <a:srgbClr val="FFFFFF"/>
              </a:buClr>
              <a:buFont typeface="Wingdings" pitchFamily="2" charset="2"/>
              <a:buChar char="§"/>
            </a:pPr>
            <a:r>
              <a:rPr lang="en-US" sz="1800">
                <a:solidFill>
                  <a:srgbClr val="000099"/>
                </a:solidFill>
                <a:latin typeface="Arial" charset="0"/>
              </a:rPr>
              <a:t>The Panel considers that phenotypic tests alone are not sufficient for a proper identification. The DNAbased identification was not considered sufficient for the following reasons: ITS sequencing is currently not reliable enough because too few Bifidobacterium and Lactobacillus strains have been sequenced for this region. Thus the reference material available in GenBank for especially Lactobacillus plantarum and Bifidobacterium longum is too limited for a reliable identification. Furthermore, no analysis of the sequencing results has been provided, only the sequences themselves. Species-specific PCR is reported only in a vague way in a nonpublished report. Based on the material presented the Panel could not conclude about the specificity of the PCR-method (no controls, i.e. other Lactobacillus or Bifidobacterium species, were included). Thus the identification of the bacteria, especially regarding Bifidobacterium longum, remains doubtful. No data have been provided to show that the identification methods are able to differentiate between closely related species (e.g. within Lactobacillus plantarum and Lactobacillus casei groups).</a:t>
            </a:r>
          </a:p>
        </p:txBody>
      </p:sp>
      <p:sp>
        <p:nvSpPr>
          <p:cNvPr id="38915" name="Rectangle 6"/>
          <p:cNvSpPr>
            <a:spLocks noChangeArrowheads="1"/>
          </p:cNvSpPr>
          <p:nvPr/>
        </p:nvSpPr>
        <p:spPr bwMode="auto">
          <a:xfrm>
            <a:off x="3511550" y="950913"/>
            <a:ext cx="1982788" cy="457200"/>
          </a:xfrm>
          <a:prstGeom prst="rect">
            <a:avLst/>
          </a:prstGeom>
          <a:noFill/>
          <a:ln w="9525">
            <a:noFill/>
            <a:miter lim="800000"/>
            <a:headEnd/>
            <a:tailEnd/>
          </a:ln>
        </p:spPr>
        <p:txBody>
          <a:bodyPr wrap="none">
            <a:spAutoFit/>
          </a:bodyPr>
          <a:lstStyle/>
          <a:p>
            <a:pPr algn="ctr">
              <a:buClr>
                <a:srgbClr val="FFFFFF"/>
              </a:buClr>
              <a:buFont typeface="Wingdings" pitchFamily="2" charset="2"/>
              <a:buNone/>
            </a:pPr>
            <a:r>
              <a:rPr lang="en-US" b="1">
                <a:solidFill>
                  <a:srgbClr val="CC3300"/>
                </a:solidFill>
                <a:latin typeface="Arial" charset="0"/>
              </a:rPr>
              <a:t>Assessment</a:t>
            </a:r>
          </a:p>
        </p:txBody>
      </p:sp>
      <p:sp>
        <p:nvSpPr>
          <p:cNvPr id="112647" name="Rectangle 7"/>
          <p:cNvSpPr>
            <a:spLocks noChangeArrowheads="1"/>
          </p:cNvSpPr>
          <p:nvPr/>
        </p:nvSpPr>
        <p:spPr bwMode="auto">
          <a:xfrm>
            <a:off x="1104900" y="927100"/>
            <a:ext cx="1912938" cy="457200"/>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rPr>
              <a:t>LACTORAL</a:t>
            </a:r>
            <a:endParaRPr lang="en-US" b="1">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684" name="Group 524"/>
          <p:cNvGrpSpPr>
            <a:grpSpLocks/>
          </p:cNvGrpSpPr>
          <p:nvPr/>
        </p:nvGrpSpPr>
        <p:grpSpPr bwMode="auto">
          <a:xfrm>
            <a:off x="463550" y="304800"/>
            <a:ext cx="8277225" cy="457200"/>
            <a:chOff x="292" y="192"/>
            <a:chExt cx="5214" cy="288"/>
          </a:xfrm>
        </p:grpSpPr>
        <p:sp>
          <p:nvSpPr>
            <p:cNvPr id="47686" name="Rectangle 515"/>
            <p:cNvSpPr>
              <a:spLocks noChangeArrowheads="1"/>
            </p:cNvSpPr>
            <p:nvPr/>
          </p:nvSpPr>
          <p:spPr bwMode="auto">
            <a:xfrm>
              <a:off x="292" y="192"/>
              <a:ext cx="5214"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47620" name="Rectangle 516"/>
            <p:cNvSpPr>
              <a:spLocks noChangeArrowheads="1"/>
            </p:cNvSpPr>
            <p:nvPr/>
          </p:nvSpPr>
          <p:spPr bwMode="auto">
            <a:xfrm>
              <a:off x="2354" y="222"/>
              <a:ext cx="998" cy="250"/>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LACTORAL</a:t>
              </a:r>
              <a:endParaRPr lang="es-ES" sz="2000" b="1">
                <a:solidFill>
                  <a:schemeClr val="bg1"/>
                </a:solidFill>
                <a:effectLst>
                  <a:outerShdw blurRad="38100" dist="38100" dir="2700000" algn="tl">
                    <a:srgbClr val="000000"/>
                  </a:outerShdw>
                </a:effectLst>
                <a:latin typeface="Arial" charset="0"/>
              </a:endParaRPr>
            </a:p>
          </p:txBody>
        </p:sp>
      </p:grpSp>
      <p:graphicFrame>
        <p:nvGraphicFramePr>
          <p:cNvPr id="47683" name="Object 579"/>
          <p:cNvGraphicFramePr>
            <a:graphicFrameLocks noChangeAspect="1"/>
          </p:cNvGraphicFramePr>
          <p:nvPr>
            <p:ph/>
          </p:nvPr>
        </p:nvGraphicFramePr>
        <p:xfrm>
          <a:off x="1878013" y="825500"/>
          <a:ext cx="5514975" cy="5486400"/>
        </p:xfrm>
        <a:graphic>
          <a:graphicData uri="http://schemas.openxmlformats.org/presentationml/2006/ole">
            <p:oleObj spid="_x0000_s47683" name="Document" r:id="rId4" imgW="5628965" imgH="5601441" progId="Word.Document.8">
              <p:embed/>
            </p:oleObj>
          </a:graphicData>
        </a:graphic>
      </p:graphicFrame>
      <p:sp>
        <p:nvSpPr>
          <p:cNvPr id="47685" name="Text Box 580"/>
          <p:cNvSpPr txBox="1">
            <a:spLocks noChangeArrowheads="1"/>
          </p:cNvSpPr>
          <p:nvPr/>
        </p:nvSpPr>
        <p:spPr bwMode="auto">
          <a:xfrm>
            <a:off x="152400" y="6103938"/>
            <a:ext cx="8561388" cy="649287"/>
          </a:xfrm>
          <a:prstGeom prst="rect">
            <a:avLst/>
          </a:prstGeom>
          <a:noFill/>
          <a:ln w="9525">
            <a:solidFill>
              <a:schemeClr val="bg2"/>
            </a:solidFill>
            <a:miter lim="800000"/>
            <a:headEnd/>
            <a:tailEnd/>
          </a:ln>
        </p:spPr>
        <p:txBody>
          <a:bodyPr>
            <a:spAutoFit/>
          </a:bodyPr>
          <a:lstStyle/>
          <a:p>
            <a:pPr algn="ctr"/>
            <a:r>
              <a:rPr lang="en-US" sz="1200">
                <a:latin typeface="Arial" charset="0"/>
              </a:rPr>
              <a:t>Scientific Opinion of the Panel on Dietetic Products, Nutrition and Allergies on a request from the Institute of Biotechnology, Sera and Vaccines BIOMED S.A. on the scientific substantiation of a health claim related LACTORAL and living probiotic bacteria. The EFSA Journal (2008) 862, 1- 8.</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3" name="Group 42"/>
          <p:cNvGrpSpPr>
            <a:grpSpLocks/>
          </p:cNvGrpSpPr>
          <p:nvPr/>
        </p:nvGrpSpPr>
        <p:grpSpPr bwMode="auto">
          <a:xfrm>
            <a:off x="490538" y="300038"/>
            <a:ext cx="8307387" cy="6113462"/>
            <a:chOff x="369" y="60"/>
            <a:chExt cx="5233" cy="3851"/>
          </a:xfrm>
        </p:grpSpPr>
        <p:sp>
          <p:nvSpPr>
            <p:cNvPr id="49156" name="Rectangle 11"/>
            <p:cNvSpPr>
              <a:spLocks noChangeArrowheads="1"/>
            </p:cNvSpPr>
            <p:nvPr/>
          </p:nvSpPr>
          <p:spPr bwMode="auto">
            <a:xfrm>
              <a:off x="2048" y="879"/>
              <a:ext cx="3554" cy="737"/>
            </a:xfrm>
            <a:prstGeom prst="rect">
              <a:avLst/>
            </a:prstGeom>
            <a:noFill/>
            <a:ln w="9525">
              <a:noFill/>
              <a:miter lim="800000"/>
              <a:headEnd/>
              <a:tailEnd/>
            </a:ln>
          </p:spPr>
          <p:txBody>
            <a:bodyPr/>
            <a:lstStyle/>
            <a:p>
              <a:r>
                <a:rPr lang="en-GB" sz="1400">
                  <a:solidFill>
                    <a:srgbClr val="000099"/>
                  </a:solidFill>
                  <a:latin typeface="Arial" charset="0"/>
                </a:rPr>
                <a:t>Safety and efficacy of Probiotic LACTINA® (Lactobacillus acidophilus, Lactobacillus helveticus, Lactobacillus bulgaricus, Lactobacillus lactis, Streptococcus thermophilus, Enterococcus faecium) for chickens for fattening, piglets and pigs </a:t>
              </a:r>
              <a:endParaRPr lang="es-ES" sz="1400">
                <a:solidFill>
                  <a:srgbClr val="000099"/>
                </a:solidFill>
                <a:latin typeface="Arial" charset="0"/>
              </a:endParaRPr>
            </a:p>
          </p:txBody>
        </p:sp>
        <p:sp>
          <p:nvSpPr>
            <p:cNvPr id="49157" name="Rectangle 12"/>
            <p:cNvSpPr>
              <a:spLocks noChangeArrowheads="1"/>
            </p:cNvSpPr>
            <p:nvPr/>
          </p:nvSpPr>
          <p:spPr bwMode="auto">
            <a:xfrm>
              <a:off x="385" y="879"/>
              <a:ext cx="1663" cy="374"/>
            </a:xfrm>
            <a:prstGeom prst="rect">
              <a:avLst/>
            </a:prstGeom>
            <a:noFill/>
            <a:ln w="9525">
              <a:noFill/>
              <a:miter lim="800000"/>
              <a:headEnd/>
              <a:tailEnd/>
            </a:ln>
          </p:spPr>
          <p:txBody>
            <a:bodyPr/>
            <a:lstStyle/>
            <a:p>
              <a:r>
                <a:rPr lang="en-GB" sz="1600">
                  <a:solidFill>
                    <a:srgbClr val="000099"/>
                  </a:solidFill>
                  <a:latin typeface="Arial Narrow" pitchFamily="34" charset="0"/>
                </a:rPr>
                <a:t>Scientific Opinion of the Panel on Additives and Products or Substances used in Animal Feed </a:t>
              </a:r>
              <a:endParaRPr lang="es-ES" sz="1600">
                <a:solidFill>
                  <a:srgbClr val="000099"/>
                </a:solidFill>
                <a:latin typeface="Arial Narrow" pitchFamily="34" charset="0"/>
              </a:endParaRPr>
            </a:p>
            <a:p>
              <a:endParaRPr lang="es-ES" sz="1600">
                <a:latin typeface="Arial Narrow" pitchFamily="34" charset="0"/>
                <a:ea typeface="Times New Roman" pitchFamily="18" charset="0"/>
                <a:cs typeface="Arial" charset="0"/>
              </a:endParaRPr>
            </a:p>
          </p:txBody>
        </p:sp>
        <p:sp>
          <p:nvSpPr>
            <p:cNvPr id="49158" name="Rectangle 13"/>
            <p:cNvSpPr>
              <a:spLocks noChangeArrowheads="1"/>
            </p:cNvSpPr>
            <p:nvPr/>
          </p:nvSpPr>
          <p:spPr bwMode="auto">
            <a:xfrm>
              <a:off x="385" y="688"/>
              <a:ext cx="5171" cy="191"/>
            </a:xfrm>
            <a:prstGeom prst="rect">
              <a:avLst/>
            </a:prstGeom>
            <a:noFill/>
            <a:ln w="9525">
              <a:noFill/>
              <a:miter lim="800000"/>
              <a:headEnd/>
              <a:tailEnd/>
            </a:ln>
          </p:spPr>
          <p:txBody>
            <a:bodyPr/>
            <a:lstStyle/>
            <a:p>
              <a:pPr>
                <a:buFont typeface="Symbol" pitchFamily="18" charset="2"/>
                <a:buChar char=""/>
                <a:tabLst>
                  <a:tab pos="266700" algn="l"/>
                  <a:tab pos="457200" algn="l"/>
                </a:tabLst>
              </a:pPr>
              <a:r>
                <a:rPr lang="en-GB" sz="1100" b="1">
                  <a:solidFill>
                    <a:srgbClr val="000099"/>
                  </a:solidFill>
                  <a:latin typeface="Arial" charset="0"/>
                  <a:ea typeface="Times New Roman" pitchFamily="18" charset="0"/>
                  <a:cs typeface="Arial" charset="0"/>
                </a:rPr>
                <a:t> </a:t>
              </a:r>
              <a:r>
                <a:rPr lang="en-GB" sz="1400" b="1">
                  <a:solidFill>
                    <a:srgbClr val="000099"/>
                  </a:solidFill>
                  <a:latin typeface="Arial" charset="0"/>
                  <a:ea typeface="Times New Roman" pitchFamily="18" charset="0"/>
                  <a:cs typeface="Arial" charset="0"/>
                </a:rPr>
                <a:t>Safety and efficacy of Probiotic LACTINA®</a:t>
              </a:r>
              <a:endParaRPr lang="en-GB" sz="1100" b="1">
                <a:solidFill>
                  <a:srgbClr val="000099"/>
                </a:solidFill>
                <a:latin typeface="Arial" charset="0"/>
                <a:ea typeface="Times New Roman" pitchFamily="18" charset="0"/>
                <a:cs typeface="Arial" charset="0"/>
              </a:endParaRPr>
            </a:p>
          </p:txBody>
        </p:sp>
        <p:sp>
          <p:nvSpPr>
            <p:cNvPr id="49159" name="Rectangle 14"/>
            <p:cNvSpPr>
              <a:spLocks noChangeArrowheads="1"/>
            </p:cNvSpPr>
            <p:nvPr/>
          </p:nvSpPr>
          <p:spPr bwMode="auto">
            <a:xfrm>
              <a:off x="369" y="408"/>
              <a:ext cx="5171" cy="220"/>
            </a:xfrm>
            <a:prstGeom prst="rect">
              <a:avLst/>
            </a:prstGeom>
            <a:noFill/>
            <a:ln w="9525">
              <a:noFill/>
              <a:miter lim="800000"/>
              <a:headEnd/>
              <a:tailEnd/>
            </a:ln>
          </p:spPr>
          <p:txBody>
            <a:bodyPr/>
            <a:lstStyle/>
            <a:p>
              <a:pPr algn="ctr"/>
              <a:r>
                <a:rPr lang="en-US" sz="2000" b="1">
                  <a:solidFill>
                    <a:srgbClr val="CC3300"/>
                  </a:solidFill>
                  <a:latin typeface="Arial" charset="0"/>
                </a:rPr>
                <a:t>The additive Probiotic LACTINA®</a:t>
              </a:r>
              <a:endParaRPr lang="es-ES" sz="2000" b="1">
                <a:solidFill>
                  <a:srgbClr val="CC3300"/>
                </a:solidFill>
                <a:latin typeface="Arial" charset="0"/>
                <a:ea typeface="Times New Roman" pitchFamily="18" charset="0"/>
                <a:cs typeface="Arial" charset="0"/>
              </a:endParaRPr>
            </a:p>
            <a:p>
              <a:pPr eaLnBrk="0" hangingPunct="0"/>
              <a:r>
                <a:rPr lang="en-GB" sz="1100" b="1">
                  <a:latin typeface="Arial" charset="0"/>
                  <a:ea typeface="Times New Roman" pitchFamily="18" charset="0"/>
                  <a:cs typeface="Arial" charset="0"/>
                </a:rPr>
                <a:t> </a:t>
              </a:r>
              <a:endParaRPr lang="es-ES" sz="1100" b="1">
                <a:latin typeface="Arial" charset="0"/>
                <a:ea typeface="Times New Roman" pitchFamily="18" charset="0"/>
                <a:cs typeface="Arial" charset="0"/>
              </a:endParaRPr>
            </a:p>
          </p:txBody>
        </p:sp>
        <p:sp>
          <p:nvSpPr>
            <p:cNvPr id="49160" name="Line 15"/>
            <p:cNvSpPr>
              <a:spLocks noChangeShapeType="1"/>
            </p:cNvSpPr>
            <p:nvPr/>
          </p:nvSpPr>
          <p:spPr bwMode="auto">
            <a:xfrm>
              <a:off x="385" y="352"/>
              <a:ext cx="5171" cy="0"/>
            </a:xfrm>
            <a:prstGeom prst="line">
              <a:avLst/>
            </a:prstGeom>
            <a:noFill/>
            <a:ln w="25400" cap="rnd">
              <a:solidFill>
                <a:srgbClr val="000000"/>
              </a:solidFill>
              <a:round/>
              <a:headEnd/>
              <a:tailEnd/>
            </a:ln>
          </p:spPr>
          <p:txBody>
            <a:bodyPr/>
            <a:lstStyle/>
            <a:p>
              <a:endParaRPr lang="en-US"/>
            </a:p>
          </p:txBody>
        </p:sp>
        <p:sp>
          <p:nvSpPr>
            <p:cNvPr id="49161" name="Line 16"/>
            <p:cNvSpPr>
              <a:spLocks noChangeShapeType="1"/>
            </p:cNvSpPr>
            <p:nvPr/>
          </p:nvSpPr>
          <p:spPr bwMode="auto">
            <a:xfrm>
              <a:off x="385" y="3908"/>
              <a:ext cx="5171" cy="0"/>
            </a:xfrm>
            <a:prstGeom prst="line">
              <a:avLst/>
            </a:prstGeom>
            <a:noFill/>
            <a:ln w="25400" cap="rnd">
              <a:solidFill>
                <a:srgbClr val="000000"/>
              </a:solidFill>
              <a:round/>
              <a:headEnd/>
              <a:tailEnd/>
            </a:ln>
          </p:spPr>
          <p:txBody>
            <a:bodyPr/>
            <a:lstStyle/>
            <a:p>
              <a:endParaRPr lang="en-US"/>
            </a:p>
          </p:txBody>
        </p:sp>
        <p:sp>
          <p:nvSpPr>
            <p:cNvPr id="49162" name="Line 17"/>
            <p:cNvSpPr>
              <a:spLocks noChangeShapeType="1"/>
            </p:cNvSpPr>
            <p:nvPr/>
          </p:nvSpPr>
          <p:spPr bwMode="auto">
            <a:xfrm>
              <a:off x="385" y="352"/>
              <a:ext cx="0" cy="3559"/>
            </a:xfrm>
            <a:prstGeom prst="line">
              <a:avLst/>
            </a:prstGeom>
            <a:noFill/>
            <a:ln w="25400" cap="rnd">
              <a:solidFill>
                <a:srgbClr val="000000"/>
              </a:solidFill>
              <a:round/>
              <a:headEnd/>
              <a:tailEnd/>
            </a:ln>
          </p:spPr>
          <p:txBody>
            <a:bodyPr/>
            <a:lstStyle/>
            <a:p>
              <a:endParaRPr lang="en-US"/>
            </a:p>
          </p:txBody>
        </p:sp>
        <p:sp>
          <p:nvSpPr>
            <p:cNvPr id="49163" name="Line 18"/>
            <p:cNvSpPr>
              <a:spLocks noChangeShapeType="1"/>
            </p:cNvSpPr>
            <p:nvPr/>
          </p:nvSpPr>
          <p:spPr bwMode="auto">
            <a:xfrm>
              <a:off x="5556" y="352"/>
              <a:ext cx="0" cy="3559"/>
            </a:xfrm>
            <a:prstGeom prst="line">
              <a:avLst/>
            </a:prstGeom>
            <a:noFill/>
            <a:ln w="25400" cap="rnd">
              <a:solidFill>
                <a:srgbClr val="000000"/>
              </a:solidFill>
              <a:round/>
              <a:headEnd/>
              <a:tailEnd/>
            </a:ln>
          </p:spPr>
          <p:txBody>
            <a:bodyPr/>
            <a:lstStyle/>
            <a:p>
              <a:endParaRPr lang="en-US"/>
            </a:p>
          </p:txBody>
        </p:sp>
        <p:sp>
          <p:nvSpPr>
            <p:cNvPr id="49164" name="Line 19"/>
            <p:cNvSpPr>
              <a:spLocks noChangeShapeType="1"/>
            </p:cNvSpPr>
            <p:nvPr/>
          </p:nvSpPr>
          <p:spPr bwMode="auto">
            <a:xfrm>
              <a:off x="385" y="688"/>
              <a:ext cx="5171" cy="0"/>
            </a:xfrm>
            <a:prstGeom prst="line">
              <a:avLst/>
            </a:prstGeom>
            <a:noFill/>
            <a:ln w="12700" cap="rnd">
              <a:solidFill>
                <a:schemeClr val="bg2"/>
              </a:solidFill>
              <a:round/>
              <a:headEnd/>
              <a:tailEnd/>
            </a:ln>
          </p:spPr>
          <p:txBody>
            <a:bodyPr/>
            <a:lstStyle/>
            <a:p>
              <a:endParaRPr lang="en-US"/>
            </a:p>
          </p:txBody>
        </p:sp>
        <p:sp>
          <p:nvSpPr>
            <p:cNvPr id="49165" name="Line 20"/>
            <p:cNvSpPr>
              <a:spLocks noChangeShapeType="1"/>
            </p:cNvSpPr>
            <p:nvPr/>
          </p:nvSpPr>
          <p:spPr bwMode="auto">
            <a:xfrm>
              <a:off x="385" y="879"/>
              <a:ext cx="5171" cy="0"/>
            </a:xfrm>
            <a:prstGeom prst="line">
              <a:avLst/>
            </a:prstGeom>
            <a:noFill/>
            <a:ln w="12700" cap="rnd">
              <a:solidFill>
                <a:schemeClr val="bg2"/>
              </a:solidFill>
              <a:round/>
              <a:headEnd/>
              <a:tailEnd/>
            </a:ln>
          </p:spPr>
          <p:txBody>
            <a:bodyPr/>
            <a:lstStyle/>
            <a:p>
              <a:endParaRPr lang="en-US"/>
            </a:p>
          </p:txBody>
        </p:sp>
        <p:sp>
          <p:nvSpPr>
            <p:cNvPr id="49166" name="Line 22"/>
            <p:cNvSpPr>
              <a:spLocks noChangeShapeType="1"/>
            </p:cNvSpPr>
            <p:nvPr/>
          </p:nvSpPr>
          <p:spPr bwMode="auto">
            <a:xfrm>
              <a:off x="2048" y="879"/>
              <a:ext cx="0" cy="748"/>
            </a:xfrm>
            <a:prstGeom prst="line">
              <a:avLst/>
            </a:prstGeom>
            <a:noFill/>
            <a:ln w="12700" cap="rnd">
              <a:solidFill>
                <a:schemeClr val="bg2"/>
              </a:solidFill>
              <a:round/>
              <a:headEnd/>
              <a:tailEnd/>
            </a:ln>
          </p:spPr>
          <p:txBody>
            <a:bodyPr/>
            <a:lstStyle/>
            <a:p>
              <a:endParaRPr lang="en-US"/>
            </a:p>
          </p:txBody>
        </p:sp>
        <p:sp>
          <p:nvSpPr>
            <p:cNvPr id="49167" name="Rectangle 2"/>
            <p:cNvSpPr>
              <a:spLocks noChangeArrowheads="1"/>
            </p:cNvSpPr>
            <p:nvPr/>
          </p:nvSpPr>
          <p:spPr bwMode="auto">
            <a:xfrm>
              <a:off x="2048" y="2999"/>
              <a:ext cx="3508" cy="358"/>
            </a:xfrm>
            <a:prstGeom prst="rect">
              <a:avLst/>
            </a:prstGeom>
            <a:noFill/>
            <a:ln w="9525">
              <a:noFill/>
              <a:miter lim="800000"/>
              <a:headEnd/>
              <a:tailEnd/>
            </a:ln>
          </p:spPr>
          <p:txBody>
            <a:bodyPr/>
            <a:lstStyle/>
            <a:p>
              <a:endParaRPr lang="en-US" sz="1400">
                <a:latin typeface="Arial" charset="0"/>
              </a:endParaRPr>
            </a:p>
          </p:txBody>
        </p:sp>
        <p:sp>
          <p:nvSpPr>
            <p:cNvPr id="49168" name="Rectangle 3"/>
            <p:cNvSpPr>
              <a:spLocks noChangeArrowheads="1"/>
            </p:cNvSpPr>
            <p:nvPr/>
          </p:nvSpPr>
          <p:spPr bwMode="auto">
            <a:xfrm>
              <a:off x="385" y="3027"/>
              <a:ext cx="1663" cy="199"/>
            </a:xfrm>
            <a:prstGeom prst="rect">
              <a:avLst/>
            </a:prstGeom>
            <a:noFill/>
            <a:ln w="9525">
              <a:noFill/>
              <a:miter lim="800000"/>
              <a:headEnd/>
              <a:tailEnd/>
            </a:ln>
          </p:spPr>
          <p:txBody>
            <a:bodyPr/>
            <a:lstStyle/>
            <a:p>
              <a:r>
                <a:rPr lang="en-US" sz="1400" b="1">
                  <a:latin typeface="Arial" charset="0"/>
                </a:rPr>
                <a:t>The product is intended for chickens for fattening</a:t>
              </a:r>
              <a:endParaRPr lang="es-ES" sz="1400" b="1">
                <a:latin typeface="Arial" charset="0"/>
              </a:endParaRPr>
            </a:p>
            <a:p>
              <a:endParaRPr lang="es-ES" sz="1400" b="1">
                <a:latin typeface="Arial" charset="0"/>
                <a:ea typeface="Times New Roman" pitchFamily="18" charset="0"/>
                <a:cs typeface="Arial" charset="0"/>
              </a:endParaRPr>
            </a:p>
          </p:txBody>
        </p:sp>
        <p:sp>
          <p:nvSpPr>
            <p:cNvPr id="49169" name="Rectangle 4"/>
            <p:cNvSpPr>
              <a:spLocks noChangeArrowheads="1"/>
            </p:cNvSpPr>
            <p:nvPr/>
          </p:nvSpPr>
          <p:spPr bwMode="auto">
            <a:xfrm>
              <a:off x="385" y="2798"/>
              <a:ext cx="5171" cy="164"/>
            </a:xfrm>
            <a:prstGeom prst="rect">
              <a:avLst/>
            </a:prstGeom>
            <a:noFill/>
            <a:ln w="9525">
              <a:noFill/>
              <a:miter lim="800000"/>
              <a:headEnd/>
              <a:tailEnd/>
            </a:ln>
          </p:spPr>
          <p:txBody>
            <a:bodyPr/>
            <a:lstStyle/>
            <a:p>
              <a:pPr>
                <a:buFont typeface="Symbol" pitchFamily="18" charset="2"/>
                <a:buChar char=""/>
                <a:tabLst>
                  <a:tab pos="266700" algn="l"/>
                  <a:tab pos="457200" algn="l"/>
                </a:tabLst>
              </a:pPr>
              <a:r>
                <a:rPr lang="en-US" sz="1400" b="1">
                  <a:solidFill>
                    <a:srgbClr val="000099"/>
                  </a:solidFill>
                  <a:ea typeface="Times New Roman" pitchFamily="18" charset="0"/>
                  <a:cs typeface="Arial" charset="0"/>
                </a:rPr>
                <a:t>Total lactic acid bacteria is 5 x 10</a:t>
              </a:r>
              <a:r>
                <a:rPr lang="en-US" sz="1400" b="1" baseline="30000">
                  <a:solidFill>
                    <a:srgbClr val="000099"/>
                  </a:solidFill>
                  <a:ea typeface="Times New Roman" pitchFamily="18" charset="0"/>
                  <a:cs typeface="Arial" charset="0"/>
                </a:rPr>
                <a:t>9</a:t>
              </a:r>
              <a:r>
                <a:rPr lang="en-US" sz="1400" b="1">
                  <a:solidFill>
                    <a:srgbClr val="000099"/>
                  </a:solidFill>
                  <a:ea typeface="Times New Roman" pitchFamily="18" charset="0"/>
                  <a:cs typeface="Arial" charset="0"/>
                </a:rPr>
                <a:t> CFU g-1 product, but … </a:t>
              </a:r>
              <a:r>
                <a:rPr lang="en-US" sz="1400">
                  <a:solidFill>
                    <a:srgbClr val="000099"/>
                  </a:solidFill>
                  <a:ea typeface="Times New Roman" pitchFamily="18" charset="0"/>
                  <a:cs typeface="Arial" charset="0"/>
                </a:rPr>
                <a:t>relative amounts of different bacterial </a:t>
              </a:r>
              <a:r>
                <a:rPr lang="en-US" sz="1400" b="1">
                  <a:solidFill>
                    <a:srgbClr val="000099"/>
                  </a:solidFill>
                  <a:ea typeface="Times New Roman" pitchFamily="18" charset="0"/>
                  <a:cs typeface="Arial" charset="0"/>
                </a:rPr>
                <a:t>strains ?</a:t>
              </a:r>
              <a:endParaRPr lang="en-GB" sz="1400" b="1">
                <a:solidFill>
                  <a:srgbClr val="000099"/>
                </a:solidFill>
                <a:ea typeface="Times New Roman" pitchFamily="18" charset="0"/>
                <a:cs typeface="Arial" charset="0"/>
              </a:endParaRPr>
            </a:p>
          </p:txBody>
        </p:sp>
        <p:sp>
          <p:nvSpPr>
            <p:cNvPr id="49170" name="Rectangle 5"/>
            <p:cNvSpPr>
              <a:spLocks noChangeArrowheads="1"/>
            </p:cNvSpPr>
            <p:nvPr/>
          </p:nvSpPr>
          <p:spPr bwMode="auto">
            <a:xfrm>
              <a:off x="2048" y="2383"/>
              <a:ext cx="3508" cy="481"/>
            </a:xfrm>
            <a:prstGeom prst="rect">
              <a:avLst/>
            </a:prstGeom>
            <a:noFill/>
            <a:ln w="9525">
              <a:noFill/>
              <a:miter lim="800000"/>
              <a:headEnd/>
              <a:tailEnd/>
            </a:ln>
          </p:spPr>
          <p:txBody>
            <a:bodyPr/>
            <a:lstStyle/>
            <a:p>
              <a:pPr algn="just"/>
              <a:r>
                <a:rPr lang="en-US" sz="1400">
                  <a:latin typeface="Arial" charset="0"/>
                </a:rPr>
                <a:t>Preparation of </a:t>
              </a:r>
              <a:r>
                <a:rPr lang="en-US" sz="1400" i="1">
                  <a:latin typeface="Arial" charset="0"/>
                </a:rPr>
                <a:t>Lactobacillus acidophilus, L.helveticus, L.bulgaricus, and L.lactis, Streptococcus thermophilus </a:t>
              </a:r>
              <a:r>
                <a:rPr lang="en-US" sz="1400">
                  <a:latin typeface="Arial" charset="0"/>
                </a:rPr>
                <a:t>and </a:t>
              </a:r>
              <a:r>
                <a:rPr lang="en-US" sz="1400" i="1">
                  <a:latin typeface="Arial" charset="0"/>
                </a:rPr>
                <a:t>Enterococcus faecium</a:t>
              </a:r>
              <a:r>
                <a:rPr lang="en-US" sz="1400">
                  <a:latin typeface="Arial" charset="0"/>
                </a:rPr>
                <a:t>.</a:t>
              </a:r>
              <a:r>
                <a:rPr lang="en-US"/>
                <a:t> </a:t>
              </a:r>
              <a:r>
                <a:rPr lang="en-GB" sz="1100">
                  <a:solidFill>
                    <a:srgbClr val="000099"/>
                  </a:solidFill>
                  <a:latin typeface="Arial" charset="0"/>
                  <a:ea typeface="Times New Roman" pitchFamily="18" charset="0"/>
                  <a:cs typeface="Arial" charset="0"/>
                </a:rPr>
                <a:t> </a:t>
              </a:r>
            </a:p>
          </p:txBody>
        </p:sp>
        <p:sp>
          <p:nvSpPr>
            <p:cNvPr id="49171" name="Rectangle 6"/>
            <p:cNvSpPr>
              <a:spLocks noChangeArrowheads="1"/>
            </p:cNvSpPr>
            <p:nvPr/>
          </p:nvSpPr>
          <p:spPr bwMode="auto">
            <a:xfrm>
              <a:off x="385" y="2383"/>
              <a:ext cx="1663" cy="210"/>
            </a:xfrm>
            <a:prstGeom prst="rect">
              <a:avLst/>
            </a:prstGeom>
            <a:noFill/>
            <a:ln w="9525">
              <a:noFill/>
              <a:miter lim="800000"/>
              <a:headEnd/>
              <a:tailEnd/>
            </a:ln>
          </p:spPr>
          <p:txBody>
            <a:bodyPr/>
            <a:lstStyle/>
            <a:p>
              <a:r>
                <a:rPr lang="en-US" sz="1400">
                  <a:latin typeface="Arial" charset="0"/>
                </a:rPr>
                <a:t>It has not been previously authorised in the Community </a:t>
              </a:r>
              <a:endParaRPr lang="en-GB" sz="1400">
                <a:latin typeface="Arial" charset="0"/>
              </a:endParaRPr>
            </a:p>
          </p:txBody>
        </p:sp>
        <p:sp>
          <p:nvSpPr>
            <p:cNvPr id="49172" name="Rectangle 7"/>
            <p:cNvSpPr>
              <a:spLocks noChangeArrowheads="1"/>
            </p:cNvSpPr>
            <p:nvPr/>
          </p:nvSpPr>
          <p:spPr bwMode="auto">
            <a:xfrm>
              <a:off x="385" y="2219"/>
              <a:ext cx="5171" cy="164"/>
            </a:xfrm>
            <a:prstGeom prst="rect">
              <a:avLst/>
            </a:prstGeom>
            <a:noFill/>
            <a:ln w="9525">
              <a:solidFill>
                <a:schemeClr val="bg2"/>
              </a:solidFill>
              <a:miter lim="800000"/>
              <a:headEnd/>
              <a:tailEnd/>
            </a:ln>
          </p:spPr>
          <p:txBody>
            <a:bodyPr/>
            <a:lstStyle/>
            <a:p>
              <a:pPr>
                <a:buFont typeface="Symbol" pitchFamily="18" charset="2"/>
                <a:buChar char=""/>
                <a:tabLst>
                  <a:tab pos="266700" algn="l"/>
                  <a:tab pos="457200" algn="l"/>
                </a:tabLst>
              </a:pPr>
              <a:r>
                <a:rPr lang="en-GB" sz="1400" b="1">
                  <a:solidFill>
                    <a:srgbClr val="000099"/>
                  </a:solidFill>
                  <a:latin typeface="Arial" charset="0"/>
                  <a:ea typeface="Times New Roman" pitchFamily="18" charset="0"/>
                  <a:cs typeface="Arial" charset="0"/>
                </a:rPr>
                <a:t> DATOS</a:t>
              </a:r>
              <a:endParaRPr lang="en-GB" sz="1400" b="1">
                <a:solidFill>
                  <a:srgbClr val="000099"/>
                </a:solidFill>
                <a:ea typeface="Times New Roman" pitchFamily="18" charset="0"/>
                <a:cs typeface="Arial" charset="0"/>
              </a:endParaRPr>
            </a:p>
          </p:txBody>
        </p:sp>
        <p:sp>
          <p:nvSpPr>
            <p:cNvPr id="49173" name="Rectangle 8"/>
            <p:cNvSpPr>
              <a:spLocks noChangeArrowheads="1"/>
            </p:cNvSpPr>
            <p:nvPr/>
          </p:nvSpPr>
          <p:spPr bwMode="auto">
            <a:xfrm>
              <a:off x="2048" y="1793"/>
              <a:ext cx="3508" cy="426"/>
            </a:xfrm>
            <a:prstGeom prst="rect">
              <a:avLst/>
            </a:prstGeom>
            <a:noFill/>
            <a:ln w="9525">
              <a:noFill/>
              <a:miter lim="800000"/>
              <a:headEnd/>
              <a:tailEnd/>
            </a:ln>
          </p:spPr>
          <p:txBody>
            <a:bodyPr/>
            <a:lstStyle/>
            <a:p>
              <a:r>
                <a:rPr lang="en-US" sz="1400">
                  <a:latin typeface="Arial" charset="0"/>
                </a:rPr>
                <a:t>LACTINA ® is proposed be used as a feed additive for chickens for fattening and piglets (category: zootechnical additives; functional group: gut flora stabilisers). </a:t>
              </a:r>
              <a:endParaRPr lang="es-ES" sz="1400">
                <a:latin typeface="Arial" charset="0"/>
              </a:endParaRPr>
            </a:p>
          </p:txBody>
        </p:sp>
        <p:sp>
          <p:nvSpPr>
            <p:cNvPr id="49174" name="Rectangle 9"/>
            <p:cNvSpPr>
              <a:spLocks noChangeArrowheads="1"/>
            </p:cNvSpPr>
            <p:nvPr/>
          </p:nvSpPr>
          <p:spPr bwMode="auto">
            <a:xfrm>
              <a:off x="385" y="1793"/>
              <a:ext cx="1663" cy="165"/>
            </a:xfrm>
            <a:prstGeom prst="rect">
              <a:avLst/>
            </a:prstGeom>
            <a:noFill/>
            <a:ln w="9525">
              <a:noFill/>
              <a:miter lim="800000"/>
              <a:headEnd/>
              <a:tailEnd/>
            </a:ln>
          </p:spPr>
          <p:txBody>
            <a:bodyPr/>
            <a:lstStyle/>
            <a:p>
              <a:pPr algn="ctr"/>
              <a:r>
                <a:rPr lang="en-US" sz="1600">
                  <a:latin typeface="Arial" charset="0"/>
                </a:rPr>
                <a:t>Adopted: 9 December 2008</a:t>
              </a:r>
              <a:r>
                <a:rPr lang="en-US"/>
                <a:t> </a:t>
              </a:r>
              <a:endParaRPr lang="en-GB"/>
            </a:p>
          </p:txBody>
        </p:sp>
        <p:sp>
          <p:nvSpPr>
            <p:cNvPr id="49175" name="Rectangle 10"/>
            <p:cNvSpPr>
              <a:spLocks noChangeArrowheads="1"/>
            </p:cNvSpPr>
            <p:nvPr/>
          </p:nvSpPr>
          <p:spPr bwMode="auto">
            <a:xfrm>
              <a:off x="385" y="1629"/>
              <a:ext cx="5171" cy="164"/>
            </a:xfrm>
            <a:prstGeom prst="rect">
              <a:avLst/>
            </a:prstGeom>
            <a:noFill/>
            <a:ln w="9525">
              <a:noFill/>
              <a:miter lim="800000"/>
              <a:headEnd/>
              <a:tailEnd/>
            </a:ln>
          </p:spPr>
          <p:txBody>
            <a:bodyPr/>
            <a:lstStyle/>
            <a:p>
              <a:pPr>
                <a:buFont typeface="Symbol" pitchFamily="18" charset="2"/>
                <a:buChar char=""/>
                <a:tabLst>
                  <a:tab pos="266700" algn="l"/>
                  <a:tab pos="457200" algn="l"/>
                </a:tabLst>
              </a:pPr>
              <a:r>
                <a:rPr lang="en-GB" sz="1600" b="1">
                  <a:solidFill>
                    <a:srgbClr val="000099"/>
                  </a:solidFill>
                  <a:latin typeface="Arial" charset="0"/>
                  <a:ea typeface="Times New Roman" pitchFamily="18" charset="0"/>
                  <a:cs typeface="Arial" charset="0"/>
                </a:rPr>
                <a:t>QUESTION </a:t>
              </a:r>
              <a:r>
                <a:rPr lang="en-US" sz="1600" b="1">
                  <a:latin typeface="Arial" charset="0"/>
                  <a:ea typeface="Times New Roman" pitchFamily="18" charset="0"/>
                  <a:cs typeface="Arial" charset="0"/>
                </a:rPr>
                <a:t>EFSA-Q-2006-135</a:t>
              </a:r>
              <a:endParaRPr lang="en-GB" sz="1600" b="1">
                <a:latin typeface="Arial" charset="0"/>
                <a:ea typeface="Times New Roman" pitchFamily="18" charset="0"/>
                <a:cs typeface="Arial" charset="0"/>
              </a:endParaRPr>
            </a:p>
          </p:txBody>
        </p:sp>
        <p:sp>
          <p:nvSpPr>
            <p:cNvPr id="49176" name="Line 21"/>
            <p:cNvSpPr>
              <a:spLocks noChangeShapeType="1"/>
            </p:cNvSpPr>
            <p:nvPr/>
          </p:nvSpPr>
          <p:spPr bwMode="auto">
            <a:xfrm>
              <a:off x="385" y="1629"/>
              <a:ext cx="5171" cy="0"/>
            </a:xfrm>
            <a:prstGeom prst="line">
              <a:avLst/>
            </a:prstGeom>
            <a:noFill/>
            <a:ln w="12700" cap="rnd">
              <a:solidFill>
                <a:schemeClr val="bg2"/>
              </a:solidFill>
              <a:round/>
              <a:headEnd/>
              <a:tailEnd/>
            </a:ln>
          </p:spPr>
          <p:txBody>
            <a:bodyPr/>
            <a:lstStyle/>
            <a:p>
              <a:endParaRPr lang="en-US"/>
            </a:p>
          </p:txBody>
        </p:sp>
        <p:sp>
          <p:nvSpPr>
            <p:cNvPr id="49177" name="Line 23"/>
            <p:cNvSpPr>
              <a:spLocks noChangeShapeType="1"/>
            </p:cNvSpPr>
            <p:nvPr/>
          </p:nvSpPr>
          <p:spPr bwMode="auto">
            <a:xfrm>
              <a:off x="385" y="1793"/>
              <a:ext cx="5171" cy="0"/>
            </a:xfrm>
            <a:prstGeom prst="line">
              <a:avLst/>
            </a:prstGeom>
            <a:noFill/>
            <a:ln w="12700" cap="rnd">
              <a:solidFill>
                <a:schemeClr val="bg2"/>
              </a:solidFill>
              <a:round/>
              <a:headEnd/>
              <a:tailEnd/>
            </a:ln>
          </p:spPr>
          <p:txBody>
            <a:bodyPr/>
            <a:lstStyle/>
            <a:p>
              <a:endParaRPr lang="en-US"/>
            </a:p>
          </p:txBody>
        </p:sp>
        <p:sp>
          <p:nvSpPr>
            <p:cNvPr id="49178" name="Line 24"/>
            <p:cNvSpPr>
              <a:spLocks noChangeShapeType="1"/>
            </p:cNvSpPr>
            <p:nvPr/>
          </p:nvSpPr>
          <p:spPr bwMode="auto">
            <a:xfrm>
              <a:off x="385" y="2219"/>
              <a:ext cx="5171" cy="0"/>
            </a:xfrm>
            <a:prstGeom prst="line">
              <a:avLst/>
            </a:prstGeom>
            <a:noFill/>
            <a:ln w="12700" cap="rnd">
              <a:solidFill>
                <a:schemeClr val="bg2"/>
              </a:solidFill>
              <a:round/>
              <a:headEnd/>
              <a:tailEnd/>
            </a:ln>
          </p:spPr>
          <p:txBody>
            <a:bodyPr/>
            <a:lstStyle/>
            <a:p>
              <a:endParaRPr lang="en-US"/>
            </a:p>
          </p:txBody>
        </p:sp>
        <p:sp>
          <p:nvSpPr>
            <p:cNvPr id="49179" name="Line 25"/>
            <p:cNvSpPr>
              <a:spLocks noChangeShapeType="1"/>
            </p:cNvSpPr>
            <p:nvPr/>
          </p:nvSpPr>
          <p:spPr bwMode="auto">
            <a:xfrm>
              <a:off x="2048" y="1793"/>
              <a:ext cx="0" cy="426"/>
            </a:xfrm>
            <a:prstGeom prst="line">
              <a:avLst/>
            </a:prstGeom>
            <a:noFill/>
            <a:ln w="12700" cap="rnd">
              <a:solidFill>
                <a:schemeClr val="bg2"/>
              </a:solidFill>
              <a:round/>
              <a:headEnd/>
              <a:tailEnd/>
            </a:ln>
          </p:spPr>
          <p:txBody>
            <a:bodyPr/>
            <a:lstStyle/>
            <a:p>
              <a:endParaRPr lang="en-US"/>
            </a:p>
          </p:txBody>
        </p:sp>
        <p:sp>
          <p:nvSpPr>
            <p:cNvPr id="49180" name="Line 26"/>
            <p:cNvSpPr>
              <a:spLocks noChangeShapeType="1"/>
            </p:cNvSpPr>
            <p:nvPr/>
          </p:nvSpPr>
          <p:spPr bwMode="auto">
            <a:xfrm>
              <a:off x="385" y="2383"/>
              <a:ext cx="5171" cy="0"/>
            </a:xfrm>
            <a:prstGeom prst="line">
              <a:avLst/>
            </a:prstGeom>
            <a:noFill/>
            <a:ln w="12700" cap="rnd">
              <a:solidFill>
                <a:schemeClr val="bg2"/>
              </a:solidFill>
              <a:round/>
              <a:headEnd/>
              <a:tailEnd/>
            </a:ln>
          </p:spPr>
          <p:txBody>
            <a:bodyPr/>
            <a:lstStyle/>
            <a:p>
              <a:endParaRPr lang="en-US"/>
            </a:p>
          </p:txBody>
        </p:sp>
        <p:sp>
          <p:nvSpPr>
            <p:cNvPr id="49181" name="Line 27"/>
            <p:cNvSpPr>
              <a:spLocks noChangeShapeType="1"/>
            </p:cNvSpPr>
            <p:nvPr/>
          </p:nvSpPr>
          <p:spPr bwMode="auto">
            <a:xfrm>
              <a:off x="385" y="2753"/>
              <a:ext cx="5171" cy="0"/>
            </a:xfrm>
            <a:prstGeom prst="line">
              <a:avLst/>
            </a:prstGeom>
            <a:noFill/>
            <a:ln w="12700" cap="rnd">
              <a:solidFill>
                <a:srgbClr val="808080"/>
              </a:solidFill>
              <a:round/>
              <a:headEnd/>
              <a:tailEnd/>
            </a:ln>
          </p:spPr>
          <p:txBody>
            <a:bodyPr/>
            <a:lstStyle/>
            <a:p>
              <a:endParaRPr lang="en-US"/>
            </a:p>
          </p:txBody>
        </p:sp>
        <p:sp>
          <p:nvSpPr>
            <p:cNvPr id="49182" name="Line 28"/>
            <p:cNvSpPr>
              <a:spLocks noChangeShapeType="1"/>
            </p:cNvSpPr>
            <p:nvPr/>
          </p:nvSpPr>
          <p:spPr bwMode="auto">
            <a:xfrm>
              <a:off x="385" y="2999"/>
              <a:ext cx="5171" cy="0"/>
            </a:xfrm>
            <a:prstGeom prst="line">
              <a:avLst/>
            </a:prstGeom>
            <a:noFill/>
            <a:ln w="12700" cap="rnd">
              <a:solidFill>
                <a:srgbClr val="808080"/>
              </a:solidFill>
              <a:round/>
              <a:headEnd/>
              <a:tailEnd/>
            </a:ln>
          </p:spPr>
          <p:txBody>
            <a:bodyPr/>
            <a:lstStyle/>
            <a:p>
              <a:endParaRPr lang="en-US"/>
            </a:p>
          </p:txBody>
        </p:sp>
        <p:sp>
          <p:nvSpPr>
            <p:cNvPr id="49183" name="Line 31"/>
            <p:cNvSpPr>
              <a:spLocks noChangeShapeType="1"/>
            </p:cNvSpPr>
            <p:nvPr/>
          </p:nvSpPr>
          <p:spPr bwMode="auto">
            <a:xfrm>
              <a:off x="2040" y="2383"/>
              <a:ext cx="0" cy="363"/>
            </a:xfrm>
            <a:prstGeom prst="line">
              <a:avLst/>
            </a:prstGeom>
            <a:noFill/>
            <a:ln w="9525">
              <a:solidFill>
                <a:schemeClr val="bg2"/>
              </a:solidFill>
              <a:round/>
              <a:headEnd/>
              <a:tailEnd/>
            </a:ln>
          </p:spPr>
          <p:txBody>
            <a:bodyPr/>
            <a:lstStyle/>
            <a:p>
              <a:endParaRPr lang="en-US"/>
            </a:p>
          </p:txBody>
        </p:sp>
        <p:sp>
          <p:nvSpPr>
            <p:cNvPr id="49184" name="Line 32"/>
            <p:cNvSpPr>
              <a:spLocks noChangeShapeType="1"/>
            </p:cNvSpPr>
            <p:nvPr/>
          </p:nvSpPr>
          <p:spPr bwMode="auto">
            <a:xfrm>
              <a:off x="2040" y="2997"/>
              <a:ext cx="0" cy="340"/>
            </a:xfrm>
            <a:prstGeom prst="line">
              <a:avLst/>
            </a:prstGeom>
            <a:noFill/>
            <a:ln w="9525">
              <a:solidFill>
                <a:schemeClr val="bg2"/>
              </a:solidFill>
              <a:round/>
              <a:headEnd/>
              <a:tailEnd/>
            </a:ln>
          </p:spPr>
          <p:txBody>
            <a:bodyPr/>
            <a:lstStyle/>
            <a:p>
              <a:endParaRPr lang="en-US"/>
            </a:p>
          </p:txBody>
        </p:sp>
        <p:sp>
          <p:nvSpPr>
            <p:cNvPr id="49185" name="Line 33"/>
            <p:cNvSpPr>
              <a:spLocks noChangeShapeType="1"/>
            </p:cNvSpPr>
            <p:nvPr/>
          </p:nvSpPr>
          <p:spPr bwMode="auto">
            <a:xfrm>
              <a:off x="385" y="3335"/>
              <a:ext cx="5171" cy="0"/>
            </a:xfrm>
            <a:prstGeom prst="line">
              <a:avLst/>
            </a:prstGeom>
            <a:noFill/>
            <a:ln w="12700" cap="rnd">
              <a:solidFill>
                <a:srgbClr val="808080"/>
              </a:solidFill>
              <a:round/>
              <a:headEnd/>
              <a:tailEnd/>
            </a:ln>
          </p:spPr>
          <p:txBody>
            <a:bodyPr/>
            <a:lstStyle/>
            <a:p>
              <a:endParaRPr lang="en-US"/>
            </a:p>
          </p:txBody>
        </p:sp>
        <p:sp>
          <p:nvSpPr>
            <p:cNvPr id="49186" name="Rectangle 35"/>
            <p:cNvSpPr>
              <a:spLocks noChangeArrowheads="1"/>
            </p:cNvSpPr>
            <p:nvPr/>
          </p:nvSpPr>
          <p:spPr bwMode="auto">
            <a:xfrm>
              <a:off x="385" y="3340"/>
              <a:ext cx="5171" cy="191"/>
            </a:xfrm>
            <a:prstGeom prst="rect">
              <a:avLst/>
            </a:prstGeom>
            <a:noFill/>
            <a:ln w="9525">
              <a:noFill/>
              <a:miter lim="800000"/>
              <a:headEnd/>
              <a:tailEnd/>
            </a:ln>
          </p:spPr>
          <p:txBody>
            <a:bodyPr/>
            <a:lstStyle/>
            <a:p>
              <a:pPr>
                <a:buFont typeface="Symbol" pitchFamily="18" charset="2"/>
                <a:buChar char=""/>
                <a:tabLst>
                  <a:tab pos="266700" algn="l"/>
                  <a:tab pos="457200" algn="l"/>
                </a:tabLst>
              </a:pPr>
              <a:r>
                <a:rPr lang="en-US" sz="1200" b="1">
                  <a:latin typeface="Arial" charset="0"/>
                </a:rPr>
                <a:t>No study on pigs for fattening and therefore no conclusion on the efficacy of the product for this species.</a:t>
              </a:r>
              <a:r>
                <a:rPr lang="en-US"/>
                <a:t/>
              </a:r>
              <a:br>
                <a:rPr lang="en-US"/>
              </a:br>
              <a:r>
                <a:rPr lang="en-US"/>
                <a:t/>
              </a:r>
              <a:br>
                <a:rPr lang="en-US"/>
              </a:br>
              <a:endParaRPr lang="en-GB"/>
            </a:p>
          </p:txBody>
        </p:sp>
        <p:sp>
          <p:nvSpPr>
            <p:cNvPr id="49187" name="Line 36"/>
            <p:cNvSpPr>
              <a:spLocks noChangeShapeType="1"/>
            </p:cNvSpPr>
            <p:nvPr/>
          </p:nvSpPr>
          <p:spPr bwMode="auto">
            <a:xfrm>
              <a:off x="383" y="3547"/>
              <a:ext cx="5171" cy="0"/>
            </a:xfrm>
            <a:prstGeom prst="line">
              <a:avLst/>
            </a:prstGeom>
            <a:noFill/>
            <a:ln w="12700" cap="rnd">
              <a:solidFill>
                <a:srgbClr val="808080"/>
              </a:solidFill>
              <a:round/>
              <a:headEnd/>
              <a:tailEnd/>
            </a:ln>
          </p:spPr>
          <p:txBody>
            <a:bodyPr/>
            <a:lstStyle/>
            <a:p>
              <a:endParaRPr lang="en-US"/>
            </a:p>
          </p:txBody>
        </p:sp>
        <p:sp>
          <p:nvSpPr>
            <p:cNvPr id="49188" name="Line 37"/>
            <p:cNvSpPr>
              <a:spLocks noChangeShapeType="1"/>
            </p:cNvSpPr>
            <p:nvPr/>
          </p:nvSpPr>
          <p:spPr bwMode="auto">
            <a:xfrm>
              <a:off x="2042" y="3554"/>
              <a:ext cx="0" cy="340"/>
            </a:xfrm>
            <a:prstGeom prst="line">
              <a:avLst/>
            </a:prstGeom>
            <a:noFill/>
            <a:ln w="9525">
              <a:solidFill>
                <a:schemeClr val="bg2"/>
              </a:solidFill>
              <a:round/>
              <a:headEnd/>
              <a:tailEnd/>
            </a:ln>
          </p:spPr>
          <p:txBody>
            <a:bodyPr/>
            <a:lstStyle/>
            <a:p>
              <a:endParaRPr lang="en-US"/>
            </a:p>
          </p:txBody>
        </p:sp>
        <p:sp>
          <p:nvSpPr>
            <p:cNvPr id="49189" name="Rectangle 38"/>
            <p:cNvSpPr>
              <a:spLocks noChangeArrowheads="1"/>
            </p:cNvSpPr>
            <p:nvPr/>
          </p:nvSpPr>
          <p:spPr bwMode="auto">
            <a:xfrm>
              <a:off x="385" y="3578"/>
              <a:ext cx="1663" cy="210"/>
            </a:xfrm>
            <a:prstGeom prst="rect">
              <a:avLst/>
            </a:prstGeom>
            <a:noFill/>
            <a:ln w="9525">
              <a:noFill/>
              <a:miter lim="800000"/>
              <a:headEnd/>
              <a:tailEnd/>
            </a:ln>
          </p:spPr>
          <p:txBody>
            <a:bodyPr/>
            <a:lstStyle/>
            <a:p>
              <a:endParaRPr lang="en-GB" sz="1200">
                <a:latin typeface="Arial" charset="0"/>
              </a:endParaRPr>
            </a:p>
          </p:txBody>
        </p:sp>
        <p:sp>
          <p:nvSpPr>
            <p:cNvPr id="49190" name="Rectangle 39"/>
            <p:cNvSpPr>
              <a:spLocks noChangeArrowheads="1"/>
            </p:cNvSpPr>
            <p:nvPr/>
          </p:nvSpPr>
          <p:spPr bwMode="auto">
            <a:xfrm>
              <a:off x="2048" y="3550"/>
              <a:ext cx="3508" cy="358"/>
            </a:xfrm>
            <a:prstGeom prst="rect">
              <a:avLst/>
            </a:prstGeom>
            <a:noFill/>
            <a:ln w="9525">
              <a:noFill/>
              <a:miter lim="800000"/>
              <a:headEnd/>
              <a:tailEnd/>
            </a:ln>
          </p:spPr>
          <p:txBody>
            <a:bodyPr/>
            <a:lstStyle/>
            <a:p>
              <a:r>
                <a:rPr lang="en-US" sz="1200">
                  <a:latin typeface="Arial" charset="0"/>
                </a:rPr>
                <a:t>Due to the lack of data presented in the dossier and in the supplementary information, the FEEDAP Panel is not able to describe the composition, stability and homogeneity in feed of the product.</a:t>
              </a:r>
            </a:p>
            <a:p>
              <a:endParaRPr lang="es-ES" sz="1200">
                <a:solidFill>
                  <a:srgbClr val="000099"/>
                </a:solidFill>
                <a:latin typeface="Arial" charset="0"/>
                <a:ea typeface="Times New Roman" pitchFamily="18" charset="0"/>
                <a:cs typeface="Arial" charset="0"/>
              </a:endParaRPr>
            </a:p>
          </p:txBody>
        </p:sp>
        <p:sp>
          <p:nvSpPr>
            <p:cNvPr id="49191" name="Rectangle 40"/>
            <p:cNvSpPr>
              <a:spLocks noChangeArrowheads="1"/>
            </p:cNvSpPr>
            <p:nvPr/>
          </p:nvSpPr>
          <p:spPr bwMode="auto">
            <a:xfrm>
              <a:off x="377" y="60"/>
              <a:ext cx="5187"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13353" name="Rectangle 41"/>
            <p:cNvSpPr>
              <a:spLocks noChangeArrowheads="1"/>
            </p:cNvSpPr>
            <p:nvPr/>
          </p:nvSpPr>
          <p:spPr bwMode="auto">
            <a:xfrm>
              <a:off x="2223" y="60"/>
              <a:ext cx="1491" cy="288"/>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EFSA OPINION</a:t>
              </a:r>
              <a:endParaRPr lang="es-ES" b="1">
                <a:solidFill>
                  <a:schemeClr val="bg1"/>
                </a:solidFill>
                <a:effectLst>
                  <a:outerShdw blurRad="38100" dist="38100" dir="2700000" algn="tl">
                    <a:srgbClr val="000000"/>
                  </a:outerShdw>
                </a:effectLst>
                <a:latin typeface="Arial" charset="0"/>
              </a:endParaRPr>
            </a:p>
          </p:txBody>
        </p:sp>
      </p:grpSp>
      <p:sp>
        <p:nvSpPr>
          <p:cNvPr id="49154" name="Rectangle 7"/>
          <p:cNvSpPr>
            <a:spLocks noChangeArrowheads="1"/>
          </p:cNvSpPr>
          <p:nvPr/>
        </p:nvSpPr>
        <p:spPr bwMode="auto">
          <a:xfrm>
            <a:off x="3143250" y="5067300"/>
            <a:ext cx="5611813" cy="457200"/>
          </a:xfrm>
          <a:prstGeom prst="rect">
            <a:avLst/>
          </a:prstGeom>
          <a:noFill/>
          <a:ln w="9525">
            <a:noFill/>
            <a:miter lim="800000"/>
            <a:headEnd/>
            <a:tailEnd/>
          </a:ln>
        </p:spPr>
        <p:txBody>
          <a:bodyPr>
            <a:spAutoFit/>
          </a:bodyPr>
          <a:lstStyle/>
          <a:p>
            <a:pPr algn="ctr"/>
            <a:r>
              <a:rPr lang="en-US" sz="1200">
                <a:latin typeface="Arial" charset="0"/>
              </a:rPr>
              <a:t>Serious deficiencies in the study design, conduct and reporting of the studies do not allow conclusions on the efficacy of LACTINA® in chickens for fattening </a:t>
            </a:r>
            <a:endParaRPr lang="en-GB" sz="1200">
              <a:latin typeface="Arial" charset="0"/>
            </a:endParaRPr>
          </a:p>
        </p:txBody>
      </p:sp>
      <p:sp>
        <p:nvSpPr>
          <p:cNvPr id="49155" name="Rectangle 8"/>
          <p:cNvSpPr>
            <a:spLocks noChangeArrowheads="1"/>
          </p:cNvSpPr>
          <p:nvPr/>
        </p:nvSpPr>
        <p:spPr bwMode="auto">
          <a:xfrm>
            <a:off x="0" y="5956300"/>
            <a:ext cx="3089275" cy="304800"/>
          </a:xfrm>
          <a:prstGeom prst="rect">
            <a:avLst/>
          </a:prstGeom>
          <a:noFill/>
          <a:ln w="9525">
            <a:noFill/>
            <a:miter lim="800000"/>
            <a:headEnd/>
            <a:tailEnd/>
          </a:ln>
        </p:spPr>
        <p:txBody>
          <a:bodyPr anchor="ctr">
            <a:spAutoFit/>
          </a:bodyPr>
          <a:lstStyle/>
          <a:p>
            <a:pPr algn="r"/>
            <a:r>
              <a:rPr lang="en-US" sz="1400" b="1">
                <a:latin typeface="Arial" charset="0"/>
              </a:rPr>
              <a:t>Published: 28 January 2009</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1" name="Group 2"/>
          <p:cNvGrpSpPr>
            <a:grpSpLocks/>
          </p:cNvGrpSpPr>
          <p:nvPr/>
        </p:nvGrpSpPr>
        <p:grpSpPr bwMode="auto">
          <a:xfrm>
            <a:off x="503238" y="304800"/>
            <a:ext cx="8277225" cy="457200"/>
            <a:chOff x="317" y="192"/>
            <a:chExt cx="5214" cy="288"/>
          </a:xfrm>
        </p:grpSpPr>
        <p:sp>
          <p:nvSpPr>
            <p:cNvPr id="51204" name="Rectangle 3"/>
            <p:cNvSpPr>
              <a:spLocks noChangeArrowheads="1"/>
            </p:cNvSpPr>
            <p:nvPr/>
          </p:nvSpPr>
          <p:spPr bwMode="auto">
            <a:xfrm>
              <a:off x="317" y="192"/>
              <a:ext cx="5214"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84996" name="Rectangle 4"/>
            <p:cNvSpPr>
              <a:spLocks noChangeArrowheads="1"/>
            </p:cNvSpPr>
            <p:nvPr/>
          </p:nvSpPr>
          <p:spPr bwMode="auto">
            <a:xfrm>
              <a:off x="1782" y="192"/>
              <a:ext cx="2153" cy="288"/>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EFSA CONCLUSIONS </a:t>
              </a:r>
              <a:endParaRPr lang="es-ES" b="1">
                <a:solidFill>
                  <a:schemeClr val="bg1"/>
                </a:solidFill>
                <a:effectLst>
                  <a:outerShdw blurRad="38100" dist="38100" dir="2700000" algn="tl">
                    <a:srgbClr val="000000"/>
                  </a:outerShdw>
                </a:effectLst>
                <a:latin typeface="Arial" charset="0"/>
              </a:endParaRPr>
            </a:p>
          </p:txBody>
        </p:sp>
      </p:grpSp>
      <p:sp>
        <p:nvSpPr>
          <p:cNvPr id="51202" name="Text Box 5"/>
          <p:cNvSpPr txBox="1">
            <a:spLocks noChangeArrowheads="1"/>
          </p:cNvSpPr>
          <p:nvPr/>
        </p:nvSpPr>
        <p:spPr bwMode="auto">
          <a:xfrm>
            <a:off x="885825" y="1789113"/>
            <a:ext cx="7261225" cy="4486275"/>
          </a:xfrm>
          <a:prstGeom prst="rect">
            <a:avLst/>
          </a:prstGeom>
          <a:noFill/>
          <a:ln w="9525">
            <a:noFill/>
            <a:miter lim="800000"/>
            <a:headEnd/>
            <a:tailEnd/>
          </a:ln>
        </p:spPr>
        <p:txBody>
          <a:bodyPr>
            <a:spAutoFit/>
          </a:bodyPr>
          <a:lstStyle/>
          <a:p>
            <a:pPr>
              <a:buClr>
                <a:schemeClr val="bg1"/>
              </a:buClr>
              <a:buFont typeface="Wingdings" pitchFamily="2" charset="2"/>
              <a:buChar char="§"/>
            </a:pPr>
            <a:r>
              <a:rPr lang="en-US" sz="1800">
                <a:solidFill>
                  <a:srgbClr val="000099"/>
                </a:solidFill>
                <a:latin typeface="Arial" charset="0"/>
              </a:rPr>
              <a:t>In the absence of tolerance studies, the FEEDAP Panel cannot conclude on the safety of Probiotic LACTINA® for the target species. </a:t>
            </a:r>
          </a:p>
          <a:p>
            <a:pPr>
              <a:buClr>
                <a:schemeClr val="bg1"/>
              </a:buClr>
              <a:buFont typeface="Wingdings" pitchFamily="2" charset="2"/>
              <a:buChar char="§"/>
            </a:pPr>
            <a:endParaRPr lang="en-US" sz="1800">
              <a:solidFill>
                <a:srgbClr val="000099"/>
              </a:solidFill>
              <a:latin typeface="Arial" charset="0"/>
            </a:endParaRPr>
          </a:p>
          <a:p>
            <a:pPr>
              <a:buClr>
                <a:schemeClr val="bg1"/>
              </a:buClr>
              <a:buFont typeface="Wingdings" pitchFamily="2" charset="2"/>
              <a:buChar char="§"/>
            </a:pPr>
            <a:r>
              <a:rPr lang="en-US" sz="1800">
                <a:solidFill>
                  <a:srgbClr val="000099"/>
                </a:solidFill>
                <a:latin typeface="Arial" charset="0"/>
              </a:rPr>
              <a:t>The lack of data on the antibiotic resistance of the six Probiotic LACTINA® strains and on the presence of known virulence factors in </a:t>
            </a:r>
            <a:r>
              <a:rPr lang="en-US" sz="1800" i="1">
                <a:solidFill>
                  <a:srgbClr val="000099"/>
                </a:solidFill>
                <a:latin typeface="Arial" charset="0"/>
              </a:rPr>
              <a:t>E. faecium</a:t>
            </a:r>
            <a:r>
              <a:rPr lang="en-US" sz="1800">
                <a:solidFill>
                  <a:srgbClr val="000099"/>
                </a:solidFill>
                <a:latin typeface="Arial" charset="0"/>
              </a:rPr>
              <a:t> NBIMCC 8270 prevents drawing conclusions on the safety of the product for the consumer. </a:t>
            </a:r>
          </a:p>
          <a:p>
            <a:pPr>
              <a:buClr>
                <a:schemeClr val="bg1"/>
              </a:buClr>
              <a:buFont typeface="Wingdings" pitchFamily="2" charset="2"/>
              <a:buChar char="§"/>
            </a:pPr>
            <a:endParaRPr lang="en-US" sz="1800">
              <a:solidFill>
                <a:srgbClr val="000099"/>
              </a:solidFill>
              <a:latin typeface="Arial" charset="0"/>
            </a:endParaRPr>
          </a:p>
          <a:p>
            <a:pPr>
              <a:buClr>
                <a:schemeClr val="bg1"/>
              </a:buClr>
              <a:buFont typeface="Wingdings" pitchFamily="2" charset="2"/>
              <a:buChar char="§"/>
            </a:pPr>
            <a:r>
              <a:rPr lang="en-US" sz="1800">
                <a:solidFill>
                  <a:srgbClr val="000099"/>
                </a:solidFill>
                <a:latin typeface="Arial" charset="0"/>
              </a:rPr>
              <a:t>No experimental data on the user safety was provided. </a:t>
            </a:r>
          </a:p>
          <a:p>
            <a:pPr>
              <a:buClr>
                <a:schemeClr val="bg1"/>
              </a:buClr>
              <a:buFont typeface="Wingdings" pitchFamily="2" charset="2"/>
              <a:buChar char="§"/>
            </a:pPr>
            <a:endParaRPr lang="en-US" sz="1800">
              <a:solidFill>
                <a:srgbClr val="000099"/>
              </a:solidFill>
              <a:latin typeface="Arial" charset="0"/>
            </a:endParaRPr>
          </a:p>
          <a:p>
            <a:pPr>
              <a:buClr>
                <a:schemeClr val="bg1"/>
              </a:buClr>
              <a:buFont typeface="Wingdings" pitchFamily="2" charset="2"/>
              <a:buChar char="§"/>
            </a:pPr>
            <a:r>
              <a:rPr lang="en-US" sz="1800">
                <a:solidFill>
                  <a:srgbClr val="000099"/>
                </a:solidFill>
                <a:latin typeface="Arial" charset="0"/>
              </a:rPr>
              <a:t>Because of its proteinaceous nature, the possibility for the product to act as a respiratory sensitiser cannot be excluded. </a:t>
            </a:r>
          </a:p>
          <a:p>
            <a:pPr>
              <a:buClr>
                <a:schemeClr val="bg1"/>
              </a:buClr>
              <a:buFont typeface="Wingdings" pitchFamily="2" charset="2"/>
              <a:buChar char="§"/>
            </a:pPr>
            <a:endParaRPr lang="en-US" sz="1800">
              <a:solidFill>
                <a:srgbClr val="000099"/>
              </a:solidFill>
              <a:latin typeface="Arial" charset="0"/>
            </a:endParaRPr>
          </a:p>
          <a:p>
            <a:pPr>
              <a:buClr>
                <a:schemeClr val="bg1"/>
              </a:buClr>
              <a:buFont typeface="Wingdings" pitchFamily="2" charset="2"/>
              <a:buChar char="§"/>
            </a:pPr>
            <a:r>
              <a:rPr lang="en-US" sz="1800">
                <a:solidFill>
                  <a:srgbClr val="000099"/>
                </a:solidFill>
                <a:latin typeface="Arial" charset="0"/>
              </a:rPr>
              <a:t>The use of this product as a feed additive would not pose a risk for the environment. </a:t>
            </a:r>
          </a:p>
          <a:p>
            <a:pPr>
              <a:buFont typeface="Wingdings" pitchFamily="2" charset="2"/>
              <a:buChar char="§"/>
            </a:pPr>
            <a:endParaRPr lang="en-US" sz="1800">
              <a:solidFill>
                <a:srgbClr val="000099"/>
              </a:solidFill>
              <a:latin typeface="Arial" charset="0"/>
            </a:endParaRPr>
          </a:p>
        </p:txBody>
      </p:sp>
      <p:sp>
        <p:nvSpPr>
          <p:cNvPr id="51203" name="Text Box 6"/>
          <p:cNvSpPr txBox="1">
            <a:spLocks noChangeArrowheads="1"/>
          </p:cNvSpPr>
          <p:nvPr/>
        </p:nvSpPr>
        <p:spPr bwMode="auto">
          <a:xfrm>
            <a:off x="2938463" y="954088"/>
            <a:ext cx="3233737" cy="457200"/>
          </a:xfrm>
          <a:prstGeom prst="rect">
            <a:avLst/>
          </a:prstGeom>
          <a:noFill/>
          <a:ln w="9525">
            <a:noFill/>
            <a:miter lim="800000"/>
            <a:headEnd/>
            <a:tailEnd/>
          </a:ln>
        </p:spPr>
        <p:txBody>
          <a:bodyPr wrap="none">
            <a:spAutoFit/>
          </a:bodyPr>
          <a:lstStyle/>
          <a:p>
            <a:pPr algn="ctr"/>
            <a:r>
              <a:rPr lang="pt-PT" b="1">
                <a:solidFill>
                  <a:srgbClr val="CC3300"/>
                </a:solidFill>
                <a:latin typeface="Arial" charset="0"/>
              </a:rPr>
              <a:t>LACTINA ® Probiotic</a:t>
            </a:r>
            <a:endParaRPr lang="en-US" b="1">
              <a:solidFill>
                <a:srgbClr val="CC3300"/>
              </a:solidFill>
              <a:latin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a:xfrm>
            <a:off x="517525" y="215900"/>
            <a:ext cx="8326438" cy="795338"/>
          </a:xfrm>
        </p:spPr>
        <p:txBody>
          <a:bodyPr/>
          <a:lstStyle/>
          <a:p>
            <a:pPr eaLnBrk="1" hangingPunct="1"/>
            <a:r>
              <a:rPr lang="en-GB" sz="3200" smtClean="0">
                <a:solidFill>
                  <a:srgbClr val="CC3300"/>
                </a:solidFill>
                <a:latin typeface="Arial" charset="0"/>
              </a:rPr>
              <a:t>New authorisation of feed additives - Contribution to feed/food safety</a:t>
            </a:r>
          </a:p>
        </p:txBody>
      </p:sp>
      <p:sp>
        <p:nvSpPr>
          <p:cNvPr id="53250" name="Rectangle 3"/>
          <p:cNvSpPr>
            <a:spLocks noGrp="1" noChangeArrowheads="1"/>
          </p:cNvSpPr>
          <p:nvPr>
            <p:ph type="body" idx="1"/>
          </p:nvPr>
        </p:nvSpPr>
        <p:spPr>
          <a:xfrm>
            <a:off x="747713" y="1697038"/>
            <a:ext cx="7781925" cy="504825"/>
          </a:xfrm>
        </p:spPr>
        <p:txBody>
          <a:bodyPr/>
          <a:lstStyle/>
          <a:p>
            <a:pPr eaLnBrk="1" hangingPunct="1"/>
            <a:r>
              <a:rPr lang="en-GB" sz="2000" i="1" smtClean="0">
                <a:solidFill>
                  <a:schemeClr val="accent2"/>
                </a:solidFill>
                <a:latin typeface="Arial" charset="0"/>
              </a:rPr>
              <a:t>Taken from the preamble of the Regulation (EC) 1831/2003</a:t>
            </a:r>
          </a:p>
        </p:txBody>
      </p:sp>
      <p:sp>
        <p:nvSpPr>
          <p:cNvPr id="102404" name="Rectangle 4"/>
          <p:cNvSpPr>
            <a:spLocks noChangeArrowheads="1"/>
          </p:cNvSpPr>
          <p:nvPr/>
        </p:nvSpPr>
        <p:spPr bwMode="auto">
          <a:xfrm>
            <a:off x="811213" y="2309813"/>
            <a:ext cx="7780337" cy="4548187"/>
          </a:xfrm>
          <a:prstGeom prst="rect">
            <a:avLst/>
          </a:prstGeom>
          <a:noFill/>
          <a:ln w="9525">
            <a:noFill/>
            <a:miter lim="800000"/>
            <a:headEnd/>
            <a:tailEnd/>
          </a:ln>
        </p:spPr>
        <p:txBody>
          <a:bodyPr lIns="87464" tIns="43015" rIns="87464" bIns="43015"/>
          <a:lstStyle/>
          <a:p>
            <a:pPr marL="327025" indent="-327025" defTabSz="873125" eaLnBrk="0" hangingPunct="0">
              <a:spcBef>
                <a:spcPct val="20000"/>
              </a:spcBef>
              <a:buClr>
                <a:schemeClr val="bg1"/>
              </a:buClr>
              <a:buFont typeface="Wingdings" pitchFamily="2" charset="2"/>
              <a:buChar char="§"/>
            </a:pPr>
            <a:r>
              <a:rPr lang="en-GB" sz="2500">
                <a:latin typeface="Arial" charset="0"/>
              </a:rPr>
              <a:t>Livestock production occupies a very important place in the agriculture of the Community. Satisfactory results depend to a large extent on the </a:t>
            </a:r>
            <a:r>
              <a:rPr lang="en-GB" sz="2500">
                <a:solidFill>
                  <a:srgbClr val="FF0000"/>
                </a:solidFill>
                <a:latin typeface="Arial" charset="0"/>
              </a:rPr>
              <a:t>use of safe and good quality of  feedingstuffs.</a:t>
            </a:r>
          </a:p>
          <a:p>
            <a:pPr marL="327025" indent="-327025" defTabSz="873125" eaLnBrk="0" hangingPunct="0">
              <a:spcBef>
                <a:spcPct val="20000"/>
              </a:spcBef>
              <a:buClr>
                <a:schemeClr val="bg1"/>
              </a:buClr>
              <a:buFont typeface="Wingdings" pitchFamily="2" charset="2"/>
              <a:buChar char="§"/>
            </a:pPr>
            <a:r>
              <a:rPr lang="en-GB" sz="2500">
                <a:latin typeface="Arial" charset="0"/>
              </a:rPr>
              <a:t>In order to </a:t>
            </a:r>
            <a:r>
              <a:rPr lang="en-GB" sz="2500">
                <a:solidFill>
                  <a:srgbClr val="FF0000"/>
                </a:solidFill>
                <a:latin typeface="Arial" charset="0"/>
              </a:rPr>
              <a:t>protect human health, animal health and the environment</a:t>
            </a:r>
            <a:r>
              <a:rPr lang="en-GB" sz="2500">
                <a:latin typeface="Arial" charset="0"/>
              </a:rPr>
              <a:t>, </a:t>
            </a:r>
            <a:r>
              <a:rPr lang="en-GB" sz="2500">
                <a:solidFill>
                  <a:srgbClr val="FF0000"/>
                </a:solidFill>
                <a:latin typeface="Arial" charset="0"/>
              </a:rPr>
              <a:t>feed additives</a:t>
            </a:r>
            <a:r>
              <a:rPr lang="en-GB" sz="2500">
                <a:latin typeface="Arial" charset="0"/>
              </a:rPr>
              <a:t> should undergo a </a:t>
            </a:r>
            <a:r>
              <a:rPr lang="en-GB" sz="2500">
                <a:solidFill>
                  <a:srgbClr val="FF0000"/>
                </a:solidFill>
                <a:latin typeface="Arial" charset="0"/>
              </a:rPr>
              <a:t>safety assessment</a:t>
            </a:r>
            <a:r>
              <a:rPr lang="en-GB" sz="2500">
                <a:latin typeface="Arial" charset="0"/>
              </a:rPr>
              <a:t> through a Community procedure </a:t>
            </a:r>
            <a:r>
              <a:rPr lang="en-GB" sz="2500">
                <a:solidFill>
                  <a:srgbClr val="FF0000"/>
                </a:solidFill>
                <a:latin typeface="Arial" charset="0"/>
              </a:rPr>
              <a:t>before being placed on the market</a:t>
            </a:r>
          </a:p>
          <a:p>
            <a:pPr marL="327025" indent="-327025" defTabSz="873125" eaLnBrk="0" hangingPunct="0">
              <a:spcBef>
                <a:spcPct val="20000"/>
              </a:spcBef>
              <a:buClr>
                <a:schemeClr val="bg1"/>
              </a:buClr>
              <a:buFont typeface="Wingdings" pitchFamily="2" charset="2"/>
              <a:buChar char="§"/>
            </a:pPr>
            <a:r>
              <a:rPr lang="en-GB" sz="2500">
                <a:solidFill>
                  <a:srgbClr val="FF0000"/>
                </a:solidFill>
                <a:latin typeface="Arial" charset="0"/>
              </a:rPr>
              <a:t>Replacement of antibiotics</a:t>
            </a:r>
            <a:r>
              <a:rPr lang="en-GB" sz="2500">
                <a:latin typeface="Arial" charset="0"/>
              </a:rPr>
              <a:t> as growth promoters by alternative products</a:t>
            </a:r>
          </a:p>
          <a:p>
            <a:pPr marL="327025" indent="-327025" defTabSz="873125" eaLnBrk="0" hangingPunct="0">
              <a:spcBef>
                <a:spcPct val="20000"/>
              </a:spcBef>
              <a:buFontTx/>
              <a:buChar char="•"/>
            </a:pPr>
            <a:endParaRPr lang="en-GB" sz="25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04">
                                            <p:txEl>
                                              <p:pRg st="0" end="0"/>
                                            </p:txEl>
                                          </p:spTgt>
                                        </p:tgtEl>
                                        <p:attrNameLst>
                                          <p:attrName>style.visibility</p:attrName>
                                        </p:attrNameLst>
                                      </p:cBhvr>
                                      <p:to>
                                        <p:strVal val="visible"/>
                                      </p:to>
                                    </p:set>
                                    <p:anim calcmode="lin" valueType="num">
                                      <p:cBhvr additive="base">
                                        <p:cTn id="7" dur="500" fill="hold"/>
                                        <p:tgtEl>
                                          <p:spTgt spid="10240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0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04">
                                            <p:txEl>
                                              <p:pRg st="1" end="1"/>
                                            </p:txEl>
                                          </p:spTgt>
                                        </p:tgtEl>
                                        <p:attrNameLst>
                                          <p:attrName>style.visibility</p:attrName>
                                        </p:attrNameLst>
                                      </p:cBhvr>
                                      <p:to>
                                        <p:strVal val="visible"/>
                                      </p:to>
                                    </p:set>
                                    <p:anim calcmode="lin" valueType="num">
                                      <p:cBhvr additive="base">
                                        <p:cTn id="13" dur="500" fill="hold"/>
                                        <p:tgtEl>
                                          <p:spTgt spid="10240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0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04">
                                            <p:txEl>
                                              <p:pRg st="2" end="2"/>
                                            </p:txEl>
                                          </p:spTgt>
                                        </p:tgtEl>
                                        <p:attrNameLst>
                                          <p:attrName>style.visibility</p:attrName>
                                        </p:attrNameLst>
                                      </p:cBhvr>
                                      <p:to>
                                        <p:strVal val="visible"/>
                                      </p:to>
                                    </p:set>
                                    <p:anim calcmode="lin" valueType="num">
                                      <p:cBhvr additive="base">
                                        <p:cTn id="19" dur="500" fill="hold"/>
                                        <p:tgtEl>
                                          <p:spTgt spid="10240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04">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4"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358775" y="360363"/>
            <a:ext cx="8485188" cy="795337"/>
          </a:xfrm>
        </p:spPr>
        <p:txBody>
          <a:bodyPr/>
          <a:lstStyle/>
          <a:p>
            <a:pPr eaLnBrk="1" hangingPunct="1"/>
            <a:r>
              <a:rPr lang="en-GB" sz="2800" b="1" smtClean="0">
                <a:latin typeface="Arial" charset="0"/>
              </a:rPr>
              <a:t>The new authorisation of feed additives according to Regulation No 1831/2003</a:t>
            </a:r>
            <a:r>
              <a:rPr lang="en-GB" b="1" smtClean="0"/>
              <a:t>   </a:t>
            </a:r>
          </a:p>
        </p:txBody>
      </p:sp>
      <p:sp>
        <p:nvSpPr>
          <p:cNvPr id="104451" name="Rectangle 3"/>
          <p:cNvSpPr>
            <a:spLocks noGrp="1" noChangeArrowheads="1"/>
          </p:cNvSpPr>
          <p:nvPr>
            <p:ph type="body" idx="1"/>
          </p:nvPr>
        </p:nvSpPr>
        <p:spPr>
          <a:xfrm>
            <a:off x="1130300" y="1660525"/>
            <a:ext cx="7581900" cy="5846763"/>
          </a:xfrm>
        </p:spPr>
        <p:txBody>
          <a:bodyPr/>
          <a:lstStyle/>
          <a:p>
            <a:pPr marL="363538" indent="-363538" defTabSz="966788" eaLnBrk="1" hangingPunct="1">
              <a:spcBef>
                <a:spcPct val="100000"/>
              </a:spcBef>
              <a:buFont typeface="Wingdings" pitchFamily="2" charset="2"/>
              <a:buChar char="§"/>
            </a:pPr>
            <a:r>
              <a:rPr lang="en-GB" sz="2400" smtClean="0">
                <a:latin typeface="Arial" charset="0"/>
              </a:rPr>
              <a:t>The European Food Safety Authority (</a:t>
            </a:r>
            <a:r>
              <a:rPr lang="en-GB" sz="2400" smtClean="0">
                <a:solidFill>
                  <a:srgbClr val="FF0000"/>
                </a:solidFill>
                <a:latin typeface="Arial" charset="0"/>
              </a:rPr>
              <a:t>EFSA</a:t>
            </a:r>
            <a:r>
              <a:rPr lang="en-GB" sz="2400" smtClean="0">
                <a:latin typeface="Arial" charset="0"/>
              </a:rPr>
              <a:t>) is doing the </a:t>
            </a:r>
            <a:r>
              <a:rPr lang="en-GB" sz="2400" smtClean="0">
                <a:solidFill>
                  <a:srgbClr val="FF0000"/>
                </a:solidFill>
                <a:latin typeface="Arial" charset="0"/>
              </a:rPr>
              <a:t>risk assessment</a:t>
            </a:r>
            <a:r>
              <a:rPr lang="en-GB" sz="2400" smtClean="0">
                <a:latin typeface="Arial" charset="0"/>
              </a:rPr>
              <a:t> whereas the </a:t>
            </a:r>
            <a:r>
              <a:rPr lang="en-GB" sz="2400" smtClean="0">
                <a:solidFill>
                  <a:srgbClr val="FF0000"/>
                </a:solidFill>
                <a:latin typeface="Arial" charset="0"/>
              </a:rPr>
              <a:t>Commission grants authorisation</a:t>
            </a:r>
            <a:r>
              <a:rPr lang="en-GB" sz="2400" smtClean="0">
                <a:latin typeface="Arial" charset="0"/>
              </a:rPr>
              <a:t> to the applicants</a:t>
            </a:r>
          </a:p>
          <a:p>
            <a:pPr marL="363538" indent="-363538" defTabSz="966788" eaLnBrk="1" hangingPunct="1">
              <a:spcBef>
                <a:spcPct val="100000"/>
              </a:spcBef>
              <a:buFont typeface="Wingdings" pitchFamily="2" charset="2"/>
              <a:buChar char="§"/>
            </a:pPr>
            <a:r>
              <a:rPr lang="en-GB" sz="2400" smtClean="0">
                <a:latin typeface="Arial" charset="0"/>
              </a:rPr>
              <a:t>For each feed additives applicants have to prepare a dossier including </a:t>
            </a:r>
            <a:r>
              <a:rPr lang="en-GB" sz="2400" smtClean="0">
                <a:solidFill>
                  <a:srgbClr val="FF0000"/>
                </a:solidFill>
                <a:latin typeface="Arial" charset="0"/>
              </a:rPr>
              <a:t>methods of analysis</a:t>
            </a:r>
            <a:r>
              <a:rPr lang="en-GB" sz="2400" smtClean="0">
                <a:latin typeface="Arial" charset="0"/>
              </a:rPr>
              <a:t> for the submitted feed additive to </a:t>
            </a:r>
            <a:r>
              <a:rPr lang="en-GB" sz="2400" smtClean="0">
                <a:solidFill>
                  <a:srgbClr val="FF0000"/>
                </a:solidFill>
                <a:latin typeface="Arial" charset="0"/>
              </a:rPr>
              <a:t>control the conditions of use</a:t>
            </a:r>
          </a:p>
          <a:p>
            <a:pPr marL="363538" indent="-363538" defTabSz="966788" eaLnBrk="1" hangingPunct="1">
              <a:spcBef>
                <a:spcPct val="100000"/>
              </a:spcBef>
              <a:buFont typeface="Wingdings" pitchFamily="2" charset="2"/>
              <a:buChar char="§"/>
            </a:pPr>
            <a:r>
              <a:rPr lang="en-GB" sz="2400" smtClean="0">
                <a:latin typeface="Arial" charset="0"/>
              </a:rPr>
              <a:t>The regulation established a </a:t>
            </a:r>
            <a:r>
              <a:rPr lang="en-GB" sz="2400" smtClean="0">
                <a:solidFill>
                  <a:srgbClr val="FF0000"/>
                </a:solidFill>
                <a:latin typeface="Arial" charset="0"/>
              </a:rPr>
              <a:t>Community Reference Laboratory</a:t>
            </a:r>
            <a:r>
              <a:rPr lang="en-GB" sz="2400" smtClean="0">
                <a:latin typeface="Arial" charset="0"/>
              </a:rPr>
              <a:t> to look at the analytical methods.</a:t>
            </a:r>
          </a:p>
          <a:p>
            <a:pPr marL="363538" indent="-363538" defTabSz="966788" eaLnBrk="1" hangingPunct="1">
              <a:spcBef>
                <a:spcPct val="100000"/>
              </a:spcBef>
              <a:buFont typeface="Wingdings" pitchFamily="2" charset="2"/>
              <a:buChar char="§"/>
            </a:pPr>
            <a:r>
              <a:rPr lang="en-GB" sz="2400" smtClean="0">
                <a:latin typeface="Arial" charset="0"/>
              </a:rPr>
              <a:t>The CRL operates for two years.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anim calcmode="lin" valueType="num">
                                      <p:cBhvr additive="base">
                                        <p:cTn id="7" dur="500" fill="hold"/>
                                        <p:tgtEl>
                                          <p:spTgt spid="1044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44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4451">
                                            <p:txEl>
                                              <p:pRg st="1" end="1"/>
                                            </p:txEl>
                                          </p:spTgt>
                                        </p:tgtEl>
                                        <p:attrNameLst>
                                          <p:attrName>style.visibility</p:attrName>
                                        </p:attrNameLst>
                                      </p:cBhvr>
                                      <p:to>
                                        <p:strVal val="visible"/>
                                      </p:to>
                                    </p:set>
                                    <p:anim calcmode="lin" valueType="num">
                                      <p:cBhvr additive="base">
                                        <p:cTn id="13" dur="500" fill="hold"/>
                                        <p:tgtEl>
                                          <p:spTgt spid="1044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44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4451">
                                            <p:txEl>
                                              <p:pRg st="2" end="2"/>
                                            </p:txEl>
                                          </p:spTgt>
                                        </p:tgtEl>
                                        <p:attrNameLst>
                                          <p:attrName>style.visibility</p:attrName>
                                        </p:attrNameLst>
                                      </p:cBhvr>
                                      <p:to>
                                        <p:strVal val="visible"/>
                                      </p:to>
                                    </p:set>
                                    <p:anim calcmode="lin" valueType="num">
                                      <p:cBhvr additive="base">
                                        <p:cTn id="19" dur="500" fill="hold"/>
                                        <p:tgtEl>
                                          <p:spTgt spid="10445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44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4451">
                                            <p:txEl>
                                              <p:pRg st="3" end="3"/>
                                            </p:txEl>
                                          </p:spTgt>
                                        </p:tgtEl>
                                        <p:attrNameLst>
                                          <p:attrName>style.visibility</p:attrName>
                                        </p:attrNameLst>
                                      </p:cBhvr>
                                      <p:to>
                                        <p:strVal val="visible"/>
                                      </p:to>
                                    </p:set>
                                    <p:anim calcmode="lin" valueType="num">
                                      <p:cBhvr additive="base">
                                        <p:cTn id="25" dur="500" fill="hold"/>
                                        <p:tgtEl>
                                          <p:spTgt spid="10445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445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6498" name="Picture 2" descr="1-3"/>
          <p:cNvPicPr>
            <a:picLocks noChangeAspect="1" noChangeArrowheads="1"/>
          </p:cNvPicPr>
          <p:nvPr/>
        </p:nvPicPr>
        <p:blipFill>
          <a:blip r:embed="rId4">
            <a:lum bright="32000" contrast="2000"/>
          </a:blip>
          <a:srcRect/>
          <a:stretch>
            <a:fillRect/>
          </a:stretch>
        </p:blipFill>
        <p:spPr bwMode="auto">
          <a:xfrm>
            <a:off x="990600" y="631825"/>
            <a:ext cx="7847013" cy="5678488"/>
          </a:xfrm>
          <a:prstGeom prst="rect">
            <a:avLst/>
          </a:prstGeom>
          <a:noFill/>
          <a:ln w="9525">
            <a:noFill/>
            <a:miter lim="800000"/>
            <a:headEnd/>
            <a:tailEnd/>
          </a:ln>
        </p:spPr>
      </p:pic>
      <p:sp>
        <p:nvSpPr>
          <p:cNvPr id="106499" name="Rectangle 3"/>
          <p:cNvSpPr>
            <a:spLocks noGrp="1" noChangeArrowheads="1"/>
          </p:cNvSpPr>
          <p:nvPr>
            <p:ph type="title"/>
          </p:nvPr>
        </p:nvSpPr>
        <p:spPr>
          <a:xfrm>
            <a:off x="-469900" y="0"/>
            <a:ext cx="10090150" cy="793750"/>
          </a:xfrm>
        </p:spPr>
        <p:txBody>
          <a:bodyPr/>
          <a:lstStyle/>
          <a:p>
            <a:pPr eaLnBrk="1" hangingPunct="1"/>
            <a:r>
              <a:rPr lang="en-GB" sz="3200" smtClean="0"/>
              <a:t>Characterisation of the feed additive</a:t>
            </a:r>
          </a:p>
        </p:txBody>
      </p:sp>
      <p:graphicFrame>
        <p:nvGraphicFramePr>
          <p:cNvPr id="106500" name="Object 4"/>
          <p:cNvGraphicFramePr>
            <a:graphicFrameLocks noChangeAspect="1"/>
          </p:cNvGraphicFramePr>
          <p:nvPr/>
        </p:nvGraphicFramePr>
        <p:xfrm>
          <a:off x="1116013" y="1450975"/>
          <a:ext cx="4730750" cy="1149350"/>
        </p:xfrm>
        <a:graphic>
          <a:graphicData uri="http://schemas.openxmlformats.org/presentationml/2006/ole">
            <p:oleObj spid="_x0000_s106500" name="Document" r:id="rId5" imgW="5420880" imgH="1213200" progId="Word.Document.8">
              <p:embed/>
            </p:oleObj>
          </a:graphicData>
        </a:graphic>
      </p:graphicFrame>
      <p:pic>
        <p:nvPicPr>
          <p:cNvPr id="106501" name="Picture 5" descr="particle size"/>
          <p:cNvPicPr>
            <a:picLocks noChangeAspect="1" noChangeArrowheads="1"/>
          </p:cNvPicPr>
          <p:nvPr/>
        </p:nvPicPr>
        <p:blipFill>
          <a:blip r:embed="rId6"/>
          <a:srcRect/>
          <a:stretch>
            <a:fillRect/>
          </a:stretch>
        </p:blipFill>
        <p:spPr bwMode="auto">
          <a:xfrm>
            <a:off x="612775" y="4316413"/>
            <a:ext cx="2260600" cy="1922462"/>
          </a:xfrm>
          <a:prstGeom prst="rect">
            <a:avLst/>
          </a:prstGeom>
          <a:noFill/>
          <a:ln w="9525">
            <a:noFill/>
            <a:miter lim="800000"/>
            <a:headEnd/>
            <a:tailEnd/>
          </a:ln>
        </p:spPr>
      </p:pic>
      <p:pic>
        <p:nvPicPr>
          <p:cNvPr id="106502" name="Picture 6" descr="IR spectrum 1"/>
          <p:cNvPicPr>
            <a:picLocks noChangeAspect="1" noChangeArrowheads="1"/>
          </p:cNvPicPr>
          <p:nvPr/>
        </p:nvPicPr>
        <p:blipFill>
          <a:blip r:embed="rId7"/>
          <a:srcRect/>
          <a:stretch>
            <a:fillRect/>
          </a:stretch>
        </p:blipFill>
        <p:spPr bwMode="auto">
          <a:xfrm>
            <a:off x="6016625" y="4862513"/>
            <a:ext cx="2768600" cy="1700212"/>
          </a:xfrm>
          <a:prstGeom prst="rect">
            <a:avLst/>
          </a:prstGeom>
          <a:noFill/>
          <a:ln w="9525">
            <a:noFill/>
            <a:miter lim="800000"/>
            <a:headEnd/>
            <a:tailEnd/>
          </a:ln>
        </p:spPr>
      </p:pic>
      <p:grpSp>
        <p:nvGrpSpPr>
          <p:cNvPr id="106503" name="Group 7"/>
          <p:cNvGrpSpPr>
            <a:grpSpLocks/>
          </p:cNvGrpSpPr>
          <p:nvPr/>
        </p:nvGrpSpPr>
        <p:grpSpPr bwMode="auto">
          <a:xfrm>
            <a:off x="6143625" y="768350"/>
            <a:ext cx="2859088" cy="2798763"/>
            <a:chOff x="4128" y="528"/>
            <a:chExt cx="2064" cy="1861"/>
          </a:xfrm>
        </p:grpSpPr>
        <p:sp>
          <p:nvSpPr>
            <p:cNvPr id="106511" name="Text Box 8"/>
            <p:cNvSpPr txBox="1">
              <a:spLocks noChangeArrowheads="1"/>
            </p:cNvSpPr>
            <p:nvPr/>
          </p:nvSpPr>
          <p:spPr bwMode="auto">
            <a:xfrm>
              <a:off x="4128" y="528"/>
              <a:ext cx="2064" cy="231"/>
            </a:xfrm>
            <a:prstGeom prst="rect">
              <a:avLst/>
            </a:prstGeom>
            <a:noFill/>
            <a:ln w="12700">
              <a:noFill/>
              <a:miter lim="800000"/>
              <a:headEnd type="none" w="sm" len="sm"/>
              <a:tailEnd type="none" w="sm" len="sm"/>
            </a:ln>
          </p:spPr>
          <p:txBody>
            <a:bodyPr lIns="82589" tIns="41294" rIns="82589" bIns="41294">
              <a:spAutoFit/>
            </a:bodyPr>
            <a:lstStyle/>
            <a:p>
              <a:pPr defTabSz="825500" eaLnBrk="0" hangingPunct="0">
                <a:spcBef>
                  <a:spcPct val="50000"/>
                </a:spcBef>
              </a:pPr>
              <a:r>
                <a:rPr lang="en-GB" sz="1600">
                  <a:solidFill>
                    <a:srgbClr val="FF0000"/>
                  </a:solidFill>
                </a:rPr>
                <a:t>PCR of probiotic yeast strains</a:t>
              </a:r>
            </a:p>
          </p:txBody>
        </p:sp>
        <p:graphicFrame>
          <p:nvGraphicFramePr>
            <p:cNvPr id="106505" name="Object 9"/>
            <p:cNvGraphicFramePr>
              <a:graphicFrameLocks noChangeAspect="1"/>
            </p:cNvGraphicFramePr>
            <p:nvPr/>
          </p:nvGraphicFramePr>
          <p:xfrm>
            <a:off x="4162" y="829"/>
            <a:ext cx="1834" cy="1560"/>
          </p:xfrm>
          <a:graphic>
            <a:graphicData uri="http://schemas.openxmlformats.org/presentationml/2006/ole">
              <p:oleObj spid="_x0000_s106505" name="Bitmap Image" r:id="rId8" imgW="4723810" imgH="4019048" progId="PBrush">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499"/>
                                        </p:tgtEl>
                                        <p:attrNameLst>
                                          <p:attrName>style.visibility</p:attrName>
                                        </p:attrNameLst>
                                      </p:cBhvr>
                                      <p:to>
                                        <p:strVal val="visible"/>
                                      </p:to>
                                    </p:set>
                                    <p:anim calcmode="lin" valueType="num">
                                      <p:cBhvr additive="base">
                                        <p:cTn id="7" dur="500" fill="hold"/>
                                        <p:tgtEl>
                                          <p:spTgt spid="106499"/>
                                        </p:tgtEl>
                                        <p:attrNameLst>
                                          <p:attrName>ppt_x</p:attrName>
                                        </p:attrNameLst>
                                      </p:cBhvr>
                                      <p:tavLst>
                                        <p:tav tm="0">
                                          <p:val>
                                            <p:strVal val="0-#ppt_w/2"/>
                                          </p:val>
                                        </p:tav>
                                        <p:tav tm="100000">
                                          <p:val>
                                            <p:strVal val="#ppt_x"/>
                                          </p:val>
                                        </p:tav>
                                      </p:tavLst>
                                    </p:anim>
                                    <p:anim calcmode="lin" valueType="num">
                                      <p:cBhvr additive="base">
                                        <p:cTn id="8" dur="500" fill="hold"/>
                                        <p:tgtEl>
                                          <p:spTgt spid="10649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6498"/>
                                        </p:tgtEl>
                                        <p:attrNameLst>
                                          <p:attrName>style.visibility</p:attrName>
                                        </p:attrNameLst>
                                      </p:cBhvr>
                                      <p:to>
                                        <p:strVal val="visible"/>
                                      </p:to>
                                    </p:set>
                                    <p:anim calcmode="lin" valueType="num">
                                      <p:cBhvr additive="base">
                                        <p:cTn id="13" dur="500" fill="hold"/>
                                        <p:tgtEl>
                                          <p:spTgt spid="106498"/>
                                        </p:tgtEl>
                                        <p:attrNameLst>
                                          <p:attrName>ppt_x</p:attrName>
                                        </p:attrNameLst>
                                      </p:cBhvr>
                                      <p:tavLst>
                                        <p:tav tm="0">
                                          <p:val>
                                            <p:strVal val="0-#ppt_w/2"/>
                                          </p:val>
                                        </p:tav>
                                        <p:tav tm="100000">
                                          <p:val>
                                            <p:strVal val="#ppt_x"/>
                                          </p:val>
                                        </p:tav>
                                      </p:tavLst>
                                    </p:anim>
                                    <p:anim calcmode="lin" valueType="num">
                                      <p:cBhvr additive="base">
                                        <p:cTn id="14" dur="500" fill="hold"/>
                                        <p:tgtEl>
                                          <p:spTgt spid="10649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06500"/>
                                        </p:tgtEl>
                                        <p:attrNameLst>
                                          <p:attrName>style.visibility</p:attrName>
                                        </p:attrNameLst>
                                      </p:cBhvr>
                                      <p:to>
                                        <p:strVal val="visible"/>
                                      </p:to>
                                    </p:set>
                                    <p:anim calcmode="lin" valueType="num">
                                      <p:cBhvr additive="base">
                                        <p:cTn id="19" dur="500" fill="hold"/>
                                        <p:tgtEl>
                                          <p:spTgt spid="106500"/>
                                        </p:tgtEl>
                                        <p:attrNameLst>
                                          <p:attrName>ppt_x</p:attrName>
                                        </p:attrNameLst>
                                      </p:cBhvr>
                                      <p:tavLst>
                                        <p:tav tm="0">
                                          <p:val>
                                            <p:strVal val="0-#ppt_w/2"/>
                                          </p:val>
                                        </p:tav>
                                        <p:tav tm="100000">
                                          <p:val>
                                            <p:strVal val="#ppt_x"/>
                                          </p:val>
                                        </p:tav>
                                      </p:tavLst>
                                    </p:anim>
                                    <p:anim calcmode="lin" valueType="num">
                                      <p:cBhvr additive="base">
                                        <p:cTn id="20" dur="500" fill="hold"/>
                                        <p:tgtEl>
                                          <p:spTgt spid="10650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06503"/>
                                        </p:tgtEl>
                                        <p:attrNameLst>
                                          <p:attrName>style.visibility</p:attrName>
                                        </p:attrNameLst>
                                      </p:cBhvr>
                                      <p:to>
                                        <p:strVal val="visible"/>
                                      </p:to>
                                    </p:set>
                                    <p:anim calcmode="lin" valueType="num">
                                      <p:cBhvr additive="base">
                                        <p:cTn id="25" dur="500" fill="hold"/>
                                        <p:tgtEl>
                                          <p:spTgt spid="106503"/>
                                        </p:tgtEl>
                                        <p:attrNameLst>
                                          <p:attrName>ppt_x</p:attrName>
                                        </p:attrNameLst>
                                      </p:cBhvr>
                                      <p:tavLst>
                                        <p:tav tm="0">
                                          <p:val>
                                            <p:strVal val="0-#ppt_w/2"/>
                                          </p:val>
                                        </p:tav>
                                        <p:tav tm="100000">
                                          <p:val>
                                            <p:strVal val="#ppt_x"/>
                                          </p:val>
                                        </p:tav>
                                      </p:tavLst>
                                    </p:anim>
                                    <p:anim calcmode="lin" valueType="num">
                                      <p:cBhvr additive="base">
                                        <p:cTn id="26" dur="500" fill="hold"/>
                                        <p:tgtEl>
                                          <p:spTgt spid="10650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06501"/>
                                        </p:tgtEl>
                                        <p:attrNameLst>
                                          <p:attrName>style.visibility</p:attrName>
                                        </p:attrNameLst>
                                      </p:cBhvr>
                                      <p:to>
                                        <p:strVal val="visible"/>
                                      </p:to>
                                    </p:set>
                                    <p:anim calcmode="lin" valueType="num">
                                      <p:cBhvr additive="base">
                                        <p:cTn id="31" dur="500" fill="hold"/>
                                        <p:tgtEl>
                                          <p:spTgt spid="106501"/>
                                        </p:tgtEl>
                                        <p:attrNameLst>
                                          <p:attrName>ppt_x</p:attrName>
                                        </p:attrNameLst>
                                      </p:cBhvr>
                                      <p:tavLst>
                                        <p:tav tm="0">
                                          <p:val>
                                            <p:strVal val="0-#ppt_w/2"/>
                                          </p:val>
                                        </p:tav>
                                        <p:tav tm="100000">
                                          <p:val>
                                            <p:strVal val="#ppt_x"/>
                                          </p:val>
                                        </p:tav>
                                      </p:tavLst>
                                    </p:anim>
                                    <p:anim calcmode="lin" valueType="num">
                                      <p:cBhvr additive="base">
                                        <p:cTn id="32" dur="500" fill="hold"/>
                                        <p:tgtEl>
                                          <p:spTgt spid="10650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06502"/>
                                        </p:tgtEl>
                                        <p:attrNameLst>
                                          <p:attrName>style.visibility</p:attrName>
                                        </p:attrNameLst>
                                      </p:cBhvr>
                                      <p:to>
                                        <p:strVal val="visible"/>
                                      </p:to>
                                    </p:set>
                                    <p:anim calcmode="lin" valueType="num">
                                      <p:cBhvr additive="base">
                                        <p:cTn id="37" dur="500" fill="hold"/>
                                        <p:tgtEl>
                                          <p:spTgt spid="106502"/>
                                        </p:tgtEl>
                                        <p:attrNameLst>
                                          <p:attrName>ppt_x</p:attrName>
                                        </p:attrNameLst>
                                      </p:cBhvr>
                                      <p:tavLst>
                                        <p:tav tm="0">
                                          <p:val>
                                            <p:strVal val="0-#ppt_w/2"/>
                                          </p:val>
                                        </p:tav>
                                        <p:tav tm="100000">
                                          <p:val>
                                            <p:strVal val="#ppt_x"/>
                                          </p:val>
                                        </p:tav>
                                      </p:tavLst>
                                    </p:anim>
                                    <p:anim calcmode="lin" valueType="num">
                                      <p:cBhvr additive="base">
                                        <p:cTn id="38" dur="500" fill="hold"/>
                                        <p:tgtEl>
                                          <p:spTgt spid="1065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8546" name="Picture 2" descr="Compound Feeds 3"/>
          <p:cNvPicPr>
            <a:picLocks noChangeAspect="1" noChangeArrowheads="1"/>
          </p:cNvPicPr>
          <p:nvPr/>
        </p:nvPicPr>
        <p:blipFill>
          <a:blip r:embed="rId4">
            <a:lum bright="60000" contrast="-54000"/>
          </a:blip>
          <a:srcRect/>
          <a:stretch>
            <a:fillRect/>
          </a:stretch>
        </p:blipFill>
        <p:spPr bwMode="auto">
          <a:xfrm>
            <a:off x="1241425" y="973138"/>
            <a:ext cx="7415213" cy="5254625"/>
          </a:xfrm>
          <a:prstGeom prst="rect">
            <a:avLst/>
          </a:prstGeom>
          <a:noFill/>
          <a:ln w="9525">
            <a:noFill/>
            <a:miter lim="800000"/>
            <a:headEnd/>
            <a:tailEnd/>
          </a:ln>
        </p:spPr>
      </p:pic>
      <p:sp>
        <p:nvSpPr>
          <p:cNvPr id="108547" name="Rectangle 3"/>
          <p:cNvSpPr>
            <a:spLocks noGrp="1" noChangeArrowheads="1"/>
          </p:cNvSpPr>
          <p:nvPr>
            <p:ph type="title"/>
          </p:nvPr>
        </p:nvSpPr>
        <p:spPr>
          <a:xfrm>
            <a:off x="266700" y="144463"/>
            <a:ext cx="9078913" cy="793750"/>
          </a:xfrm>
        </p:spPr>
        <p:txBody>
          <a:bodyPr/>
          <a:lstStyle/>
          <a:p>
            <a:pPr eaLnBrk="1" hangingPunct="1"/>
            <a:r>
              <a:rPr lang="en-GB" sz="2800" b="1" smtClean="0">
                <a:solidFill>
                  <a:srgbClr val="CC3300"/>
                </a:solidFill>
                <a:latin typeface="Arial" charset="0"/>
              </a:rPr>
              <a:t>Determination of the active substance in compound feed: A multidisciplinary approach</a:t>
            </a:r>
          </a:p>
        </p:txBody>
      </p:sp>
      <p:grpSp>
        <p:nvGrpSpPr>
          <p:cNvPr id="108548" name="Group 4"/>
          <p:cNvGrpSpPr>
            <a:grpSpLocks/>
          </p:cNvGrpSpPr>
          <p:nvPr/>
        </p:nvGrpSpPr>
        <p:grpSpPr bwMode="auto">
          <a:xfrm>
            <a:off x="5075238" y="1109663"/>
            <a:ext cx="3824287" cy="3113087"/>
            <a:chOff x="3391" y="1237"/>
            <a:chExt cx="2903" cy="1931"/>
          </a:xfrm>
        </p:grpSpPr>
        <p:pic>
          <p:nvPicPr>
            <p:cNvPr id="108561" name="Picture 5" descr="CCs 13"/>
            <p:cNvPicPr>
              <a:picLocks noChangeAspect="1" noChangeArrowheads="1"/>
            </p:cNvPicPr>
            <p:nvPr/>
          </p:nvPicPr>
          <p:blipFill>
            <a:blip r:embed="rId5"/>
            <a:srcRect/>
            <a:stretch>
              <a:fillRect/>
            </a:stretch>
          </p:blipFill>
          <p:spPr bwMode="auto">
            <a:xfrm>
              <a:off x="3391" y="1373"/>
              <a:ext cx="2394" cy="1795"/>
            </a:xfrm>
            <a:prstGeom prst="rect">
              <a:avLst/>
            </a:prstGeom>
            <a:noFill/>
            <a:ln w="9525">
              <a:noFill/>
              <a:miter lim="800000"/>
              <a:headEnd/>
              <a:tailEnd/>
            </a:ln>
          </p:spPr>
        </p:pic>
        <p:sp>
          <p:nvSpPr>
            <p:cNvPr id="108562" name="Text Box 6"/>
            <p:cNvSpPr txBox="1">
              <a:spLocks noChangeArrowheads="1"/>
            </p:cNvSpPr>
            <p:nvPr/>
          </p:nvSpPr>
          <p:spPr bwMode="auto">
            <a:xfrm>
              <a:off x="3436" y="1237"/>
              <a:ext cx="2858" cy="222"/>
            </a:xfrm>
            <a:prstGeom prst="rect">
              <a:avLst/>
            </a:prstGeom>
            <a:noFill/>
            <a:ln w="12700">
              <a:noFill/>
              <a:miter lim="800000"/>
              <a:headEnd type="none" w="sm" len="sm"/>
              <a:tailEnd type="none" w="sm" len="sm"/>
            </a:ln>
          </p:spPr>
          <p:txBody>
            <a:bodyPr lIns="82589" tIns="41294" rIns="82589" bIns="41294">
              <a:spAutoFit/>
            </a:bodyPr>
            <a:lstStyle/>
            <a:p>
              <a:pPr defTabSz="825500" eaLnBrk="0" hangingPunct="0">
                <a:spcBef>
                  <a:spcPct val="50000"/>
                </a:spcBef>
              </a:pPr>
              <a:r>
                <a:rPr lang="en-GB" sz="1800">
                  <a:solidFill>
                    <a:srgbClr val="FF0000"/>
                  </a:solidFill>
                  <a:latin typeface="Arial" charset="0"/>
                </a:rPr>
                <a:t>Coccidiostat analysis by LC/MS</a:t>
              </a:r>
            </a:p>
          </p:txBody>
        </p:sp>
      </p:grpSp>
      <p:grpSp>
        <p:nvGrpSpPr>
          <p:cNvPr id="108551" name="Group 7"/>
          <p:cNvGrpSpPr>
            <a:grpSpLocks/>
          </p:cNvGrpSpPr>
          <p:nvPr/>
        </p:nvGrpSpPr>
        <p:grpSpPr bwMode="auto">
          <a:xfrm>
            <a:off x="865188" y="1585913"/>
            <a:ext cx="2765425" cy="2798762"/>
            <a:chOff x="941" y="829"/>
            <a:chExt cx="1678" cy="1814"/>
          </a:xfrm>
        </p:grpSpPr>
        <p:graphicFrame>
          <p:nvGraphicFramePr>
            <p:cNvPr id="108552" name="Object 8"/>
            <p:cNvGraphicFramePr>
              <a:graphicFrameLocks noChangeAspect="1"/>
            </p:cNvGraphicFramePr>
            <p:nvPr/>
          </p:nvGraphicFramePr>
          <p:xfrm>
            <a:off x="987" y="1101"/>
            <a:ext cx="1542" cy="1542"/>
          </p:xfrm>
          <a:graphic>
            <a:graphicData uri="http://schemas.openxmlformats.org/presentationml/2006/ole">
              <p:oleObj spid="_x0000_s108552" name="Picture" r:id="rId6" imgW="3195828" imgH="3195828" progId="Word.Picture.8">
                <p:embed/>
              </p:oleObj>
            </a:graphicData>
          </a:graphic>
        </p:graphicFrame>
        <p:sp>
          <p:nvSpPr>
            <p:cNvPr id="108560" name="Text Box 9"/>
            <p:cNvSpPr txBox="1">
              <a:spLocks noChangeArrowheads="1"/>
            </p:cNvSpPr>
            <p:nvPr/>
          </p:nvSpPr>
          <p:spPr bwMode="auto">
            <a:xfrm>
              <a:off x="941" y="829"/>
              <a:ext cx="1678" cy="232"/>
            </a:xfrm>
            <a:prstGeom prst="rect">
              <a:avLst/>
            </a:prstGeom>
            <a:noFill/>
            <a:ln w="12700">
              <a:noFill/>
              <a:miter lim="800000"/>
              <a:headEnd type="none" w="sm" len="sm"/>
              <a:tailEnd type="none" w="sm" len="sm"/>
            </a:ln>
          </p:spPr>
          <p:txBody>
            <a:bodyPr lIns="82589" tIns="41294" rIns="82589" bIns="41294">
              <a:spAutoFit/>
            </a:bodyPr>
            <a:lstStyle/>
            <a:p>
              <a:pPr defTabSz="825500" eaLnBrk="0" hangingPunct="0">
                <a:spcBef>
                  <a:spcPct val="50000"/>
                </a:spcBef>
              </a:pPr>
              <a:r>
                <a:rPr lang="en-GB" sz="1800">
                  <a:solidFill>
                    <a:srgbClr val="FF0000"/>
                  </a:solidFill>
                  <a:latin typeface="Arial" charset="0"/>
                </a:rPr>
                <a:t>Enumeration of probiotics</a:t>
              </a:r>
            </a:p>
          </p:txBody>
        </p:sp>
      </p:grpSp>
      <p:grpSp>
        <p:nvGrpSpPr>
          <p:cNvPr id="108554" name="Group 10"/>
          <p:cNvGrpSpPr>
            <a:grpSpLocks/>
          </p:cNvGrpSpPr>
          <p:nvPr/>
        </p:nvGrpSpPr>
        <p:grpSpPr bwMode="auto">
          <a:xfrm>
            <a:off x="3881438" y="4656138"/>
            <a:ext cx="4900612" cy="1555750"/>
            <a:chOff x="2801" y="3096"/>
            <a:chExt cx="3538" cy="1034"/>
          </a:xfrm>
        </p:grpSpPr>
        <p:pic>
          <p:nvPicPr>
            <p:cNvPr id="108558" name="Picture 11"/>
            <p:cNvPicPr>
              <a:picLocks noChangeAspect="1" noChangeArrowheads="1"/>
            </p:cNvPicPr>
            <p:nvPr/>
          </p:nvPicPr>
          <p:blipFill>
            <a:blip r:embed="rId7"/>
            <a:srcRect/>
            <a:stretch>
              <a:fillRect/>
            </a:stretch>
          </p:blipFill>
          <p:spPr bwMode="auto">
            <a:xfrm>
              <a:off x="2801" y="3323"/>
              <a:ext cx="3538" cy="807"/>
            </a:xfrm>
            <a:prstGeom prst="rect">
              <a:avLst/>
            </a:prstGeom>
            <a:noFill/>
            <a:ln w="9525">
              <a:noFill/>
              <a:miter lim="800000"/>
              <a:headEnd/>
              <a:tailEnd/>
            </a:ln>
          </p:spPr>
        </p:pic>
        <p:sp>
          <p:nvSpPr>
            <p:cNvPr id="108559" name="Text Box 12"/>
            <p:cNvSpPr txBox="1">
              <a:spLocks noChangeArrowheads="1"/>
            </p:cNvSpPr>
            <p:nvPr/>
          </p:nvSpPr>
          <p:spPr bwMode="auto">
            <a:xfrm>
              <a:off x="2982" y="3096"/>
              <a:ext cx="3266" cy="237"/>
            </a:xfrm>
            <a:prstGeom prst="rect">
              <a:avLst/>
            </a:prstGeom>
            <a:noFill/>
            <a:ln w="12700">
              <a:noFill/>
              <a:miter lim="800000"/>
              <a:headEnd type="none" w="sm" len="sm"/>
              <a:tailEnd type="none" w="sm" len="sm"/>
            </a:ln>
          </p:spPr>
          <p:txBody>
            <a:bodyPr lIns="82589" tIns="41294" rIns="82589" bIns="41294">
              <a:spAutoFit/>
            </a:bodyPr>
            <a:lstStyle/>
            <a:p>
              <a:pPr defTabSz="825500" eaLnBrk="0" hangingPunct="0">
                <a:spcBef>
                  <a:spcPct val="50000"/>
                </a:spcBef>
              </a:pPr>
              <a:r>
                <a:rPr lang="en-GB" sz="1800">
                  <a:solidFill>
                    <a:srgbClr val="FF0000"/>
                  </a:solidFill>
                  <a:latin typeface="Arial" charset="0"/>
                </a:rPr>
                <a:t>Carnosic acid in Rosemary extract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8547"/>
                                        </p:tgtEl>
                                        <p:attrNameLst>
                                          <p:attrName>style.visibility</p:attrName>
                                        </p:attrNameLst>
                                      </p:cBhvr>
                                      <p:to>
                                        <p:strVal val="visible"/>
                                      </p:to>
                                    </p:set>
                                    <p:anim calcmode="lin" valueType="num">
                                      <p:cBhvr additive="base">
                                        <p:cTn id="7" dur="500" fill="hold"/>
                                        <p:tgtEl>
                                          <p:spTgt spid="108547"/>
                                        </p:tgtEl>
                                        <p:attrNameLst>
                                          <p:attrName>ppt_x</p:attrName>
                                        </p:attrNameLst>
                                      </p:cBhvr>
                                      <p:tavLst>
                                        <p:tav tm="0">
                                          <p:val>
                                            <p:strVal val="0-#ppt_w/2"/>
                                          </p:val>
                                        </p:tav>
                                        <p:tav tm="100000">
                                          <p:val>
                                            <p:strVal val="#ppt_x"/>
                                          </p:val>
                                        </p:tav>
                                      </p:tavLst>
                                    </p:anim>
                                    <p:anim calcmode="lin" valueType="num">
                                      <p:cBhvr additive="base">
                                        <p:cTn id="8" dur="500" fill="hold"/>
                                        <p:tgtEl>
                                          <p:spTgt spid="10854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8546"/>
                                        </p:tgtEl>
                                        <p:attrNameLst>
                                          <p:attrName>style.visibility</p:attrName>
                                        </p:attrNameLst>
                                      </p:cBhvr>
                                      <p:to>
                                        <p:strVal val="visible"/>
                                      </p:to>
                                    </p:set>
                                    <p:anim calcmode="lin" valueType="num">
                                      <p:cBhvr additive="base">
                                        <p:cTn id="13" dur="500" fill="hold"/>
                                        <p:tgtEl>
                                          <p:spTgt spid="108546"/>
                                        </p:tgtEl>
                                        <p:attrNameLst>
                                          <p:attrName>ppt_x</p:attrName>
                                        </p:attrNameLst>
                                      </p:cBhvr>
                                      <p:tavLst>
                                        <p:tav tm="0">
                                          <p:val>
                                            <p:strVal val="0-#ppt_w/2"/>
                                          </p:val>
                                        </p:tav>
                                        <p:tav tm="100000">
                                          <p:val>
                                            <p:strVal val="#ppt_x"/>
                                          </p:val>
                                        </p:tav>
                                      </p:tavLst>
                                    </p:anim>
                                    <p:anim calcmode="lin" valueType="num">
                                      <p:cBhvr additive="base">
                                        <p:cTn id="14" dur="500" fill="hold"/>
                                        <p:tgtEl>
                                          <p:spTgt spid="10854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08551"/>
                                        </p:tgtEl>
                                        <p:attrNameLst>
                                          <p:attrName>style.visibility</p:attrName>
                                        </p:attrNameLst>
                                      </p:cBhvr>
                                      <p:to>
                                        <p:strVal val="visible"/>
                                      </p:to>
                                    </p:set>
                                    <p:anim calcmode="lin" valueType="num">
                                      <p:cBhvr additive="base">
                                        <p:cTn id="19" dur="500" fill="hold"/>
                                        <p:tgtEl>
                                          <p:spTgt spid="108551"/>
                                        </p:tgtEl>
                                        <p:attrNameLst>
                                          <p:attrName>ppt_x</p:attrName>
                                        </p:attrNameLst>
                                      </p:cBhvr>
                                      <p:tavLst>
                                        <p:tav tm="0">
                                          <p:val>
                                            <p:strVal val="0-#ppt_w/2"/>
                                          </p:val>
                                        </p:tav>
                                        <p:tav tm="100000">
                                          <p:val>
                                            <p:strVal val="#ppt_x"/>
                                          </p:val>
                                        </p:tav>
                                      </p:tavLst>
                                    </p:anim>
                                    <p:anim calcmode="lin" valueType="num">
                                      <p:cBhvr additive="base">
                                        <p:cTn id="20" dur="500" fill="hold"/>
                                        <p:tgtEl>
                                          <p:spTgt spid="10855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08548"/>
                                        </p:tgtEl>
                                        <p:attrNameLst>
                                          <p:attrName>style.visibility</p:attrName>
                                        </p:attrNameLst>
                                      </p:cBhvr>
                                      <p:to>
                                        <p:strVal val="visible"/>
                                      </p:to>
                                    </p:set>
                                    <p:anim calcmode="lin" valueType="num">
                                      <p:cBhvr additive="base">
                                        <p:cTn id="25" dur="500" fill="hold"/>
                                        <p:tgtEl>
                                          <p:spTgt spid="108548"/>
                                        </p:tgtEl>
                                        <p:attrNameLst>
                                          <p:attrName>ppt_x</p:attrName>
                                        </p:attrNameLst>
                                      </p:cBhvr>
                                      <p:tavLst>
                                        <p:tav tm="0">
                                          <p:val>
                                            <p:strVal val="0-#ppt_w/2"/>
                                          </p:val>
                                        </p:tav>
                                        <p:tav tm="100000">
                                          <p:val>
                                            <p:strVal val="#ppt_x"/>
                                          </p:val>
                                        </p:tav>
                                      </p:tavLst>
                                    </p:anim>
                                    <p:anim calcmode="lin" valueType="num">
                                      <p:cBhvr additive="base">
                                        <p:cTn id="26" dur="500" fill="hold"/>
                                        <p:tgtEl>
                                          <p:spTgt spid="10854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08554"/>
                                        </p:tgtEl>
                                        <p:attrNameLst>
                                          <p:attrName>style.visibility</p:attrName>
                                        </p:attrNameLst>
                                      </p:cBhvr>
                                      <p:to>
                                        <p:strVal val="visible"/>
                                      </p:to>
                                    </p:set>
                                    <p:anim calcmode="lin" valueType="num">
                                      <p:cBhvr additive="base">
                                        <p:cTn id="31" dur="500" fill="hold"/>
                                        <p:tgtEl>
                                          <p:spTgt spid="108554"/>
                                        </p:tgtEl>
                                        <p:attrNameLst>
                                          <p:attrName>ppt_x</p:attrName>
                                        </p:attrNameLst>
                                      </p:cBhvr>
                                      <p:tavLst>
                                        <p:tav tm="0">
                                          <p:val>
                                            <p:strVal val="0-#ppt_w/2"/>
                                          </p:val>
                                        </p:tav>
                                        <p:tav tm="100000">
                                          <p:val>
                                            <p:strVal val="#ppt_x"/>
                                          </p:val>
                                        </p:tav>
                                      </p:tavLst>
                                    </p:anim>
                                    <p:anim calcmode="lin" valueType="num">
                                      <p:cBhvr additive="base">
                                        <p:cTn id="32" dur="500" fill="hold"/>
                                        <p:tgtEl>
                                          <p:spTgt spid="1085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ChangeArrowheads="1"/>
          </p:cNvSpPr>
          <p:nvPr>
            <p:ph type="body" idx="1"/>
          </p:nvPr>
        </p:nvSpPr>
        <p:spPr>
          <a:xfrm>
            <a:off x="533400" y="685800"/>
            <a:ext cx="8077200" cy="4525963"/>
          </a:xfrm>
        </p:spPr>
        <p:txBody>
          <a:bodyPr/>
          <a:lstStyle/>
          <a:p>
            <a:pPr algn="ctr" eaLnBrk="1" hangingPunct="1">
              <a:buFontTx/>
              <a:buNone/>
            </a:pPr>
            <a:endParaRPr lang="en-GB" sz="4400" b="1" smtClean="0"/>
          </a:p>
          <a:p>
            <a:pPr algn="ctr" eaLnBrk="1" hangingPunct="1">
              <a:buFontTx/>
              <a:buNone/>
            </a:pPr>
            <a:endParaRPr lang="en-GB" sz="4400" b="1" smtClean="0"/>
          </a:p>
          <a:p>
            <a:pPr algn="ctr" eaLnBrk="1" hangingPunct="1">
              <a:buFontTx/>
              <a:buNone/>
            </a:pPr>
            <a:endParaRPr lang="en-GB" sz="4400" b="1" smtClean="0">
              <a:solidFill>
                <a:srgbClr val="053C90"/>
              </a:solidFill>
              <a:ea typeface="ＭＳ Ｐゴシック"/>
              <a:cs typeface="ＭＳ Ｐゴシック"/>
            </a:endParaRPr>
          </a:p>
          <a:p>
            <a:pPr algn="ctr" eaLnBrk="1" hangingPunct="1">
              <a:buFontTx/>
              <a:buNone/>
            </a:pPr>
            <a:r>
              <a:rPr lang="en-GB" sz="4400" b="1" smtClean="0">
                <a:solidFill>
                  <a:srgbClr val="053C90"/>
                </a:solidFill>
                <a:ea typeface="ＭＳ Ｐゴシック"/>
                <a:cs typeface="ＭＳ Ｐゴシック"/>
              </a:rPr>
              <a:t>Clinical Studies</a:t>
            </a:r>
            <a:br>
              <a:rPr lang="en-GB" sz="4400" b="1" smtClean="0">
                <a:solidFill>
                  <a:srgbClr val="053C90"/>
                </a:solidFill>
                <a:ea typeface="ＭＳ Ｐゴシック"/>
                <a:cs typeface="ＭＳ Ｐゴシック"/>
              </a:rPr>
            </a:br>
            <a:r>
              <a:rPr lang="en-GB" sz="4400" b="1" smtClean="0">
                <a:solidFill>
                  <a:srgbClr val="053C90"/>
                </a:solidFill>
                <a:ea typeface="ＭＳ Ｐゴシック"/>
                <a:cs typeface="ＭＳ Ｐゴシック"/>
              </a:rPr>
              <a:t/>
            </a:r>
            <a:br>
              <a:rPr lang="en-GB" sz="4400" b="1" smtClean="0">
                <a:solidFill>
                  <a:srgbClr val="053C90"/>
                </a:solidFill>
                <a:ea typeface="ＭＳ Ｐゴシック"/>
                <a:cs typeface="ＭＳ Ｐゴシック"/>
              </a:rPr>
            </a:br>
            <a:endParaRPr lang="en-GB" sz="4400" b="1" smtClean="0">
              <a:solidFill>
                <a:srgbClr val="053C90"/>
              </a:solidFill>
              <a:ea typeface="ＭＳ Ｐゴシック"/>
              <a:cs typeface="ＭＳ Ｐゴシック"/>
            </a:endParaRPr>
          </a:p>
          <a:p>
            <a:pPr algn="ctr" eaLnBrk="1" hangingPunct="1">
              <a:buFontTx/>
              <a:buNone/>
            </a:pPr>
            <a:endParaRPr lang="en-US" sz="4400" b="1" smtClean="0">
              <a:solidFill>
                <a:srgbClr val="053C90"/>
              </a:solidFill>
              <a:ea typeface="ＭＳ Ｐゴシック"/>
              <a:cs typeface="ＭＳ Ｐゴシック"/>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9"/>
          <p:cNvSpPr txBox="1">
            <a:spLocks noChangeArrowheads="1"/>
          </p:cNvSpPr>
          <p:nvPr/>
        </p:nvSpPr>
        <p:spPr bwMode="auto">
          <a:xfrm>
            <a:off x="546100" y="1054100"/>
            <a:ext cx="5384800" cy="2647950"/>
          </a:xfrm>
          <a:prstGeom prst="rect">
            <a:avLst/>
          </a:prstGeom>
          <a:noFill/>
          <a:ln w="9525">
            <a:noFill/>
            <a:miter lim="800000"/>
            <a:headEnd/>
            <a:tailEnd/>
          </a:ln>
        </p:spPr>
        <p:txBody>
          <a:bodyPr>
            <a:spAutoFit/>
          </a:bodyPr>
          <a:lstStyle/>
          <a:p>
            <a:pPr algn="just"/>
            <a:r>
              <a:rPr lang="es-ES">
                <a:latin typeface="Arial" charset="0"/>
              </a:rPr>
              <a:t>En la actualidad la legislación prohibe publicar alegaciones nutricionales en el etiquetado de productos dietéticos y alimentos funcionales en marcas que no los tienen o no lo han demostrado científicamente sus beneficios saludables</a:t>
            </a:r>
            <a:r>
              <a:rPr lang="es-ES"/>
              <a:t>.</a:t>
            </a:r>
            <a:r>
              <a:rPr lang="en-US"/>
              <a:t> </a:t>
            </a:r>
            <a:r>
              <a:rPr lang="es-ES">
                <a:latin typeface="Arial" charset="0"/>
              </a:rPr>
              <a:t> </a:t>
            </a:r>
            <a:endParaRPr lang="en-GB">
              <a:latin typeface="Arial" charset="0"/>
            </a:endParaRPr>
          </a:p>
        </p:txBody>
      </p:sp>
      <p:sp>
        <p:nvSpPr>
          <p:cNvPr id="20482" name="Rectangle 13"/>
          <p:cNvSpPr>
            <a:spLocks noChangeArrowheads="1"/>
          </p:cNvSpPr>
          <p:nvPr/>
        </p:nvSpPr>
        <p:spPr bwMode="auto">
          <a:xfrm>
            <a:off x="539750" y="228600"/>
            <a:ext cx="8280400" cy="457200"/>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4110" name="Rectangle 14"/>
          <p:cNvSpPr>
            <a:spLocks noChangeArrowheads="1"/>
          </p:cNvSpPr>
          <p:nvPr/>
        </p:nvSpPr>
        <p:spPr bwMode="auto">
          <a:xfrm>
            <a:off x="2452688" y="276225"/>
            <a:ext cx="4211637" cy="396875"/>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ALEGACIONES NUTRICIONALES</a:t>
            </a:r>
            <a:endParaRPr lang="es-ES" sz="2000" b="1">
              <a:solidFill>
                <a:schemeClr val="bg1"/>
              </a:solidFill>
              <a:effectLst>
                <a:outerShdw blurRad="38100" dist="38100" dir="2700000" algn="tl">
                  <a:srgbClr val="000000"/>
                </a:outerShdw>
              </a:effectLst>
              <a:latin typeface="Arial" charset="0"/>
            </a:endParaRPr>
          </a:p>
        </p:txBody>
      </p:sp>
      <p:pic>
        <p:nvPicPr>
          <p:cNvPr id="20484" name="Picture 45" descr="pict_20060516PHT08260"/>
          <p:cNvPicPr>
            <a:picLocks noChangeAspect="1" noChangeArrowheads="1"/>
          </p:cNvPicPr>
          <p:nvPr/>
        </p:nvPicPr>
        <p:blipFill>
          <a:blip r:embed="rId3"/>
          <a:srcRect/>
          <a:stretch>
            <a:fillRect/>
          </a:stretch>
        </p:blipFill>
        <p:spPr bwMode="auto">
          <a:xfrm>
            <a:off x="4953000" y="4071938"/>
            <a:ext cx="4191000" cy="2786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p:cNvSpPr>
            <a:spLocks noGrp="1" noChangeArrowheads="1"/>
          </p:cNvSpPr>
          <p:nvPr>
            <p:ph type="body" idx="1"/>
          </p:nvPr>
        </p:nvSpPr>
        <p:spPr>
          <a:xfrm>
            <a:off x="533400" y="685800"/>
            <a:ext cx="8077200" cy="4525963"/>
          </a:xfrm>
        </p:spPr>
        <p:txBody>
          <a:bodyPr/>
          <a:lstStyle/>
          <a:p>
            <a:pPr algn="ctr" eaLnBrk="1" hangingPunct="1">
              <a:buFontTx/>
              <a:buNone/>
            </a:pPr>
            <a:endParaRPr lang="en-GB" sz="4400" b="1" smtClean="0"/>
          </a:p>
          <a:p>
            <a:pPr algn="ctr" eaLnBrk="1" hangingPunct="1">
              <a:buFontTx/>
              <a:buNone/>
            </a:pPr>
            <a:endParaRPr lang="en-GB" sz="4400" b="1" smtClean="0"/>
          </a:p>
          <a:p>
            <a:pPr algn="ctr" eaLnBrk="1" hangingPunct="1">
              <a:buFontTx/>
              <a:buNone/>
            </a:pPr>
            <a:endParaRPr lang="en-GB" sz="4400" b="1" smtClean="0">
              <a:solidFill>
                <a:srgbClr val="053C90"/>
              </a:solidFill>
              <a:ea typeface="ＭＳ Ｐゴシック"/>
              <a:cs typeface="ＭＳ Ｐゴシック"/>
            </a:endParaRPr>
          </a:p>
          <a:p>
            <a:pPr algn="ctr" eaLnBrk="1" hangingPunct="1">
              <a:buFontTx/>
              <a:buNone/>
            </a:pPr>
            <a:r>
              <a:rPr lang="en-GB" sz="4400" b="1" smtClean="0">
                <a:solidFill>
                  <a:srgbClr val="053C90"/>
                </a:solidFill>
                <a:ea typeface="ＭＳ Ｐゴシック"/>
                <a:cs typeface="ＭＳ Ｐゴシック"/>
              </a:rPr>
              <a:t/>
            </a:r>
            <a:br>
              <a:rPr lang="en-GB" sz="4400" b="1" smtClean="0">
                <a:solidFill>
                  <a:srgbClr val="053C90"/>
                </a:solidFill>
                <a:ea typeface="ＭＳ Ｐゴシック"/>
                <a:cs typeface="ＭＳ Ｐゴシック"/>
              </a:rPr>
            </a:br>
            <a:r>
              <a:rPr lang="en-GB" sz="4400" b="1" smtClean="0">
                <a:solidFill>
                  <a:srgbClr val="053C90"/>
                </a:solidFill>
                <a:ea typeface="ＭＳ Ｐゴシック"/>
                <a:cs typeface="ＭＳ Ｐゴシック"/>
              </a:rPr>
              <a:t/>
            </a:r>
            <a:br>
              <a:rPr lang="en-GB" sz="4400" b="1" smtClean="0">
                <a:solidFill>
                  <a:srgbClr val="053C90"/>
                </a:solidFill>
                <a:ea typeface="ＭＳ Ｐゴシック"/>
                <a:cs typeface="ＭＳ Ｐゴシック"/>
              </a:rPr>
            </a:br>
            <a:endParaRPr lang="en-GB" sz="4400" b="1" smtClean="0">
              <a:solidFill>
                <a:srgbClr val="053C90"/>
              </a:solidFill>
              <a:ea typeface="ＭＳ Ｐゴシック"/>
              <a:cs typeface="ＭＳ Ｐゴシック"/>
            </a:endParaRPr>
          </a:p>
          <a:p>
            <a:pPr algn="ctr" eaLnBrk="1" hangingPunct="1">
              <a:buFontTx/>
              <a:buNone/>
            </a:pPr>
            <a:endParaRPr lang="en-US" sz="4400" b="1" smtClean="0">
              <a:solidFill>
                <a:srgbClr val="053C90"/>
              </a:solidFill>
              <a:ea typeface="ＭＳ Ｐゴシック"/>
              <a:cs typeface="ＭＳ Ｐゴシック"/>
            </a:endParaRPr>
          </a:p>
        </p:txBody>
      </p:sp>
      <p:sp>
        <p:nvSpPr>
          <p:cNvPr id="111618" name="Rectangle 4"/>
          <p:cNvSpPr>
            <a:spLocks noChangeArrowheads="1"/>
          </p:cNvSpPr>
          <p:nvPr/>
        </p:nvSpPr>
        <p:spPr bwMode="auto">
          <a:xfrm>
            <a:off x="355600" y="63500"/>
            <a:ext cx="8458200" cy="793750"/>
          </a:xfrm>
          <a:prstGeom prst="rect">
            <a:avLst/>
          </a:prstGeom>
          <a:noFill/>
          <a:ln w="9525">
            <a:noFill/>
            <a:miter lim="800000"/>
            <a:headEnd/>
            <a:tailEnd/>
          </a:ln>
        </p:spPr>
        <p:txBody>
          <a:bodyPr>
            <a:spAutoFit/>
          </a:bodyPr>
          <a:lstStyle/>
          <a:p>
            <a:pPr algn="ctr">
              <a:spcBef>
                <a:spcPct val="30000"/>
              </a:spcBef>
            </a:pPr>
            <a:r>
              <a:rPr lang="en-US" sz="1400">
                <a:solidFill>
                  <a:srgbClr val="000000"/>
                </a:solidFill>
                <a:latin typeface="Arial" charset="0"/>
              </a:rPr>
              <a:t>Scientific and technical guidance for the preparation and presentation of the application for authorisation of a health claim</a:t>
            </a:r>
          </a:p>
          <a:p>
            <a:pPr algn="ctr">
              <a:spcBef>
                <a:spcPct val="30000"/>
              </a:spcBef>
            </a:pPr>
            <a:r>
              <a:rPr lang="en-US" sz="1400" b="1">
                <a:solidFill>
                  <a:srgbClr val="000000"/>
                </a:solidFill>
                <a:latin typeface="Arial" charset="0"/>
              </a:rPr>
              <a:t>Diagram 1: Representation of the organisation of the application*</a:t>
            </a:r>
            <a:r>
              <a:rPr lang="en-US" sz="1400" i="1">
                <a:solidFill>
                  <a:srgbClr val="000000"/>
                </a:solidFill>
                <a:latin typeface="Arial" charset="0"/>
              </a:rPr>
              <a:t>.</a:t>
            </a:r>
          </a:p>
        </p:txBody>
      </p:sp>
      <p:pic>
        <p:nvPicPr>
          <p:cNvPr id="111619" name="Picture 5"/>
          <p:cNvPicPr>
            <a:picLocks noChangeAspect="1" noChangeArrowheads="1"/>
          </p:cNvPicPr>
          <p:nvPr/>
        </p:nvPicPr>
        <p:blipFill>
          <a:blip r:embed="rId2"/>
          <a:srcRect/>
          <a:stretch>
            <a:fillRect/>
          </a:stretch>
        </p:blipFill>
        <p:spPr bwMode="auto">
          <a:xfrm>
            <a:off x="1671638" y="976313"/>
            <a:ext cx="5913437" cy="5881687"/>
          </a:xfrm>
          <a:prstGeom prst="rect">
            <a:avLst/>
          </a:prstGeom>
          <a:noFill/>
          <a:ln w="9525">
            <a:noFill/>
            <a:miter lim="800000"/>
            <a:headEnd/>
            <a:tailEnd/>
          </a:ln>
        </p:spPr>
      </p:pic>
      <p:sp>
        <p:nvSpPr>
          <p:cNvPr id="111620" name="Rectangle 6"/>
          <p:cNvSpPr>
            <a:spLocks noChangeArrowheads="1"/>
          </p:cNvSpPr>
          <p:nvPr/>
        </p:nvSpPr>
        <p:spPr bwMode="auto">
          <a:xfrm>
            <a:off x="6948488" y="6024563"/>
            <a:ext cx="2195512" cy="512762"/>
          </a:xfrm>
          <a:prstGeom prst="rect">
            <a:avLst/>
          </a:prstGeom>
          <a:noFill/>
          <a:ln w="9525">
            <a:noFill/>
            <a:miter lim="800000"/>
            <a:headEnd/>
            <a:tailEnd/>
          </a:ln>
        </p:spPr>
        <p:txBody>
          <a:bodyPr wrap="none">
            <a:spAutoFit/>
          </a:bodyPr>
          <a:lstStyle/>
          <a:p>
            <a:pPr algn="ctr">
              <a:spcBef>
                <a:spcPct val="30000"/>
              </a:spcBef>
            </a:pPr>
            <a:r>
              <a:rPr lang="en-US" sz="1200">
                <a:solidFill>
                  <a:srgbClr val="10218C"/>
                </a:solidFill>
                <a:latin typeface="Arial" charset="0"/>
              </a:rPr>
              <a:t>© European Food Safety </a:t>
            </a:r>
          </a:p>
          <a:p>
            <a:pPr algn="ctr">
              <a:spcBef>
                <a:spcPct val="30000"/>
              </a:spcBef>
            </a:pPr>
            <a:r>
              <a:rPr lang="en-US" sz="1200">
                <a:solidFill>
                  <a:srgbClr val="10218C"/>
                </a:solidFill>
                <a:latin typeface="Arial" charset="0"/>
              </a:rPr>
              <a:t>Authority, 2007 </a:t>
            </a:r>
            <a:r>
              <a:rPr lang="en-US" sz="1200">
                <a:solidFill>
                  <a:srgbClr val="000000"/>
                </a:solidFill>
                <a:latin typeface="Arial" charset="0"/>
              </a:rPr>
              <a:t>Page 11 of 44</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ChangeArrowheads="1"/>
          </p:cNvSpPr>
          <p:nvPr>
            <p:ph type="title"/>
          </p:nvPr>
        </p:nvSpPr>
        <p:spPr>
          <a:xfrm>
            <a:off x="381000" y="0"/>
            <a:ext cx="8382000" cy="1219200"/>
          </a:xfrm>
        </p:spPr>
        <p:txBody>
          <a:bodyPr/>
          <a:lstStyle/>
          <a:p>
            <a:pPr eaLnBrk="1" hangingPunct="1"/>
            <a:r>
              <a:rPr lang="de-DE" sz="3200" b="1" smtClean="0">
                <a:solidFill>
                  <a:srgbClr val="CC3300"/>
                </a:solidFill>
                <a:ea typeface="ＭＳ Ｐゴシック"/>
                <a:cs typeface="ＭＳ Ｐゴシック"/>
              </a:rPr>
              <a:t>Studies in Nutrition - Points to consider</a:t>
            </a:r>
            <a:endParaRPr lang="en-US" sz="3200" b="1" smtClean="0">
              <a:solidFill>
                <a:srgbClr val="CC3300"/>
              </a:solidFill>
              <a:ea typeface="ＭＳ Ｐゴシック"/>
              <a:cs typeface="ＭＳ Ｐゴシック"/>
            </a:endParaRPr>
          </a:p>
        </p:txBody>
      </p:sp>
      <p:sp>
        <p:nvSpPr>
          <p:cNvPr id="112642" name="Rectangle 3"/>
          <p:cNvSpPr>
            <a:spLocks noGrp="1" noChangeArrowheads="1"/>
          </p:cNvSpPr>
          <p:nvPr>
            <p:ph type="body" idx="1"/>
          </p:nvPr>
        </p:nvSpPr>
        <p:spPr>
          <a:xfrm>
            <a:off x="762000" y="1447800"/>
            <a:ext cx="7848600" cy="4572000"/>
          </a:xfrm>
        </p:spPr>
        <p:txBody>
          <a:bodyPr/>
          <a:lstStyle/>
          <a:p>
            <a:pPr eaLnBrk="1" hangingPunct="1">
              <a:lnSpc>
                <a:spcPct val="80000"/>
              </a:lnSpc>
              <a:buFont typeface="Wingdings" pitchFamily="2" charset="2"/>
              <a:buChar char="§"/>
            </a:pPr>
            <a:r>
              <a:rPr lang="en-GB" sz="2400" smtClean="0">
                <a:latin typeface="Arial" charset="0"/>
              </a:rPr>
              <a:t>Health Claims are to be substantiated thus clinical studies are required</a:t>
            </a:r>
          </a:p>
          <a:p>
            <a:pPr eaLnBrk="1" hangingPunct="1">
              <a:lnSpc>
                <a:spcPct val="20000"/>
              </a:lnSpc>
              <a:buFont typeface="Wingdings" pitchFamily="2" charset="2"/>
              <a:buChar char="§"/>
            </a:pPr>
            <a:endParaRPr lang="en-GB" sz="2400" smtClean="0">
              <a:latin typeface="Arial" charset="0"/>
            </a:endParaRPr>
          </a:p>
          <a:p>
            <a:pPr eaLnBrk="1" hangingPunct="1">
              <a:lnSpc>
                <a:spcPct val="80000"/>
              </a:lnSpc>
              <a:buFont typeface="Wingdings" pitchFamily="2" charset="2"/>
              <a:buChar char="§"/>
            </a:pPr>
            <a:r>
              <a:rPr lang="en-GB" sz="2400" smtClean="0">
                <a:latin typeface="Arial" charset="0"/>
              </a:rPr>
              <a:t>No harmonisation yet in Europe or Worldwide in respect to the requirements for conducting the clinical studies when not falling under drug requirements</a:t>
            </a:r>
          </a:p>
          <a:p>
            <a:pPr eaLnBrk="1" hangingPunct="1">
              <a:lnSpc>
                <a:spcPct val="20000"/>
              </a:lnSpc>
              <a:buFont typeface="Wingdings" pitchFamily="2" charset="2"/>
              <a:buChar char="§"/>
            </a:pPr>
            <a:endParaRPr lang="en-GB" sz="2400" smtClean="0">
              <a:latin typeface="Arial" charset="0"/>
            </a:endParaRPr>
          </a:p>
          <a:p>
            <a:pPr eaLnBrk="1" hangingPunct="1">
              <a:lnSpc>
                <a:spcPct val="80000"/>
              </a:lnSpc>
              <a:buFont typeface="Wingdings" pitchFamily="2" charset="2"/>
              <a:buChar char="§"/>
            </a:pPr>
            <a:r>
              <a:rPr lang="en-GB" sz="2400" smtClean="0">
                <a:latin typeface="Arial" charset="0"/>
              </a:rPr>
              <a:t>For EC, usually same process as for drugs but no harmonisation regarding timelines, application forms</a:t>
            </a:r>
          </a:p>
          <a:p>
            <a:pPr eaLnBrk="1" hangingPunct="1">
              <a:lnSpc>
                <a:spcPct val="20000"/>
              </a:lnSpc>
              <a:buFont typeface="Wingdings" pitchFamily="2" charset="2"/>
              <a:buChar char="§"/>
            </a:pPr>
            <a:endParaRPr lang="en-GB" sz="2400" smtClean="0">
              <a:latin typeface="Arial" charset="0"/>
            </a:endParaRPr>
          </a:p>
          <a:p>
            <a:pPr eaLnBrk="1" hangingPunct="1">
              <a:lnSpc>
                <a:spcPct val="80000"/>
              </a:lnSpc>
              <a:buFont typeface="Wingdings" pitchFamily="2" charset="2"/>
              <a:buChar char="§"/>
            </a:pPr>
            <a:r>
              <a:rPr lang="en-GB" sz="2400" smtClean="0">
                <a:latin typeface="Arial" charset="0"/>
              </a:rPr>
              <a:t>For Competent Authority, usually only a notification when applicable</a:t>
            </a:r>
          </a:p>
          <a:p>
            <a:pPr eaLnBrk="1" hangingPunct="1">
              <a:lnSpc>
                <a:spcPct val="20000"/>
              </a:lnSpc>
              <a:buFont typeface="Wingdings" pitchFamily="2" charset="2"/>
              <a:buChar char="§"/>
            </a:pPr>
            <a:endParaRPr lang="en-GB" sz="2400" smtClean="0">
              <a:latin typeface="Arial" charset="0"/>
            </a:endParaRPr>
          </a:p>
          <a:p>
            <a:pPr eaLnBrk="1" hangingPunct="1">
              <a:lnSpc>
                <a:spcPct val="80000"/>
              </a:lnSpc>
              <a:buFont typeface="Wingdings" pitchFamily="2" charset="2"/>
              <a:buChar char="§"/>
            </a:pPr>
            <a:r>
              <a:rPr lang="en-GB" sz="2400" smtClean="0">
                <a:latin typeface="Arial" charset="0"/>
              </a:rPr>
              <a:t>ICF follow GCP requirements</a:t>
            </a:r>
          </a:p>
          <a:p>
            <a:pPr eaLnBrk="1" hangingPunct="1">
              <a:lnSpc>
                <a:spcPct val="20000"/>
              </a:lnSpc>
              <a:buFont typeface="Wingdings" pitchFamily="2" charset="2"/>
              <a:buChar char="§"/>
            </a:pPr>
            <a:endParaRPr lang="en-GB" sz="2400" smtClean="0">
              <a:latin typeface="Arial" charset="0"/>
            </a:endParaRPr>
          </a:p>
          <a:p>
            <a:pPr eaLnBrk="1" hangingPunct="1">
              <a:lnSpc>
                <a:spcPct val="80000"/>
              </a:lnSpc>
              <a:buFont typeface="Wingdings" pitchFamily="2" charset="2"/>
              <a:buChar char="§"/>
            </a:pPr>
            <a:r>
              <a:rPr lang="en-GB" sz="2400" smtClean="0">
                <a:latin typeface="Arial" charset="0"/>
              </a:rPr>
              <a:t>Study, follow ICH-GCP recommendable</a:t>
            </a:r>
          </a:p>
          <a:p>
            <a:pPr lvl="1" eaLnBrk="1" hangingPunct="1">
              <a:lnSpc>
                <a:spcPct val="80000"/>
              </a:lnSpc>
              <a:buFont typeface="Wingdings" pitchFamily="2" charset="2"/>
              <a:buChar char="§"/>
            </a:pPr>
            <a:endParaRPr lang="en-US" sz="2400" smtClean="0">
              <a:latin typeface="Arial" charset="0"/>
            </a:endParaRPr>
          </a:p>
          <a:p>
            <a:pPr eaLnBrk="1" hangingPunct="1">
              <a:lnSpc>
                <a:spcPct val="80000"/>
              </a:lnSpc>
              <a:buFont typeface="Wingdings" pitchFamily="2" charset="2"/>
              <a:buChar char="§"/>
            </a:pPr>
            <a:endParaRPr lang="en-US" sz="2400" smtClean="0">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noChangeArrowheads="1"/>
          </p:cNvSpPr>
          <p:nvPr>
            <p:ph type="title"/>
          </p:nvPr>
        </p:nvSpPr>
        <p:spPr>
          <a:xfrm>
            <a:off x="457200" y="228600"/>
            <a:ext cx="8382000" cy="1219200"/>
          </a:xfrm>
        </p:spPr>
        <p:txBody>
          <a:bodyPr/>
          <a:lstStyle/>
          <a:p>
            <a:pPr eaLnBrk="1" hangingPunct="1"/>
            <a:r>
              <a:rPr lang="de-DE" sz="4000" b="1" smtClean="0">
                <a:solidFill>
                  <a:srgbClr val="CC3300"/>
                </a:solidFill>
                <a:ea typeface="ＭＳ Ｐゴシック"/>
                <a:cs typeface="ＭＳ Ｐゴシック"/>
              </a:rPr>
              <a:t>Regulations for Studies in Nutrition</a:t>
            </a:r>
            <a:endParaRPr lang="en-US" sz="4000" b="1" smtClean="0">
              <a:solidFill>
                <a:srgbClr val="CC3300"/>
              </a:solidFill>
              <a:ea typeface="ＭＳ Ｐゴシック"/>
              <a:cs typeface="ＭＳ Ｐゴシック"/>
            </a:endParaRPr>
          </a:p>
        </p:txBody>
      </p:sp>
      <p:sp>
        <p:nvSpPr>
          <p:cNvPr id="113666" name="Rectangle 3"/>
          <p:cNvSpPr>
            <a:spLocks noGrp="1" noChangeArrowheads="1"/>
          </p:cNvSpPr>
          <p:nvPr>
            <p:ph type="body" idx="1"/>
          </p:nvPr>
        </p:nvSpPr>
        <p:spPr>
          <a:xfrm>
            <a:off x="762000" y="1600200"/>
            <a:ext cx="7848600" cy="4572000"/>
          </a:xfrm>
        </p:spPr>
        <p:txBody>
          <a:bodyPr/>
          <a:lstStyle/>
          <a:p>
            <a:pPr eaLnBrk="1" hangingPunct="1">
              <a:buFont typeface="Wingdings" pitchFamily="2" charset="2"/>
              <a:buChar char="§"/>
            </a:pPr>
            <a:r>
              <a:rPr lang="en-GB" sz="2800" smtClean="0">
                <a:latin typeface="Arial" charset="0"/>
              </a:rPr>
              <a:t>Changes are currently observed</a:t>
            </a:r>
          </a:p>
          <a:p>
            <a:pPr eaLnBrk="1" hangingPunct="1">
              <a:lnSpc>
                <a:spcPct val="20000"/>
              </a:lnSpc>
              <a:buFont typeface="Wingdings" pitchFamily="2" charset="2"/>
              <a:buChar char="§"/>
            </a:pPr>
            <a:endParaRPr lang="en-GB" sz="2800" smtClean="0">
              <a:latin typeface="Arial" charset="0"/>
            </a:endParaRPr>
          </a:p>
          <a:p>
            <a:pPr eaLnBrk="1" hangingPunct="1">
              <a:buFont typeface="Wingdings" pitchFamily="2" charset="2"/>
              <a:buChar char="§"/>
            </a:pPr>
            <a:r>
              <a:rPr lang="en-GB" sz="2800" smtClean="0">
                <a:latin typeface="Arial" charset="0"/>
              </a:rPr>
              <a:t>France, as of 01 June 2008, CTA submission moved from DGS to AFSSAPS 			                         (A</a:t>
            </a:r>
            <a:r>
              <a:rPr lang="en-US" sz="2800" smtClean="0">
                <a:latin typeface="Arial" charset="0"/>
              </a:rPr>
              <a:t>rticle 7 ratifying the ordinance no 2007-613 of 26 April 2007, published in Official Journal on 16 April 2008). Approval is required</a:t>
            </a:r>
          </a:p>
          <a:p>
            <a:pPr eaLnBrk="1" hangingPunct="1">
              <a:lnSpc>
                <a:spcPct val="20000"/>
              </a:lnSpc>
              <a:buFont typeface="Wingdings" pitchFamily="2" charset="2"/>
              <a:buChar char="§"/>
            </a:pPr>
            <a:endParaRPr lang="en-US" sz="2800" smtClean="0">
              <a:latin typeface="Arial" charset="0"/>
            </a:endParaRPr>
          </a:p>
          <a:p>
            <a:pPr eaLnBrk="1" hangingPunct="1"/>
            <a:endParaRPr lang="en-US" sz="2800" smtClean="0"/>
          </a:p>
          <a:p>
            <a:pPr eaLnBrk="1" hangingPunct="1"/>
            <a:endParaRPr lang="en-US" sz="28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ChangeArrowheads="1"/>
          </p:cNvSpPr>
          <p:nvPr>
            <p:ph type="body" idx="1"/>
          </p:nvPr>
        </p:nvSpPr>
        <p:spPr>
          <a:xfrm>
            <a:off x="533400" y="1447800"/>
            <a:ext cx="8153400" cy="4419600"/>
          </a:xfrm>
        </p:spPr>
        <p:txBody>
          <a:bodyPr/>
          <a:lstStyle/>
          <a:p>
            <a:pPr marL="58738" indent="-58738" algn="just" eaLnBrk="1" hangingPunct="1">
              <a:buFontTx/>
              <a:buNone/>
            </a:pPr>
            <a:r>
              <a:rPr lang="en-GB" altLang="ja-JP" sz="2800" smtClean="0">
                <a:latin typeface="Arial" charset="0"/>
                <a:ea typeface="ＭＳ Ｐゴシック"/>
                <a:cs typeface="ＭＳ Ｐゴシック"/>
              </a:rPr>
              <a:t>Application forms for Nutraceuticals for approval from AFSSAPS</a:t>
            </a:r>
          </a:p>
          <a:p>
            <a:pPr marL="58738" indent="-58738" algn="just" eaLnBrk="1" hangingPunct="1">
              <a:buFontTx/>
              <a:buNone/>
            </a:pPr>
            <a:endParaRPr lang="en-GB" altLang="ja-JP" sz="2800" smtClean="0">
              <a:latin typeface="Arial" charset="0"/>
              <a:ea typeface="ＭＳ Ｐゴシック"/>
              <a:cs typeface="ＭＳ Ｐゴシック"/>
            </a:endParaRPr>
          </a:p>
          <a:p>
            <a:pPr marL="58738" indent="-58738" algn="just" eaLnBrk="1" hangingPunct="1">
              <a:buFontTx/>
              <a:buNone/>
            </a:pPr>
            <a:r>
              <a:rPr lang="en-GB" altLang="ja-JP" sz="2800" smtClean="0">
                <a:latin typeface="Arial" charset="0"/>
                <a:ea typeface="ＭＳ Ｐゴシック"/>
                <a:cs typeface="ＭＳ Ｐゴシック"/>
              </a:rPr>
              <a:t>1. 	</a:t>
            </a:r>
            <a:r>
              <a:rPr lang="en-US" altLang="ja-JP" sz="2800" smtClean="0">
                <a:latin typeface="Arial" charset="0"/>
                <a:ea typeface="ＭＳ Ｐゴシック"/>
                <a:cs typeface="ＭＳ Ｐゴシック"/>
                <a:hlinkClick r:id="rId3" action="ppaction://hlinkfile"/>
              </a:rPr>
              <a:t>form-nsp-1.pdf</a:t>
            </a:r>
            <a:r>
              <a:rPr lang="en-GB" altLang="ja-JP" sz="2800" smtClean="0">
                <a:latin typeface="Arial" charset="0"/>
                <a:ea typeface="ＭＳ Ｐゴシック"/>
                <a:cs typeface="ＭＳ Ｐゴシック"/>
              </a:rPr>
              <a:t>						</a:t>
            </a:r>
          </a:p>
          <a:p>
            <a:pPr marL="58738" indent="-58738" algn="just" eaLnBrk="1" hangingPunct="1">
              <a:buFontTx/>
              <a:buNone/>
            </a:pPr>
            <a:endParaRPr lang="en-GB" altLang="ja-JP" sz="2800" smtClean="0">
              <a:latin typeface="Arial" charset="0"/>
              <a:ea typeface="ＭＳ Ｐゴシック"/>
              <a:cs typeface="ＭＳ Ｐゴシック"/>
            </a:endParaRPr>
          </a:p>
          <a:p>
            <a:pPr marL="58738" indent="-58738" algn="just" eaLnBrk="1" hangingPunct="1">
              <a:buFontTx/>
              <a:buNone/>
            </a:pPr>
            <a:r>
              <a:rPr lang="en-GB" altLang="ja-JP" sz="2800" smtClean="0">
                <a:latin typeface="Arial" charset="0"/>
                <a:ea typeface="ＭＳ Ｐゴシック"/>
                <a:cs typeface="ＭＳ Ｐゴシック"/>
              </a:rPr>
              <a:t>2.        </a:t>
            </a:r>
            <a:r>
              <a:rPr lang="en-US" altLang="ja-JP" sz="2800" smtClean="0">
                <a:latin typeface="Arial" charset="0"/>
                <a:ea typeface="ＭＳ Ｐゴシック"/>
                <a:cs typeface="ＭＳ Ｐゴシック"/>
                <a:hlinkClick r:id="rId4" action="ppaction://hlinkfile"/>
              </a:rPr>
              <a:t>form-nsp-2.pdf</a:t>
            </a:r>
            <a:endParaRPr lang="en-US" altLang="ja-JP" sz="2800" smtClean="0">
              <a:latin typeface="Arial" charset="0"/>
              <a:ea typeface="ＭＳ Ｐゴシック"/>
              <a:cs typeface="ＭＳ Ｐゴシック"/>
            </a:endParaRPr>
          </a:p>
        </p:txBody>
      </p:sp>
      <p:sp>
        <p:nvSpPr>
          <p:cNvPr id="114690" name="Rectangle 3"/>
          <p:cNvSpPr>
            <a:spLocks noGrp="1" noChangeArrowheads="1"/>
          </p:cNvSpPr>
          <p:nvPr>
            <p:ph type="title"/>
          </p:nvPr>
        </p:nvSpPr>
        <p:spPr>
          <a:xfrm>
            <a:off x="152400" y="152400"/>
            <a:ext cx="8991600" cy="1066800"/>
          </a:xfrm>
        </p:spPr>
        <p:txBody>
          <a:bodyPr/>
          <a:lstStyle/>
          <a:p>
            <a:pPr eaLnBrk="1" hangingPunct="1"/>
            <a:r>
              <a:rPr lang="en-US" smtClean="0">
                <a:solidFill>
                  <a:srgbClr val="CC3300"/>
                </a:solidFill>
                <a:latin typeface="Arial" charset="0"/>
                <a:ea typeface="ＭＳ Ｐゴシック"/>
                <a:cs typeface="ＭＳ Ｐゴシック"/>
              </a:rPr>
              <a:t>Application Forms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Rectangle 2"/>
          <p:cNvSpPr>
            <a:spLocks noGrp="1" noChangeArrowheads="1"/>
          </p:cNvSpPr>
          <p:nvPr>
            <p:ph type="title"/>
          </p:nvPr>
        </p:nvSpPr>
        <p:spPr>
          <a:xfrm>
            <a:off x="228600" y="203200"/>
            <a:ext cx="8686800" cy="1143000"/>
          </a:xfrm>
        </p:spPr>
        <p:txBody>
          <a:bodyPr/>
          <a:lstStyle/>
          <a:p>
            <a:pPr eaLnBrk="1" hangingPunct="1"/>
            <a:r>
              <a:rPr lang="en-GB" sz="2400" b="1" smtClean="0">
                <a:solidFill>
                  <a:srgbClr val="CC3300"/>
                </a:solidFill>
                <a:latin typeface="Arial" charset="0"/>
                <a:ea typeface="ＭＳ Ｐゴシック"/>
                <a:cs typeface="ＭＳ Ｐゴシック"/>
              </a:rPr>
              <a:t>Key Supporting Documents for Submission</a:t>
            </a:r>
            <a:r>
              <a:rPr lang="en-GB" smtClean="0">
                <a:ea typeface="ＭＳ Ｐゴシック"/>
                <a:cs typeface="ＭＳ Ｐゴシック"/>
              </a:rPr>
              <a:t> </a:t>
            </a:r>
            <a:endParaRPr lang="en-US" smtClean="0">
              <a:ea typeface="ＭＳ Ｐゴシック"/>
              <a:cs typeface="ＭＳ Ｐゴシック"/>
            </a:endParaRPr>
          </a:p>
        </p:txBody>
      </p:sp>
      <p:graphicFrame>
        <p:nvGraphicFramePr>
          <p:cNvPr id="92163" name="Object 3"/>
          <p:cNvGraphicFramePr>
            <a:graphicFrameLocks noChangeAspect="1"/>
          </p:cNvGraphicFramePr>
          <p:nvPr>
            <p:ph idx="1"/>
          </p:nvPr>
        </p:nvGraphicFramePr>
        <p:xfrm>
          <a:off x="1262063" y="1574800"/>
          <a:ext cx="6199187" cy="5283200"/>
        </p:xfrm>
        <a:graphic>
          <a:graphicData uri="http://schemas.openxmlformats.org/presentationml/2006/ole">
            <p:oleObj spid="_x0000_s92163" name="Document" r:id="rId4" imgW="7343792" imgH="6257637" progId="Word.Document.8">
              <p:embed/>
            </p:oleObj>
          </a:graphicData>
        </a:graphic>
      </p:graphicFrame>
      <p:sp>
        <p:nvSpPr>
          <p:cNvPr id="92165" name="Text Box 4"/>
          <p:cNvSpPr txBox="1">
            <a:spLocks noChangeArrowheads="1"/>
          </p:cNvSpPr>
          <p:nvPr/>
        </p:nvSpPr>
        <p:spPr bwMode="auto">
          <a:xfrm>
            <a:off x="5076825" y="4437063"/>
            <a:ext cx="3167063" cy="749300"/>
          </a:xfrm>
          <a:prstGeom prst="rect">
            <a:avLst/>
          </a:prstGeom>
          <a:noFill/>
          <a:ln w="9525" algn="ctr">
            <a:noFill/>
            <a:miter lim="800000"/>
            <a:headEnd/>
            <a:tailEnd/>
          </a:ln>
        </p:spPr>
        <p:txBody>
          <a:bodyPr>
            <a:spAutoFit/>
          </a:bodyPr>
          <a:lstStyle/>
          <a:p>
            <a:pPr lvl="1">
              <a:lnSpc>
                <a:spcPct val="80000"/>
              </a:lnSpc>
              <a:spcBef>
                <a:spcPct val="50000"/>
              </a:spcBef>
            </a:pPr>
            <a:r>
              <a:rPr lang="en-GB" sz="1800">
                <a:latin typeface="Arial" charset="0"/>
              </a:rPr>
              <a:t>Country specific requirements regarding language</a:t>
            </a:r>
          </a:p>
        </p:txBody>
      </p:sp>
      <p:sp>
        <p:nvSpPr>
          <p:cNvPr id="92166" name="Text Box 5"/>
          <p:cNvSpPr txBox="1">
            <a:spLocks noChangeArrowheads="1"/>
          </p:cNvSpPr>
          <p:nvPr/>
        </p:nvSpPr>
        <p:spPr bwMode="auto">
          <a:xfrm>
            <a:off x="5219700" y="4437063"/>
            <a:ext cx="288925" cy="676275"/>
          </a:xfrm>
          <a:prstGeom prst="rect">
            <a:avLst/>
          </a:prstGeom>
          <a:noFill/>
          <a:ln w="9525" algn="ctr">
            <a:noFill/>
            <a:miter lim="800000"/>
            <a:headEnd/>
            <a:tailEnd/>
          </a:ln>
        </p:spPr>
        <p:txBody>
          <a:bodyPr>
            <a:spAutoFit/>
          </a:bodyPr>
          <a:lstStyle/>
          <a:p>
            <a:pPr marL="342900" indent="-342900">
              <a:lnSpc>
                <a:spcPct val="80000"/>
              </a:lnSpc>
              <a:spcBef>
                <a:spcPct val="50000"/>
              </a:spcBef>
            </a:pPr>
            <a:r>
              <a:rPr lang="en-US">
                <a:latin typeface="Arial" charset="0"/>
              </a:rPr>
              <a:t>* </a:t>
            </a:r>
            <a:endParaRPr lang="en-GB">
              <a:latin typeface="Arial"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ext Box 2"/>
          <p:cNvSpPr txBox="1">
            <a:spLocks noChangeArrowheads="1"/>
          </p:cNvSpPr>
          <p:nvPr/>
        </p:nvSpPr>
        <p:spPr bwMode="auto">
          <a:xfrm>
            <a:off x="838200" y="76200"/>
            <a:ext cx="7620000" cy="457200"/>
          </a:xfrm>
          <a:prstGeom prst="rect">
            <a:avLst/>
          </a:prstGeom>
          <a:noFill/>
          <a:ln w="9525">
            <a:noFill/>
            <a:miter lim="800000"/>
            <a:headEnd/>
            <a:tailEnd/>
          </a:ln>
        </p:spPr>
        <p:txBody>
          <a:bodyPr>
            <a:spAutoFit/>
          </a:bodyPr>
          <a:lstStyle/>
          <a:p>
            <a:pPr algn="ctr">
              <a:spcBef>
                <a:spcPct val="50000"/>
              </a:spcBef>
            </a:pPr>
            <a:r>
              <a:rPr lang="en-US" b="1">
                <a:solidFill>
                  <a:srgbClr val="053C90"/>
                </a:solidFill>
                <a:latin typeface="Arial" charset="0"/>
              </a:rPr>
              <a:t>Approval Timelines for Nutraceuticals</a:t>
            </a:r>
          </a:p>
        </p:txBody>
      </p:sp>
      <p:graphicFrame>
        <p:nvGraphicFramePr>
          <p:cNvPr id="96451" name="Group 195"/>
          <p:cNvGraphicFramePr>
            <a:graphicFrameLocks noGrp="1"/>
          </p:cNvGraphicFramePr>
          <p:nvPr>
            <p:ph/>
          </p:nvPr>
        </p:nvGraphicFramePr>
        <p:xfrm>
          <a:off x="304800" y="762000"/>
          <a:ext cx="8551863" cy="5938838"/>
        </p:xfrm>
        <a:graphic>
          <a:graphicData uri="http://schemas.openxmlformats.org/drawingml/2006/table">
            <a:tbl>
              <a:tblPr/>
              <a:tblGrid>
                <a:gridCol w="971550"/>
                <a:gridCol w="185738"/>
                <a:gridCol w="290512"/>
                <a:gridCol w="116840"/>
                <a:gridCol w="208280"/>
                <a:gridCol w="208280"/>
                <a:gridCol w="208280"/>
                <a:gridCol w="223838"/>
                <a:gridCol w="269875"/>
                <a:gridCol w="271462"/>
                <a:gridCol w="269875"/>
                <a:gridCol w="268288"/>
                <a:gridCol w="207962"/>
                <a:gridCol w="182563"/>
                <a:gridCol w="246062"/>
                <a:gridCol w="182563"/>
                <a:gridCol w="182562"/>
                <a:gridCol w="271463"/>
                <a:gridCol w="317500"/>
                <a:gridCol w="319087"/>
                <a:gridCol w="317500"/>
                <a:gridCol w="317500"/>
                <a:gridCol w="319088"/>
                <a:gridCol w="317500"/>
                <a:gridCol w="317500"/>
                <a:gridCol w="368300"/>
                <a:gridCol w="366712"/>
                <a:gridCol w="825500"/>
              </a:tblGrid>
              <a:tr h="3683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CA</a:t>
                      </a:r>
                      <a:endParaRPr kumimoji="0" lang="en-US" sz="1000" b="0" i="0" u="none" strike="noStrike" cap="none" normalizeH="0" baseline="0" smtClean="0">
                        <a:ln>
                          <a:noFill/>
                        </a:ln>
                        <a:solidFill>
                          <a:schemeClr val="tx1"/>
                        </a:solidFill>
                        <a:effectLst/>
                        <a:latin typeface="Arial" charset="0"/>
                      </a:endParaRPr>
                    </a:p>
                  </a:txBody>
                  <a:tcPr anchor="ctr" anchorCtr="1"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C99FF"/>
                    </a:solid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C99FF"/>
                    </a:solidFill>
                  </a:tcPr>
                </a:tc>
                <a:tc rowSpan="2" gridSpan="4">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Regulatory and Ethics in parallel</a:t>
                      </a:r>
                      <a:endParaRPr kumimoji="0" lang="en-US" sz="1000" b="0" i="0" u="none" strike="noStrike" cap="none" normalizeH="0" baseline="0" smtClean="0">
                        <a:ln>
                          <a:noFill/>
                        </a:ln>
                        <a:solidFill>
                          <a:schemeClr val="tx1"/>
                        </a:solidFill>
                        <a:effectLst/>
                        <a:latin typeface="Arial" charset="0"/>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CA</a:t>
                      </a:r>
                      <a:endParaRPr kumimoji="0" lang="en-US" sz="1000" b="0" i="0" u="none" strike="noStrike" cap="none" normalizeH="0" baseline="0" smtClean="0">
                        <a:ln>
                          <a:noFill/>
                        </a:ln>
                        <a:solidFill>
                          <a:schemeClr val="tx1"/>
                        </a:solidFill>
                        <a:effectLst/>
                        <a:latin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ctr" anchorCtr="1"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C99FF"/>
                    </a:solidFill>
                  </a:tcPr>
                </a:tc>
                <a:tc hMerge="1">
                  <a:txBody>
                    <a:bodyPr/>
                    <a:lstStyle/>
                    <a:p>
                      <a:endParaRPr lang="en-US"/>
                    </a:p>
                  </a:txBody>
                  <a:tcPr/>
                </a:tc>
                <a:tc hMerge="1">
                  <a:txBody>
                    <a:bodyPr/>
                    <a:lstStyle/>
                    <a:p>
                      <a:endParaRPr lang="en-US"/>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EC/IRB</a:t>
                      </a:r>
                      <a:endParaRPr kumimoji="0" lang="en-US" sz="1000" b="0" i="0" u="none" strike="noStrike" cap="none" normalizeH="0" baseline="0" smtClean="0">
                        <a:ln>
                          <a:noFill/>
                        </a:ln>
                        <a:solidFill>
                          <a:schemeClr val="tx1"/>
                        </a:solidFill>
                        <a:effectLst/>
                        <a:latin typeface="Arial" charset="0"/>
                      </a:endParaRPr>
                    </a:p>
                  </a:txBody>
                  <a:tcPr anchor="ctr" anchorCtr="1"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CFFCC"/>
                    </a:solidFill>
                  </a:tcPr>
                </a:tc>
                <a:tc hMerge="1">
                  <a:txBody>
                    <a:bodyPr/>
                    <a:lstStyle/>
                    <a:p>
                      <a:endParaRPr lang="en-US"/>
                    </a:p>
                  </a:txBody>
                  <a:tcPr/>
                </a:tc>
                <a:tc hMerge="1">
                  <a:txBody>
                    <a:bodyPr/>
                    <a:lstStyle/>
                    <a:p>
                      <a:endParaRPr lang="en-US"/>
                    </a:p>
                  </a:txBody>
                  <a:tcPr/>
                </a:tc>
                <a:tc rowSpan="2" gridSpan="12">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Regulatory followed by Ethics                                                                                   </a:t>
                      </a:r>
                    </a:p>
                    <a:p>
                      <a:pPr marL="0" marR="0" lvl="0" indent="0" algn="l" defTabSz="914400" rtl="0" eaLnBrk="1" fontAlgn="t" latinLnBrk="0" hangingPunct="1">
                        <a:lnSpc>
                          <a:spcPct val="100000"/>
                        </a:lnSpc>
                        <a:spcBef>
                          <a:spcPct val="0"/>
                        </a:spcBef>
                        <a:spcAft>
                          <a:spcPct val="0"/>
                        </a:spcAft>
                        <a:buClrTx/>
                        <a:buSzTx/>
                        <a:buFontTx/>
                        <a:buNone/>
                        <a:tabLst/>
                      </a:pPr>
                      <a:endParaRPr kumimoji="0" lang="en-US" sz="900" b="1"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t" latinLnBrk="0" hangingPunct="1">
                        <a:lnSpc>
                          <a:spcPct val="100000"/>
                        </a:lnSpc>
                        <a:spcBef>
                          <a:spcPct val="0"/>
                        </a:spcBef>
                        <a:spcAft>
                          <a:spcPct val="0"/>
                        </a:spcAft>
                        <a:buClrTx/>
                        <a:buSzTx/>
                        <a:buFontTx/>
                        <a:buNone/>
                        <a:tabLst/>
                      </a:pPr>
                      <a:endParaRPr kumimoji="0" lang="en-US" sz="900" b="1"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t" latinLnBrk="0" hangingPunct="1">
                        <a:lnSpc>
                          <a:spcPct val="100000"/>
                        </a:lnSpc>
                        <a:spcBef>
                          <a:spcPct val="0"/>
                        </a:spcBef>
                        <a:spcAft>
                          <a:spcPct val="0"/>
                        </a:spcAft>
                        <a:buClrTx/>
                        <a:buSzTx/>
                        <a:buFontTx/>
                        <a:buNone/>
                        <a:tabLst/>
                      </a:pPr>
                      <a:endParaRPr kumimoji="0" lang="en-US" sz="900" b="1"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t"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Ethics followed by Regulatory</a:t>
                      </a:r>
                      <a:endParaRPr kumimoji="0" lang="en-US" sz="2000" b="0" i="0" u="none" strike="noStrike" cap="none" normalizeH="0" baseline="0" smtClean="0">
                        <a:ln>
                          <a:noFill/>
                        </a:ln>
                        <a:solidFill>
                          <a:schemeClr val="tx1"/>
                        </a:solidFill>
                        <a:effectLst/>
                        <a:latin typeface="Arial" charset="0"/>
                      </a:endParaRPr>
                    </a:p>
                  </a:txBody>
                  <a:tcPr horzOverflow="overflow">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r>
              <a:tr h="2413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EC/IRB</a:t>
                      </a:r>
                      <a:endParaRPr kumimoji="0" lang="en-US" sz="1000" b="0" i="0" u="none" strike="noStrike" cap="none" normalizeH="0" baseline="0" smtClean="0">
                        <a:ln>
                          <a:noFill/>
                        </a:ln>
                        <a:solidFill>
                          <a:schemeClr val="tx1"/>
                        </a:solidFill>
                        <a:effectLst/>
                        <a:latin typeface="Arial" charset="0"/>
                      </a:endParaRPr>
                    </a:p>
                  </a:txBody>
                  <a:tcPr anchor="ctr" anchorCtr="1"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EC/IRB</a:t>
                      </a:r>
                      <a:endParaRPr kumimoji="0" lang="en-US" sz="1000" b="0" i="0" u="none" strike="noStrike" cap="none" normalizeH="0" baseline="0" smtClean="0">
                        <a:ln>
                          <a:noFill/>
                        </a:ln>
                        <a:solidFill>
                          <a:schemeClr val="tx1"/>
                        </a:solidFill>
                        <a:effectLst/>
                        <a:latin typeface="Arial" charset="0"/>
                      </a:endParaRPr>
                    </a:p>
                  </a:txBody>
                  <a:tcPr anchor="ctr" anchorCtr="1"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hMerge="1">
                  <a:txBody>
                    <a:bodyPr/>
                    <a:lstStyle/>
                    <a:p>
                      <a:endParaRPr lang="en-US"/>
                    </a:p>
                  </a:txBody>
                  <a:tcPr/>
                </a:tc>
                <a:tc hMerge="1">
                  <a:txBody>
                    <a:bodyPr/>
                    <a:lstStyle/>
                    <a:p>
                      <a:endParaRPr lang="en-US"/>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CA</a:t>
                      </a:r>
                      <a:endParaRPr kumimoji="0" lang="en-US" sz="1000" b="0" i="0" u="none" strike="noStrike" cap="none" normalizeH="0" baseline="0" smtClean="0">
                        <a:ln>
                          <a:noFill/>
                        </a:ln>
                        <a:solidFill>
                          <a:schemeClr val="tx1"/>
                        </a:solidFill>
                        <a:effectLst/>
                        <a:latin typeface="Arial" charset="0"/>
                      </a:endParaRPr>
                    </a:p>
                  </a:txBody>
                  <a:tcPr anchor="ctr" anchorCtr="1"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hMerge="1">
                  <a:txBody>
                    <a:bodyPr/>
                    <a:lstStyle/>
                    <a:p>
                      <a:endParaRPr lang="en-US"/>
                    </a:p>
                  </a:txBody>
                  <a:tcPr/>
                </a:tc>
                <a:tc hMerge="1">
                  <a:txBody>
                    <a:bodyPr/>
                    <a:lstStyle/>
                    <a:p>
                      <a:endParaRPr lang="en-US"/>
                    </a:p>
                  </a:txBody>
                  <a:tcPr/>
                </a:tc>
                <a:tc gridSpan="12"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212725">
                <a:tc gridSpan="28">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C051ED"/>
                          </a:solidFill>
                          <a:effectLst/>
                          <a:latin typeface="Arial" charset="0"/>
                        </a:rPr>
                        <a:t>Timelines for European Countries are statutory and not real approval timelines. After validation period</a:t>
                      </a:r>
                      <a:r>
                        <a:rPr kumimoji="0" lang="en-US" sz="1000" b="1" i="0" u="none" strike="noStrike" cap="none" normalizeH="0" baseline="0" smtClean="0">
                          <a:ln>
                            <a:noFill/>
                          </a:ln>
                          <a:solidFill>
                            <a:srgbClr val="FF0000"/>
                          </a:solidFill>
                          <a:effectLst/>
                          <a:latin typeface="Arial" charset="0"/>
                        </a:rPr>
                        <a:t>.</a:t>
                      </a:r>
                      <a:r>
                        <a:rPr kumimoji="0" lang="en-US" sz="1000" b="1" i="0" u="none" strike="noStrike" cap="none" normalizeH="0" baseline="0" smtClean="0">
                          <a:ln>
                            <a:noFill/>
                          </a:ln>
                          <a:solidFill>
                            <a:srgbClr val="FF0000"/>
                          </a:solidFill>
                          <a:effectLst/>
                          <a:latin typeface="Arial" charset="0"/>
                          <a:cs typeface="Arial"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6400">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w2</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w3</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w4</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w5</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w6</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w7</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w8</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w9</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w10</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w11</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w12</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w13</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w14</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w15</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w16</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w17</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w18</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w19</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w20</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800080"/>
                          </a:solidFill>
                          <a:effectLst/>
                          <a:latin typeface="Arial" charset="0"/>
                          <a:cs typeface="Arial" charset="0"/>
                        </a:rPr>
                        <a:t>w20+</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800080"/>
                          </a:solidFill>
                          <a:effectLst/>
                          <a:latin typeface="Arial" charset="0"/>
                          <a:cs typeface="Arial" charset="0"/>
                        </a:rPr>
                        <a:t>w20+</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800080"/>
                          </a:solidFill>
                          <a:effectLst/>
                          <a:latin typeface="Arial" charset="0"/>
                          <a:cs typeface="Arial" charset="0"/>
                        </a:rPr>
                        <a:t>w20+</a:t>
                      </a:r>
                      <a:endParaRPr kumimoji="0" lang="en-US" sz="2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gridSpan="2">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Selected country </a:t>
                      </a:r>
                      <a:endParaRPr kumimoji="0" lang="en-U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c gridSpan="2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Average number of weeks from submission to regulatory and ethics approval</a:t>
                      </a:r>
                      <a:endParaRPr kumimoji="0" lang="en-U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60375">
                <a:tc grid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sng" strike="noStrike" cap="none" normalizeH="0" baseline="0" smtClean="0">
                          <a:ln>
                            <a:noFill/>
                          </a:ln>
                          <a:solidFill>
                            <a:srgbClr val="0000FF"/>
                          </a:solidFill>
                          <a:effectLst/>
                          <a:latin typeface="Arial" charset="0"/>
                          <a:cs typeface="Arial" charset="0"/>
                        </a:rPr>
                        <a:t>Western Europe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96875">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France</a:t>
                      </a:r>
                    </a:p>
                  </a:txBody>
                  <a:tcPr anchor="b"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hMerge="1">
                  <a:txBody>
                    <a:bodyPr/>
                    <a:lstStyle/>
                    <a:p>
                      <a:endParaRPr lang="en-US"/>
                    </a:p>
                  </a:txBody>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h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60 days</a:t>
                      </a:r>
                      <a:endParaRPr kumimoji="0" lang="en-US" sz="1200" b="0" i="0" u="none" strike="noStrike" cap="none" normalizeH="0" baseline="0" smtClean="0">
                        <a:ln>
                          <a:noFill/>
                        </a:ln>
                        <a:solidFill>
                          <a:schemeClr val="tx1"/>
                        </a:solidFill>
                        <a:effectLst/>
                        <a:latin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06388">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hMerge="1">
                  <a:txBody>
                    <a:bodyPr/>
                    <a:lstStyle/>
                    <a:p>
                      <a:endParaRPr lang="en-US"/>
                    </a:p>
                  </a:txBody>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h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35 days</a:t>
                      </a:r>
                      <a:endParaRPr kumimoji="0" lang="en-US" sz="1200" b="1"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628650">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hMerge="1">
                  <a:txBody>
                    <a:bodyPr/>
                    <a:lstStyle/>
                    <a:p>
                      <a:endParaRPr lang="en-US"/>
                    </a:p>
                  </a:txBody>
                  <a:tcPr/>
                </a:tc>
                <a:tc gridSpan="2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CA was DGS for nutraceutical compound not considered as a drug and is since 01JUNE 2008 the AFSSAPS  </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365125">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hMerge="1">
                  <a:txBody>
                    <a:bodyPr/>
                    <a:lstStyle/>
                    <a:p>
                      <a:endParaRPr lang="en-US"/>
                    </a:p>
                  </a:txBody>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461963">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Belgium</a:t>
                      </a:r>
                      <a:endParaRPr kumimoji="0" lang="en-U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hMerge="1">
                  <a:txBody>
                    <a:bodyPr/>
                    <a:lstStyle/>
                    <a:p>
                      <a:endParaRPr lang="en-US"/>
                    </a:p>
                  </a:txBody>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h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C0C0C0"/>
                      </a:solidFill>
                      <a:prstDash val="solid"/>
                      <a:round/>
                      <a:headEnd type="none" w="med" len="med"/>
                      <a:tailEnd type="none" w="med" len="med"/>
                    </a:lnR>
                    <a:lnT>
                      <a:noFill/>
                    </a:lnT>
                    <a:lnB>
                      <a:noFill/>
                    </a:lnB>
                    <a:lnTlToBr>
                      <a:noFill/>
                    </a:lnTlToBr>
                    <a:lnBlToTr>
                      <a:noFill/>
                    </a:lnBlToTr>
                    <a:solidFill>
                      <a:srgbClr val="CCFFCC"/>
                    </a:solidFill>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28 days</a:t>
                      </a:r>
                      <a:endParaRPr kumimoji="0" lang="en-US" sz="12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0C0C0"/>
                      </a:solidFill>
                      <a:prstDash val="solid"/>
                      <a:round/>
                      <a:headEnd type="none" w="med" len="med"/>
                      <a:tailEnd type="none" w="med" len="med"/>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265113">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6">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Only EC submissions are required if the nutraceutical compound is not considered a drug</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467" name="Group 163"/>
          <p:cNvGraphicFramePr>
            <a:graphicFrameLocks noGrp="1"/>
          </p:cNvGraphicFramePr>
          <p:nvPr>
            <p:ph/>
          </p:nvPr>
        </p:nvGraphicFramePr>
        <p:xfrm>
          <a:off x="685800" y="914400"/>
          <a:ext cx="8248650" cy="5322888"/>
        </p:xfrm>
        <a:graphic>
          <a:graphicData uri="http://schemas.openxmlformats.org/drawingml/2006/table">
            <a:tbl>
              <a:tblPr/>
              <a:tblGrid>
                <a:gridCol w="990600"/>
                <a:gridCol w="349250"/>
                <a:gridCol w="260350"/>
                <a:gridCol w="182563"/>
                <a:gridCol w="208280"/>
                <a:gridCol w="217488"/>
                <a:gridCol w="280987"/>
                <a:gridCol w="280988"/>
                <a:gridCol w="227012"/>
                <a:gridCol w="182563"/>
                <a:gridCol w="208280"/>
                <a:gridCol w="252413"/>
                <a:gridCol w="331787"/>
                <a:gridCol w="331788"/>
                <a:gridCol w="365125"/>
                <a:gridCol w="208280"/>
                <a:gridCol w="208280"/>
                <a:gridCol w="192088"/>
                <a:gridCol w="288925"/>
                <a:gridCol w="330200"/>
                <a:gridCol w="208280"/>
                <a:gridCol w="331787"/>
                <a:gridCol w="331788"/>
                <a:gridCol w="330200"/>
                <a:gridCol w="384175"/>
                <a:gridCol w="382587"/>
                <a:gridCol w="382588"/>
              </a:tblGrid>
              <a:tr h="371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CA</a:t>
                      </a:r>
                      <a:endParaRPr kumimoji="0" lang="en-US" sz="1000" b="0" i="0" u="none" strike="noStrike" cap="none" normalizeH="0" baseline="0" smtClean="0">
                        <a:ln>
                          <a:noFill/>
                        </a:ln>
                        <a:solidFill>
                          <a:schemeClr val="tx1"/>
                        </a:solidFill>
                        <a:effectLst/>
                        <a:latin typeface="Arial" charset="0"/>
                      </a:endParaRPr>
                    </a:p>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C99FF"/>
                    </a:solidFill>
                  </a:tcPr>
                </a:tc>
                <a:tc hMerge="1">
                  <a:txBody>
                    <a:bodyPr/>
                    <a:lstStyle/>
                    <a:p>
                      <a:endParaRPr lang="en-US"/>
                    </a:p>
                  </a:txBody>
                  <a:tcPr/>
                </a:tc>
                <a:tc rowSpan="2" gridSpan="5">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Regulatory and Ethics in parallel</a:t>
                      </a:r>
                      <a:endParaRPr kumimoji="0" lang="en-US" sz="1200" b="0" i="0" u="none" strike="noStrike" cap="none" normalizeH="0" baseline="0" smtClean="0">
                        <a:ln>
                          <a:noFill/>
                        </a:ln>
                        <a:solidFill>
                          <a:schemeClr val="tx1"/>
                        </a:solidFill>
                        <a:effectLst/>
                        <a:latin typeface="Arial" charset="0"/>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CA</a:t>
                      </a:r>
                      <a:endParaRPr kumimoji="0" lang="en-US" sz="1000" b="0" i="0" u="none" strike="noStrike" cap="none" normalizeH="0" baseline="0" smtClean="0">
                        <a:ln>
                          <a:noFill/>
                        </a:ln>
                        <a:solidFill>
                          <a:schemeClr val="tx1"/>
                        </a:solidFill>
                        <a:effectLst/>
                        <a:latin typeface="Arial" charset="0"/>
                      </a:endParaRPr>
                    </a:p>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C99FF"/>
                    </a:solidFill>
                  </a:tcPr>
                </a:tc>
                <a:tc hMerge="1">
                  <a:txBody>
                    <a:bodyPr/>
                    <a:lstStyle/>
                    <a:p>
                      <a:endParaRPr lang="en-US"/>
                    </a:p>
                  </a:txBody>
                  <a:tcPr/>
                </a:tc>
                <a:tc hMerge="1">
                  <a:txBody>
                    <a:bodyPr/>
                    <a:lstStyle/>
                    <a:p>
                      <a:endParaRPr lang="en-US"/>
                    </a:p>
                  </a:txBody>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EC/IRB</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CFFCC"/>
                    </a:solidFill>
                  </a:tcPr>
                </a:tc>
                <a:tc hMerge="1">
                  <a:txBody>
                    <a:bodyPr/>
                    <a:lstStyle/>
                    <a:p>
                      <a:endParaRPr lang="en-US"/>
                    </a:p>
                  </a:txBody>
                  <a:tcPr/>
                </a:tc>
                <a:tc rowSpan="2" gridSpan="13">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Regulatory followed by Ethics                                                                                   </a:t>
                      </a:r>
                    </a:p>
                    <a:p>
                      <a:pPr marL="0" marR="0" lvl="0" indent="0" algn="l" defTabSz="914400" rtl="0" eaLnBrk="1" fontAlgn="t"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t"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t"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Ethics followed by Regulatory</a:t>
                      </a:r>
                      <a:endParaRPr kumimoji="0" lang="en-US" sz="1200" b="0" i="0" u="none" strike="noStrike" cap="none" normalizeH="0" baseline="0" smtClean="0">
                        <a:ln>
                          <a:noFill/>
                        </a:ln>
                        <a:solidFill>
                          <a:schemeClr val="tx1"/>
                        </a:solidFill>
                        <a:effectLst/>
                        <a:latin typeface="Arial" charset="0"/>
                      </a:endParaRPr>
                    </a:p>
                  </a:txBody>
                  <a:tcP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r>
              <a:tr h="396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EC/IRB</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hMerge="1">
                  <a:txBody>
                    <a:bodyPr/>
                    <a:lstStyle/>
                    <a:p>
                      <a:endParaRPr lang="en-US"/>
                    </a:p>
                  </a:txBody>
                  <a:tcPr/>
                </a:tc>
                <a:tc gridSpan="5"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EC/IRB</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hMerge="1">
                  <a:txBody>
                    <a:bodyPr/>
                    <a:lstStyle/>
                    <a:p>
                      <a:endParaRPr lang="en-US"/>
                    </a:p>
                  </a:txBody>
                  <a:tcPr/>
                </a:tc>
                <a:tc hMerge="1">
                  <a:txBody>
                    <a:bodyPr/>
                    <a:lstStyle/>
                    <a:p>
                      <a:endParaRPr lang="en-US"/>
                    </a:p>
                  </a:txBody>
                  <a:tcPr/>
                </a:tc>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CA</a:t>
                      </a:r>
                      <a:endParaRPr kumimoji="0" lang="en-US" sz="1000" b="0" i="0" u="none" strike="noStrike" cap="none" normalizeH="0" baseline="0" smtClean="0">
                        <a:ln>
                          <a:noFill/>
                        </a:ln>
                        <a:solidFill>
                          <a:schemeClr val="tx1"/>
                        </a:solidFill>
                        <a:effectLst/>
                        <a:latin typeface="Arial" charset="0"/>
                      </a:endParaRP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hMerge="1">
                  <a:txBody>
                    <a:bodyPr/>
                    <a:lstStyle/>
                    <a:p>
                      <a:endParaRPr lang="en-US"/>
                    </a:p>
                  </a:txBody>
                  <a:tcPr/>
                </a:tc>
                <a:tc gridSpan="13"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4381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w2</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w3</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w4</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w5</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w6</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w7</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w8</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w9</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w10</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w11</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w12</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w13</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w14</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w15</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w16</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w17</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w18</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w19</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w20</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w20+</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w20+</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w20+</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Selected </a:t>
                      </a:r>
                      <a:r>
                        <a:rPr kumimoji="0" lang="en-US" sz="1000" b="1" i="0" u="none" strike="noStrike" cap="none" normalizeH="0" baseline="0" smtClean="0">
                          <a:ln>
                            <a:noFill/>
                          </a:ln>
                          <a:solidFill>
                            <a:schemeClr val="tx1"/>
                          </a:solidFill>
                          <a:effectLst/>
                          <a:latin typeface="Arial" charset="0"/>
                          <a:cs typeface="Arial" charset="0"/>
                        </a:rPr>
                        <a:t>Country </a:t>
                      </a:r>
                      <a:endParaRPr kumimoji="0" lang="en-U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26">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Average number of weeks from submission to regulatory and ethics approval</a:t>
                      </a:r>
                      <a:endParaRPr kumimoji="0" lang="en-US"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54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sng" strike="noStrike" cap="none" normalizeH="0" baseline="0" smtClean="0">
                          <a:ln>
                            <a:noFill/>
                          </a:ln>
                          <a:solidFill>
                            <a:srgbClr val="0000FF"/>
                          </a:solidFill>
                          <a:effectLst/>
                          <a:latin typeface="Arial" charset="0"/>
                          <a:cs typeface="Arial" charset="0"/>
                        </a:rPr>
                        <a:t>Asia Pacific</a:t>
                      </a: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4762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India</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gridSpan="3">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4-8 weeks</a:t>
                      </a: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603250">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Only EC approval required if the nutraceutical compound  does not fall under the category of drugs</a:t>
                      </a: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1400" b="1" i="0" u="sng" strike="noStrike" cap="none" normalizeH="0" baseline="0" smtClean="0">
                        <a:ln>
                          <a:noFill/>
                        </a:ln>
                        <a:solidFill>
                          <a:srgbClr val="0000FF"/>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4">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3">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China</a:t>
                      </a:r>
                      <a:r>
                        <a:rPr kumimoji="0" lang="en-US" sz="1400" b="1" i="0" u="sng" strike="noStrike" cap="none" normalizeH="0" baseline="0" smtClean="0">
                          <a:ln>
                            <a:noFill/>
                          </a:ln>
                          <a:solidFill>
                            <a:srgbClr val="0000FF"/>
                          </a:solidFill>
                          <a:effectLst/>
                          <a:latin typeface="Arial" charset="0"/>
                          <a:cs typeface="Arial" charset="0"/>
                        </a:rPr>
                        <a:t> </a:t>
                      </a: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gridSpan="4">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2-4 weeks</a:t>
                      </a: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3">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622300">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gridSpan="26">
                  <a:txBody>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Only EC approval required for nutraceuticals that are no drugs. Timelines are similar to those for drugs</a:t>
                      </a:r>
                    </a:p>
                    <a:p>
                      <a:pPr marL="0" marR="0" lvl="0" indent="0" algn="just"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 </a:t>
                      </a: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119969" name="Text Box 162"/>
          <p:cNvSpPr txBox="1">
            <a:spLocks noChangeArrowheads="1"/>
          </p:cNvSpPr>
          <p:nvPr/>
        </p:nvSpPr>
        <p:spPr bwMode="auto">
          <a:xfrm>
            <a:off x="838200" y="152400"/>
            <a:ext cx="7620000" cy="457200"/>
          </a:xfrm>
          <a:prstGeom prst="rect">
            <a:avLst/>
          </a:prstGeom>
          <a:noFill/>
          <a:ln w="9525">
            <a:noFill/>
            <a:miter lim="800000"/>
            <a:headEnd/>
            <a:tailEnd/>
          </a:ln>
        </p:spPr>
        <p:txBody>
          <a:bodyPr>
            <a:spAutoFit/>
          </a:bodyPr>
          <a:lstStyle/>
          <a:p>
            <a:pPr algn="ctr">
              <a:spcBef>
                <a:spcPct val="50000"/>
              </a:spcBef>
            </a:pPr>
            <a:r>
              <a:rPr lang="en-US" b="1">
                <a:solidFill>
                  <a:srgbClr val="053C90"/>
                </a:solidFill>
                <a:latin typeface="Arial" charset="0"/>
              </a:rPr>
              <a:t>Approval Timelines for Nutraceuticals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536" name="Group 184"/>
          <p:cNvGraphicFramePr>
            <a:graphicFrameLocks noGrp="1"/>
          </p:cNvGraphicFramePr>
          <p:nvPr>
            <p:ph/>
          </p:nvPr>
        </p:nvGraphicFramePr>
        <p:xfrm>
          <a:off x="304800" y="838200"/>
          <a:ext cx="8821738" cy="6238875"/>
        </p:xfrm>
        <a:graphic>
          <a:graphicData uri="http://schemas.openxmlformats.org/drawingml/2006/table">
            <a:tbl>
              <a:tblPr/>
              <a:tblGrid>
                <a:gridCol w="1263650"/>
                <a:gridCol w="365125"/>
                <a:gridCol w="271463"/>
                <a:gridCol w="192087"/>
                <a:gridCol w="208280"/>
                <a:gridCol w="190500"/>
                <a:gridCol w="208280"/>
                <a:gridCol w="208280"/>
                <a:gridCol w="241300"/>
                <a:gridCol w="293687"/>
                <a:gridCol w="293688"/>
                <a:gridCol w="296862"/>
                <a:gridCol w="346075"/>
                <a:gridCol w="282575"/>
                <a:gridCol w="190500"/>
                <a:gridCol w="255588"/>
                <a:gridCol w="208280"/>
                <a:gridCol w="208280"/>
                <a:gridCol w="200025"/>
                <a:gridCol w="303212"/>
                <a:gridCol w="344488"/>
                <a:gridCol w="208280"/>
                <a:gridCol w="347663"/>
                <a:gridCol w="346075"/>
                <a:gridCol w="346075"/>
                <a:gridCol w="401637"/>
                <a:gridCol w="400050"/>
                <a:gridCol w="400050"/>
              </a:tblGrid>
              <a:tr h="3873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CA</a:t>
                      </a:r>
                      <a:endParaRPr kumimoji="0" lang="en-US" sz="1000" b="0" i="0" u="none" strike="noStrike" cap="none" normalizeH="0" baseline="0" smtClean="0">
                        <a:ln>
                          <a:noFill/>
                        </a:ln>
                        <a:solidFill>
                          <a:schemeClr val="tx1"/>
                        </a:solidFill>
                        <a:effectLst/>
                        <a:latin typeface="Arial" charset="0"/>
                      </a:endParaRPr>
                    </a:p>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C99FF"/>
                    </a:solidFill>
                  </a:tcPr>
                </a:tc>
                <a:tc hMerge="1">
                  <a:txBody>
                    <a:bodyPr/>
                    <a:lstStyle/>
                    <a:p>
                      <a:endParaRPr lang="en-US"/>
                    </a:p>
                  </a:txBody>
                  <a:tcPr/>
                </a:tc>
                <a:tc rowSpan="2" gridSpan="6">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Regulatory and Ethics in parallel</a:t>
                      </a:r>
                      <a:endParaRPr kumimoji="0" lang="en-US" sz="1000" b="0" i="0" u="none" strike="noStrike" cap="none" normalizeH="0" baseline="0" smtClean="0">
                        <a:ln>
                          <a:noFill/>
                        </a:ln>
                        <a:solidFill>
                          <a:schemeClr val="tx1"/>
                        </a:solidFill>
                        <a:effectLst/>
                        <a:latin typeface="Arial" charset="0"/>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CA</a:t>
                      </a:r>
                      <a:endParaRPr kumimoji="0" lang="en-US" sz="1000" b="0" i="0" u="none" strike="noStrike" cap="none" normalizeH="0" baseline="0" smtClean="0">
                        <a:ln>
                          <a:noFill/>
                        </a:ln>
                        <a:solidFill>
                          <a:schemeClr val="tx1"/>
                        </a:solidFill>
                        <a:effectLst/>
                        <a:latin typeface="Arial" charset="0"/>
                      </a:endParaRPr>
                    </a:p>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C99FF"/>
                    </a:solidFill>
                  </a:tcPr>
                </a:tc>
                <a:tc hMerge="1">
                  <a:txBody>
                    <a:bodyPr/>
                    <a:lstStyle/>
                    <a:p>
                      <a:endParaRPr lang="en-US"/>
                    </a:p>
                  </a:txBody>
                  <a:tcPr/>
                </a:tc>
                <a:tc gridSpan="3">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EC/IRB</a:t>
                      </a:r>
                      <a:endParaRPr kumimoji="0" lang="en-US" sz="10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CFFCC"/>
                    </a:solidFill>
                  </a:tcPr>
                </a:tc>
                <a:tc hMerge="1">
                  <a:txBody>
                    <a:bodyPr/>
                    <a:lstStyle/>
                    <a:p>
                      <a:endParaRPr lang="en-US"/>
                    </a:p>
                  </a:txBody>
                  <a:tcPr/>
                </a:tc>
                <a:tc hMerge="1">
                  <a:txBody>
                    <a:bodyPr/>
                    <a:lstStyle/>
                    <a:p>
                      <a:endParaRPr lang="en-US"/>
                    </a:p>
                  </a:txBody>
                  <a:tcPr/>
                </a:tc>
                <a:tc rowSpan="2" gridSpan="13">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Regulatory followed by Ethics                                                                                   </a:t>
                      </a:r>
                    </a:p>
                    <a:p>
                      <a:pPr marL="0" marR="0" lvl="0" indent="0" algn="l" defTabSz="914400" rtl="0" eaLnBrk="1" fontAlgn="t"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t"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t"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Ethics followed by Regulatory</a:t>
                      </a:r>
                      <a:endParaRPr kumimoji="0" lang="en-US" sz="1000" b="0" i="0" u="none" strike="noStrike" cap="none" normalizeH="0" baseline="0" smtClean="0">
                        <a:ln>
                          <a:noFill/>
                        </a:ln>
                        <a:solidFill>
                          <a:schemeClr val="tx1"/>
                        </a:solidFill>
                        <a:effectLst/>
                        <a:latin typeface="Arial" charset="0"/>
                      </a:endParaRPr>
                    </a:p>
                  </a:txBody>
                  <a:tcP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r>
              <a:tr h="3048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EC/IRB</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hMerge="1">
                  <a:txBody>
                    <a:bodyPr/>
                    <a:lstStyle/>
                    <a:p>
                      <a:endParaRPr lang="en-US"/>
                    </a:p>
                  </a:txBody>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EC/IRB</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CA</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hMerge="1">
                  <a:txBody>
                    <a:bodyPr/>
                    <a:lstStyle/>
                    <a:p>
                      <a:endParaRPr lang="en-US"/>
                    </a:p>
                  </a:txBody>
                  <a:tcPr/>
                </a:tc>
                <a:tc gridSpan="13"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3556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 </a:t>
                      </a:r>
                      <a:endParaRPr kumimoji="0" lang="en-US" sz="1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w2</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w3</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w4</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w5</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w6</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w7</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w8</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w9</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w10</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w11</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w12</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w13</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w14</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w15</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w16</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w17</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w18</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w19</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w20</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w20+</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w20+</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cs typeface="Arial" charset="0"/>
                        </a:rPr>
                        <a:t>w20+</a:t>
                      </a:r>
                      <a:endParaRPr kumimoji="0" lang="en-US" sz="1000" b="0" i="0" u="none" strike="noStrike" cap="none" normalizeH="0" baseline="0" smtClean="0">
                        <a:ln>
                          <a:noFill/>
                        </a:ln>
                        <a:solidFill>
                          <a:schemeClr val="tx1"/>
                        </a:solidFill>
                        <a:effectLst/>
                        <a:latin typeface="Arial" charset="0"/>
                      </a:endParaRPr>
                    </a:p>
                  </a:txBody>
                  <a:tcPr vert="eaVert"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Selected </a:t>
                      </a:r>
                      <a:r>
                        <a:rPr kumimoji="0" lang="en-US" sz="1000" b="1" i="0" u="none" strike="noStrike" cap="none" normalizeH="0" baseline="0" smtClean="0">
                          <a:ln>
                            <a:noFill/>
                          </a:ln>
                          <a:solidFill>
                            <a:schemeClr val="tx1"/>
                          </a:solidFill>
                          <a:effectLst/>
                          <a:latin typeface="Arial" charset="0"/>
                          <a:cs typeface="Arial" charset="0"/>
                        </a:rPr>
                        <a:t>Country </a:t>
                      </a:r>
                      <a:endParaRPr kumimoji="0" lang="en-US" sz="1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27">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Average number of weeks from submission to regulatory and ethics approval</a:t>
                      </a:r>
                      <a:endParaRPr kumimoji="0" lang="en-US"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85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sng" strike="noStrike" cap="none" normalizeH="0" baseline="0" smtClean="0">
                          <a:ln>
                            <a:noFill/>
                          </a:ln>
                          <a:solidFill>
                            <a:srgbClr val="0000FF"/>
                          </a:solidFill>
                          <a:effectLst/>
                          <a:latin typeface="Arial" charset="0"/>
                          <a:cs typeface="Arial" charset="0"/>
                        </a:rPr>
                        <a:t>Latin America</a:t>
                      </a:r>
                      <a:endParaRPr kumimoji="0" lang="en-U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485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Argentina</a:t>
                      </a: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6">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4 weeks</a:t>
                      </a:r>
                    </a:p>
                  </a:txBody>
                  <a:tcPr anchor="b" horzOverflow="overflow">
                    <a:lnL>
                      <a:noFill/>
                    </a:lnL>
                    <a:lnR>
                      <a:noFill/>
                    </a:lnR>
                    <a:lnT>
                      <a:noFill/>
                    </a:lnT>
                    <a:lnB>
                      <a:noFill/>
                    </a:lnB>
                    <a:lnTlToBr>
                      <a:noFill/>
                    </a:lnTlToBr>
                    <a:lnBlToTr>
                      <a:noFill/>
                    </a:lnBlToTr>
                    <a:solidFill>
                      <a:srgbClr val="CCFFC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gridSpan="4">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12 weeks</a:t>
                      </a:r>
                    </a:p>
                  </a:txBody>
                  <a:tcPr anchor="b" horzOverflow="overflow">
                    <a:lnL>
                      <a:noFill/>
                    </a:lnL>
                    <a:lnR>
                      <a:noFill/>
                    </a:lnR>
                    <a:lnT>
                      <a:noFill/>
                    </a:lnT>
                    <a:lnB>
                      <a:noFill/>
                    </a:lnB>
                    <a:lnTlToBr>
                      <a:noFill/>
                    </a:lnTlToBr>
                    <a:lnBlToTr>
                      <a:noFill/>
                    </a:lnBlToTr>
                    <a:solidFill>
                      <a:srgbClr val="CC99FF"/>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877888">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6">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Sequential submission: EC (Local, 4 wks &amp; Central, 2wks in parallel), then Reg (ANMAT).</a:t>
                      </a:r>
                      <a:r>
                        <a:rPr kumimoji="0" lang="en-US" sz="1600" b="0" i="0" u="none" strike="noStrike" cap="none" normalizeH="0" baseline="0" smtClean="0">
                          <a:ln>
                            <a:noFill/>
                          </a:ln>
                          <a:solidFill>
                            <a:schemeClr val="tx1"/>
                          </a:solidFill>
                          <a:effectLst/>
                          <a:latin typeface="Arial" charset="0"/>
                        </a:rPr>
                        <a:t> </a:t>
                      </a:r>
                      <a:r>
                        <a:rPr kumimoji="0" lang="en-US" sz="1800" b="0" i="0" u="none" strike="noStrike" cap="none" normalizeH="0" baseline="0" smtClean="0">
                          <a:ln>
                            <a:noFill/>
                          </a:ln>
                          <a:solidFill>
                            <a:schemeClr val="tx1"/>
                          </a:solidFill>
                          <a:effectLst/>
                          <a:latin typeface="Arial" charset="0"/>
                        </a:rPr>
                        <a:t>No specific regulation for Clinical Trials for nutrients. Therefore, same procedure and timelines for approval as for drugs.</a:t>
                      </a: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8577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5">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4">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85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Brazil</a:t>
                      </a: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FFCC"/>
                    </a:solidFill>
                  </a:tcPr>
                </a:tc>
                <a:tc gridSpan="5">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4 weeks</a:t>
                      </a:r>
                    </a:p>
                  </a:txBody>
                  <a:tcPr anchor="b" horzOverflow="overflow">
                    <a:lnL>
                      <a:noFill/>
                    </a:lnL>
                    <a:lnR>
                      <a:noFill/>
                    </a:lnR>
                    <a:lnT>
                      <a:noFill/>
                    </a:lnT>
                    <a:lnB>
                      <a:noFill/>
                    </a:lnB>
                    <a:lnTlToBr>
                      <a:noFill/>
                    </a:lnTlToBr>
                    <a:lnBlToTr>
                      <a:noFill/>
                    </a:lnBlToTr>
                    <a:solidFill>
                      <a:srgbClr val="CCFFC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gridSpan="4">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12 weeks</a:t>
                      </a:r>
                    </a:p>
                  </a:txBody>
                  <a:tcPr anchor="b" horzOverflow="overflow">
                    <a:lnL>
                      <a:noFill/>
                    </a:lnL>
                    <a:lnR>
                      <a:noFill/>
                    </a:lnR>
                    <a:lnT>
                      <a:noFill/>
                    </a:lnT>
                    <a:lnB>
                      <a:noFill/>
                    </a:lnB>
                    <a:lnTlToBr>
                      <a:noFill/>
                    </a:lnTlToBr>
                    <a:lnBlToTr>
                      <a:noFill/>
                    </a:lnBlToTr>
                    <a:solidFill>
                      <a:srgbClr val="CC99FF"/>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solidFill>
                      <a:srgbClr val="CC99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87947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gridSpan="27">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Sequential submission: Local EC then Reg  (CONEP &amp; ANVISA). No specific regulation for Clinical Trials for nutrients. Therefore, same procedure and timelines for approval as for drugs</a:t>
                      </a: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873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900" b="1" i="0" u="sng" strike="noStrike" cap="none" normalizeH="0" baseline="0" smtClean="0">
                        <a:ln>
                          <a:noFill/>
                        </a:ln>
                        <a:solidFill>
                          <a:srgbClr val="0000FF"/>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2037" name="Text Box 182"/>
          <p:cNvSpPr txBox="1">
            <a:spLocks noChangeArrowheads="1"/>
          </p:cNvSpPr>
          <p:nvPr/>
        </p:nvSpPr>
        <p:spPr bwMode="auto">
          <a:xfrm>
            <a:off x="838200" y="152400"/>
            <a:ext cx="7620000" cy="457200"/>
          </a:xfrm>
          <a:prstGeom prst="rect">
            <a:avLst/>
          </a:prstGeom>
          <a:noFill/>
          <a:ln w="9525">
            <a:noFill/>
            <a:miter lim="800000"/>
            <a:headEnd/>
            <a:tailEnd/>
          </a:ln>
        </p:spPr>
        <p:txBody>
          <a:bodyPr>
            <a:spAutoFit/>
          </a:bodyPr>
          <a:lstStyle/>
          <a:p>
            <a:pPr algn="ctr">
              <a:spcBef>
                <a:spcPct val="50000"/>
              </a:spcBef>
            </a:pPr>
            <a:r>
              <a:rPr lang="en-US" b="1">
                <a:solidFill>
                  <a:srgbClr val="053C90"/>
                </a:solidFill>
                <a:latin typeface="Arial" charset="0"/>
              </a:rPr>
              <a:t>Approval Timelines for Nutraceuticals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ChangeArrowheads="1"/>
          </p:cNvSpPr>
          <p:nvPr>
            <p:ph type="title"/>
          </p:nvPr>
        </p:nvSpPr>
        <p:spPr>
          <a:xfrm>
            <a:off x="0" y="0"/>
            <a:ext cx="9144000" cy="1143000"/>
          </a:xfrm>
        </p:spPr>
        <p:txBody>
          <a:bodyPr/>
          <a:lstStyle/>
          <a:p>
            <a:pPr eaLnBrk="1" hangingPunct="1"/>
            <a:r>
              <a:rPr lang="en-US" sz="4000" b="1" smtClean="0">
                <a:solidFill>
                  <a:srgbClr val="CC3300"/>
                </a:solidFill>
                <a:latin typeface="Arial" charset="0"/>
              </a:rPr>
              <a:t>Conclusion</a:t>
            </a:r>
          </a:p>
        </p:txBody>
      </p:sp>
      <p:sp>
        <p:nvSpPr>
          <p:cNvPr id="122882" name="Rectangle 3"/>
          <p:cNvSpPr>
            <a:spLocks noGrp="1" noChangeArrowheads="1"/>
          </p:cNvSpPr>
          <p:nvPr>
            <p:ph type="body" idx="1"/>
          </p:nvPr>
        </p:nvSpPr>
        <p:spPr>
          <a:xfrm>
            <a:off x="228600" y="1143000"/>
            <a:ext cx="8915400" cy="5181600"/>
          </a:xfrm>
        </p:spPr>
        <p:txBody>
          <a:bodyPr/>
          <a:lstStyle/>
          <a:p>
            <a:pPr marL="457200" indent="-457200" eaLnBrk="1" hangingPunct="1">
              <a:lnSpc>
                <a:spcPct val="80000"/>
              </a:lnSpc>
              <a:buFont typeface="Wingdings" pitchFamily="2" charset="2"/>
              <a:buChar char="§"/>
            </a:pPr>
            <a:r>
              <a:rPr lang="en-GB" sz="2400" smtClean="0">
                <a:latin typeface="Arial" charset="0"/>
              </a:rPr>
              <a:t>New Health Claim Regulation in Europe will allow claims either drawn from the European Commission’s list, or to be filed as a proprietary claim with sufficient proof </a:t>
            </a:r>
          </a:p>
          <a:p>
            <a:pPr marL="457200" indent="-457200" eaLnBrk="1" hangingPunct="1">
              <a:lnSpc>
                <a:spcPct val="60000"/>
              </a:lnSpc>
              <a:buFont typeface="Wingdings" pitchFamily="2" charset="2"/>
              <a:buChar char="§"/>
            </a:pPr>
            <a:endParaRPr lang="en-GB" sz="2400" smtClean="0">
              <a:latin typeface="Arial" charset="0"/>
            </a:endParaRPr>
          </a:p>
          <a:p>
            <a:pPr marL="457200" indent="-457200" eaLnBrk="1" hangingPunct="1">
              <a:lnSpc>
                <a:spcPct val="80000"/>
              </a:lnSpc>
              <a:buFont typeface="Wingdings" pitchFamily="2" charset="2"/>
              <a:buChar char="§"/>
            </a:pPr>
            <a:r>
              <a:rPr lang="en-GB" sz="2400" smtClean="0">
                <a:latin typeface="Arial" charset="0"/>
              </a:rPr>
              <a:t>May increase the development costs for manufacturers wanting to make a proprietary claim and might lead to slow down innovation</a:t>
            </a:r>
          </a:p>
          <a:p>
            <a:pPr marL="457200" indent="-457200" eaLnBrk="1" hangingPunct="1">
              <a:lnSpc>
                <a:spcPct val="60000"/>
              </a:lnSpc>
              <a:buFont typeface="Wingdings" pitchFamily="2" charset="2"/>
              <a:buChar char="§"/>
            </a:pPr>
            <a:endParaRPr lang="en-GB" sz="2400" smtClean="0">
              <a:latin typeface="Arial" charset="0"/>
            </a:endParaRPr>
          </a:p>
          <a:p>
            <a:pPr marL="457200" indent="-457200" eaLnBrk="1" hangingPunct="1">
              <a:lnSpc>
                <a:spcPct val="80000"/>
              </a:lnSpc>
              <a:buFont typeface="Wingdings" pitchFamily="2" charset="2"/>
              <a:buChar char="§"/>
            </a:pPr>
            <a:r>
              <a:rPr lang="en-GB" sz="2400" smtClean="0">
                <a:latin typeface="Arial" charset="0"/>
              </a:rPr>
              <a:t>Consumers are becoming more and more concerned about what they consume</a:t>
            </a:r>
          </a:p>
          <a:p>
            <a:pPr marL="457200" indent="-457200" eaLnBrk="1" hangingPunct="1">
              <a:lnSpc>
                <a:spcPct val="60000"/>
              </a:lnSpc>
              <a:buFont typeface="Wingdings" pitchFamily="2" charset="2"/>
              <a:buChar char="§"/>
            </a:pPr>
            <a:endParaRPr lang="en-GB" sz="2400" smtClean="0">
              <a:latin typeface="Arial" charset="0"/>
            </a:endParaRPr>
          </a:p>
          <a:p>
            <a:pPr marL="457200" indent="-457200" eaLnBrk="1" hangingPunct="1">
              <a:lnSpc>
                <a:spcPct val="80000"/>
              </a:lnSpc>
              <a:buFont typeface="Wingdings" pitchFamily="2" charset="2"/>
              <a:buChar char="§"/>
            </a:pPr>
            <a:r>
              <a:rPr lang="en-GB" sz="2400" smtClean="0">
                <a:latin typeface="Arial" charset="0"/>
              </a:rPr>
              <a:t>The ageing population is driving the functional food and drinks market as the elderly address increasing health concerns with their choice.  In addition, anti-ageing is a big issue for seniors</a:t>
            </a:r>
            <a:endParaRPr lang="de-DE" sz="2400" smtClean="0">
              <a:latin typeface="Arial" charset="0"/>
            </a:endParaRPr>
          </a:p>
          <a:p>
            <a:pPr marL="457200" indent="-457200" eaLnBrk="1" hangingPunct="1">
              <a:lnSpc>
                <a:spcPct val="80000"/>
              </a:lnSpc>
              <a:buFont typeface="Wingdings" pitchFamily="2" charset="2"/>
              <a:buChar char="§"/>
            </a:pPr>
            <a:endParaRPr lang="en-GB" sz="2400" smtClean="0">
              <a:latin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ChangeArrowheads="1"/>
          </p:cNvSpPr>
          <p:nvPr/>
        </p:nvSpPr>
        <p:spPr bwMode="auto">
          <a:xfrm>
            <a:off x="503238" y="304800"/>
            <a:ext cx="8313737" cy="457200"/>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17411" name="Rectangle 3"/>
          <p:cNvSpPr>
            <a:spLocks noChangeArrowheads="1"/>
          </p:cNvSpPr>
          <p:nvPr/>
        </p:nvSpPr>
        <p:spPr bwMode="auto">
          <a:xfrm>
            <a:off x="3490913" y="304800"/>
            <a:ext cx="2063750" cy="457200"/>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STRENGTHS</a:t>
            </a:r>
            <a:endParaRPr lang="es-ES" b="1">
              <a:solidFill>
                <a:schemeClr val="bg1"/>
              </a:solidFill>
              <a:effectLst>
                <a:outerShdw blurRad="38100" dist="38100" dir="2700000" algn="tl">
                  <a:srgbClr val="000000"/>
                </a:outerShdw>
              </a:effectLst>
              <a:latin typeface="Arial" charset="0"/>
            </a:endParaRPr>
          </a:p>
        </p:txBody>
      </p:sp>
      <p:sp>
        <p:nvSpPr>
          <p:cNvPr id="123907" name="Text Box 4"/>
          <p:cNvSpPr txBox="1">
            <a:spLocks noChangeArrowheads="1"/>
          </p:cNvSpPr>
          <p:nvPr/>
        </p:nvSpPr>
        <p:spPr bwMode="auto">
          <a:xfrm>
            <a:off x="517525" y="908050"/>
            <a:ext cx="8366125" cy="336550"/>
          </a:xfrm>
          <a:prstGeom prst="rect">
            <a:avLst/>
          </a:prstGeom>
          <a:noFill/>
          <a:ln w="9525">
            <a:noFill/>
            <a:miter lim="800000"/>
            <a:headEnd/>
            <a:tailEnd/>
          </a:ln>
        </p:spPr>
        <p:txBody>
          <a:bodyPr>
            <a:spAutoFit/>
          </a:bodyPr>
          <a:lstStyle/>
          <a:p>
            <a:pPr marL="177800" indent="-177800">
              <a:buClr>
                <a:srgbClr val="FF0000"/>
              </a:buClr>
              <a:buFont typeface="Wingdings" pitchFamily="2" charset="2"/>
              <a:buChar char="Ø"/>
            </a:pPr>
            <a:endParaRPr lang="en-US" sz="1600">
              <a:solidFill>
                <a:srgbClr val="000099"/>
              </a:solidFill>
              <a:latin typeface="Arial" charset="0"/>
            </a:endParaRPr>
          </a:p>
        </p:txBody>
      </p:sp>
      <p:pic>
        <p:nvPicPr>
          <p:cNvPr id="123908" name="Picture 5"/>
          <p:cNvPicPr>
            <a:picLocks noChangeAspect="1" noChangeArrowheads="1"/>
          </p:cNvPicPr>
          <p:nvPr/>
        </p:nvPicPr>
        <p:blipFill>
          <a:blip r:embed="rId3"/>
          <a:srcRect/>
          <a:stretch>
            <a:fillRect/>
          </a:stretch>
        </p:blipFill>
        <p:spPr bwMode="auto">
          <a:xfrm>
            <a:off x="509588" y="887413"/>
            <a:ext cx="8393112" cy="5794375"/>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39"/>
          <p:cNvSpPr txBox="1">
            <a:spLocks noChangeArrowheads="1"/>
          </p:cNvSpPr>
          <p:nvPr/>
        </p:nvSpPr>
        <p:spPr bwMode="auto">
          <a:xfrm>
            <a:off x="971550" y="828675"/>
            <a:ext cx="7221538" cy="434975"/>
          </a:xfrm>
          <a:prstGeom prst="rect">
            <a:avLst/>
          </a:prstGeom>
          <a:noFill/>
          <a:ln w="38100" cmpd="dbl">
            <a:solidFill>
              <a:srgbClr val="CC3300"/>
            </a:solidFill>
            <a:miter lim="800000"/>
            <a:headEnd/>
            <a:tailEnd/>
          </a:ln>
        </p:spPr>
        <p:txBody>
          <a:bodyPr>
            <a:spAutoFit/>
          </a:bodyPr>
          <a:lstStyle/>
          <a:p>
            <a:pPr algn="ctr"/>
            <a:r>
              <a:rPr lang="en-GB" sz="2000" b="1">
                <a:solidFill>
                  <a:srgbClr val="000099"/>
                </a:solidFill>
                <a:latin typeface="Arial" charset="0"/>
              </a:rPr>
              <a:t>EFSA: European Food Safety Agency</a:t>
            </a:r>
          </a:p>
        </p:txBody>
      </p:sp>
      <p:grpSp>
        <p:nvGrpSpPr>
          <p:cNvPr id="22530" name="Group 10"/>
          <p:cNvGrpSpPr>
            <a:grpSpLocks/>
          </p:cNvGrpSpPr>
          <p:nvPr/>
        </p:nvGrpSpPr>
        <p:grpSpPr bwMode="auto">
          <a:xfrm>
            <a:off x="468313" y="266700"/>
            <a:ext cx="8277225" cy="457200"/>
            <a:chOff x="295" y="192"/>
            <a:chExt cx="5214" cy="288"/>
          </a:xfrm>
        </p:grpSpPr>
        <p:sp>
          <p:nvSpPr>
            <p:cNvPr id="22533" name="Rectangle 41"/>
            <p:cNvSpPr>
              <a:spLocks noChangeArrowheads="1"/>
            </p:cNvSpPr>
            <p:nvPr/>
          </p:nvSpPr>
          <p:spPr bwMode="auto">
            <a:xfrm>
              <a:off x="295" y="192"/>
              <a:ext cx="5214"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5160" name="Rectangle 40"/>
            <p:cNvSpPr>
              <a:spLocks noChangeArrowheads="1"/>
            </p:cNvSpPr>
            <p:nvPr/>
          </p:nvSpPr>
          <p:spPr bwMode="auto">
            <a:xfrm>
              <a:off x="2593" y="222"/>
              <a:ext cx="544" cy="250"/>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EFSA</a:t>
              </a:r>
              <a:endParaRPr lang="es-ES" sz="2000" b="1">
                <a:solidFill>
                  <a:schemeClr val="bg1"/>
                </a:solidFill>
                <a:effectLst>
                  <a:outerShdw blurRad="38100" dist="38100" dir="2700000" algn="tl">
                    <a:srgbClr val="000000"/>
                  </a:outerShdw>
                </a:effectLst>
                <a:latin typeface="Arial" charset="0"/>
              </a:endParaRPr>
            </a:p>
          </p:txBody>
        </p:sp>
      </p:grpSp>
      <p:sp>
        <p:nvSpPr>
          <p:cNvPr id="22531" name="Rectangle 8"/>
          <p:cNvSpPr>
            <a:spLocks noChangeArrowheads="1"/>
          </p:cNvSpPr>
          <p:nvPr/>
        </p:nvSpPr>
        <p:spPr bwMode="auto">
          <a:xfrm>
            <a:off x="4267200" y="1514475"/>
            <a:ext cx="4171950" cy="376238"/>
          </a:xfrm>
          <a:prstGeom prst="rect">
            <a:avLst/>
          </a:prstGeom>
          <a:noFill/>
          <a:ln w="9525">
            <a:solidFill>
              <a:srgbClr val="CC3300"/>
            </a:solidFill>
            <a:miter lim="800000"/>
            <a:headEnd/>
            <a:tailEnd/>
          </a:ln>
        </p:spPr>
        <p:txBody>
          <a:bodyPr>
            <a:spAutoFit/>
          </a:bodyPr>
          <a:lstStyle/>
          <a:p>
            <a:pPr algn="ctr"/>
            <a:r>
              <a:rPr lang="en-GB" sz="1800">
                <a:solidFill>
                  <a:srgbClr val="000099"/>
                </a:solidFill>
                <a:latin typeface="Arial" charset="0"/>
              </a:rPr>
              <a:t>Alegaciones nutricionales</a:t>
            </a:r>
          </a:p>
        </p:txBody>
      </p:sp>
      <p:sp>
        <p:nvSpPr>
          <p:cNvPr id="22532" name="Rectangle 13"/>
          <p:cNvSpPr>
            <a:spLocks noChangeArrowheads="1"/>
          </p:cNvSpPr>
          <p:nvPr/>
        </p:nvSpPr>
        <p:spPr bwMode="auto">
          <a:xfrm>
            <a:off x="622300" y="2847975"/>
            <a:ext cx="7572375" cy="2657475"/>
          </a:xfrm>
          <a:prstGeom prst="rect">
            <a:avLst/>
          </a:prstGeom>
          <a:noFill/>
          <a:ln w="9525">
            <a:solidFill>
              <a:srgbClr val="CC3300"/>
            </a:solidFill>
            <a:miter lim="800000"/>
            <a:headEnd/>
            <a:tailEnd/>
          </a:ln>
        </p:spPr>
        <p:txBody>
          <a:bodyPr>
            <a:spAutoFit/>
          </a:bodyPr>
          <a:lstStyle/>
          <a:p>
            <a:pPr algn="just"/>
            <a:r>
              <a:rPr lang="es-ES">
                <a:latin typeface="Arial" charset="0"/>
              </a:rPr>
              <a:t>Con el fin de actualizar la legislación a la realidad de los mercados actuales, la EFSA está evaluando todos los ingredientes presentados para dictaminar la aceptación de sus alegaciones nutricionales. Una vez dictaminadas, la Comisión Europea adoptará la lista definitiva de declaraciones permitidas el próximo 31 de Enero de 2010.</a:t>
            </a:r>
            <a:endParaRPr lang="en-GB">
              <a:latin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4"/>
          <p:cNvSpPr>
            <a:spLocks noChangeArrowheads="1"/>
          </p:cNvSpPr>
          <p:nvPr/>
        </p:nvSpPr>
        <p:spPr bwMode="auto">
          <a:xfrm>
            <a:off x="503238" y="304800"/>
            <a:ext cx="8313737" cy="457200"/>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16389" name="Rectangle 5"/>
          <p:cNvSpPr>
            <a:spLocks noChangeArrowheads="1"/>
          </p:cNvSpPr>
          <p:nvPr/>
        </p:nvSpPr>
        <p:spPr bwMode="auto">
          <a:xfrm>
            <a:off x="3348038" y="304800"/>
            <a:ext cx="2352675" cy="457200"/>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WEAKNESSES</a:t>
            </a:r>
            <a:endParaRPr lang="es-ES" b="1">
              <a:solidFill>
                <a:schemeClr val="bg1"/>
              </a:solidFill>
              <a:effectLst>
                <a:outerShdw blurRad="38100" dist="38100" dir="2700000" algn="tl">
                  <a:srgbClr val="000000"/>
                </a:outerShdw>
              </a:effectLst>
              <a:latin typeface="Arial" charset="0"/>
            </a:endParaRPr>
          </a:p>
        </p:txBody>
      </p:sp>
      <p:sp>
        <p:nvSpPr>
          <p:cNvPr id="125955" name="Text Box 6"/>
          <p:cNvSpPr txBox="1">
            <a:spLocks noChangeArrowheads="1"/>
          </p:cNvSpPr>
          <p:nvPr/>
        </p:nvSpPr>
        <p:spPr bwMode="auto">
          <a:xfrm>
            <a:off x="534988" y="908050"/>
            <a:ext cx="8158162" cy="1314450"/>
          </a:xfrm>
          <a:prstGeom prst="rect">
            <a:avLst/>
          </a:prstGeom>
          <a:noFill/>
          <a:ln w="9525">
            <a:noFill/>
            <a:miter lim="800000"/>
            <a:headEnd/>
            <a:tailEnd/>
          </a:ln>
        </p:spPr>
        <p:txBody>
          <a:bodyPr>
            <a:spAutoFit/>
          </a:bodyPr>
          <a:lstStyle/>
          <a:p>
            <a:pPr marL="177800" indent="-177800">
              <a:buClr>
                <a:srgbClr val="FF0000"/>
              </a:buClr>
              <a:buFont typeface="Wingdings" pitchFamily="2" charset="2"/>
              <a:buChar char="Ø"/>
            </a:pPr>
            <a:endParaRPr lang="en-US" sz="1600">
              <a:solidFill>
                <a:srgbClr val="0000CC"/>
              </a:solidFill>
              <a:latin typeface="Arial" charset="0"/>
            </a:endParaRPr>
          </a:p>
          <a:p>
            <a:pPr marL="177800" indent="-177800">
              <a:buClr>
                <a:srgbClr val="FF0000"/>
              </a:buClr>
              <a:buFont typeface="Wingdings" pitchFamily="2" charset="2"/>
              <a:buNone/>
            </a:pPr>
            <a:r>
              <a:rPr lang="en-US" sz="1600">
                <a:solidFill>
                  <a:srgbClr val="000099"/>
                </a:solidFill>
                <a:latin typeface="Arial" charset="0"/>
              </a:rPr>
              <a:t>		 	  Limited incorporation of staff technicians.</a:t>
            </a:r>
          </a:p>
          <a:p>
            <a:pPr marL="177800" indent="-177800">
              <a:buClr>
                <a:srgbClr val="FF0000"/>
              </a:buClr>
              <a:buFont typeface="Wingdings" pitchFamily="2" charset="2"/>
              <a:buChar char="Ø"/>
            </a:pPr>
            <a:endParaRPr lang="en-US" sz="1600">
              <a:solidFill>
                <a:srgbClr val="000099"/>
              </a:solidFill>
              <a:latin typeface="Arial" charset="0"/>
            </a:endParaRPr>
          </a:p>
          <a:p>
            <a:pPr marL="177800" indent="-177800">
              <a:buClr>
                <a:srgbClr val="FF0000"/>
              </a:buClr>
              <a:buFont typeface="Wingdings" pitchFamily="2" charset="2"/>
              <a:buChar char="Ø"/>
            </a:pPr>
            <a:r>
              <a:rPr lang="en-US" sz="1600">
                <a:solidFill>
                  <a:srgbClr val="000099"/>
                </a:solidFill>
                <a:latin typeface="Arial" charset="0"/>
              </a:rPr>
              <a:t> Certain research groups have few scientists (fragmentation).</a:t>
            </a:r>
          </a:p>
          <a:p>
            <a:pPr marL="177800" indent="-177800">
              <a:buClr>
                <a:srgbClr val="FF0000"/>
              </a:buClr>
              <a:buFont typeface="Wingdings" pitchFamily="2" charset="2"/>
              <a:buChar char="Ø"/>
            </a:pPr>
            <a:endParaRPr lang="en-US" sz="1600">
              <a:solidFill>
                <a:srgbClr val="000099"/>
              </a:solidFill>
              <a:latin typeface="Arial" charset="0"/>
            </a:endParaRPr>
          </a:p>
        </p:txBody>
      </p:sp>
      <p:pic>
        <p:nvPicPr>
          <p:cNvPr id="125956" name="Picture 8"/>
          <p:cNvPicPr>
            <a:picLocks noChangeAspect="1" noChangeArrowheads="1"/>
          </p:cNvPicPr>
          <p:nvPr/>
        </p:nvPicPr>
        <p:blipFill>
          <a:blip r:embed="rId3"/>
          <a:srcRect/>
          <a:stretch>
            <a:fillRect/>
          </a:stretch>
        </p:blipFill>
        <p:spPr bwMode="auto">
          <a:xfrm>
            <a:off x="319088" y="869950"/>
            <a:ext cx="8761412" cy="5873750"/>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ChangeArrowheads="1"/>
          </p:cNvSpPr>
          <p:nvPr/>
        </p:nvSpPr>
        <p:spPr bwMode="auto">
          <a:xfrm>
            <a:off x="503238" y="304800"/>
            <a:ext cx="8313737" cy="457200"/>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18435" name="Rectangle 3"/>
          <p:cNvSpPr>
            <a:spLocks noChangeArrowheads="1"/>
          </p:cNvSpPr>
          <p:nvPr/>
        </p:nvSpPr>
        <p:spPr bwMode="auto">
          <a:xfrm>
            <a:off x="3192463" y="304800"/>
            <a:ext cx="2671762" cy="457200"/>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OPPORTUNITIES</a:t>
            </a:r>
            <a:endParaRPr lang="es-ES" b="1">
              <a:solidFill>
                <a:schemeClr val="bg1"/>
              </a:solidFill>
              <a:effectLst>
                <a:outerShdw blurRad="38100" dist="38100" dir="2700000" algn="tl">
                  <a:srgbClr val="000000"/>
                </a:outerShdw>
              </a:effectLst>
              <a:latin typeface="Arial" charset="0"/>
            </a:endParaRPr>
          </a:p>
        </p:txBody>
      </p:sp>
      <p:sp>
        <p:nvSpPr>
          <p:cNvPr id="128003" name="Text Box 4"/>
          <p:cNvSpPr txBox="1">
            <a:spLocks noChangeArrowheads="1"/>
          </p:cNvSpPr>
          <p:nvPr/>
        </p:nvSpPr>
        <p:spPr bwMode="auto">
          <a:xfrm>
            <a:off x="522288" y="954088"/>
            <a:ext cx="8158162" cy="336550"/>
          </a:xfrm>
          <a:prstGeom prst="rect">
            <a:avLst/>
          </a:prstGeom>
          <a:noFill/>
          <a:ln w="9525">
            <a:noFill/>
            <a:miter lim="800000"/>
            <a:headEnd/>
            <a:tailEnd/>
          </a:ln>
        </p:spPr>
        <p:txBody>
          <a:bodyPr>
            <a:spAutoFit/>
          </a:bodyPr>
          <a:lstStyle/>
          <a:p>
            <a:pPr marL="177800" indent="-177800">
              <a:buClr>
                <a:srgbClr val="FF0000"/>
              </a:buClr>
              <a:buFont typeface="Wingdings" pitchFamily="2" charset="2"/>
              <a:buChar char="Ø"/>
            </a:pPr>
            <a:r>
              <a:rPr lang="en-US" sz="1600">
                <a:solidFill>
                  <a:srgbClr val="000099"/>
                </a:solidFill>
                <a:latin typeface="Arial" charset="0"/>
              </a:rPr>
              <a:t>Close relations with Biopolis SL may also favour industrial cooperation.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ChangeArrowheads="1"/>
          </p:cNvSpPr>
          <p:nvPr/>
        </p:nvSpPr>
        <p:spPr bwMode="auto">
          <a:xfrm>
            <a:off x="503238" y="304800"/>
            <a:ext cx="8313737" cy="457200"/>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19459" name="Rectangle 3"/>
          <p:cNvSpPr>
            <a:spLocks noChangeArrowheads="1"/>
          </p:cNvSpPr>
          <p:nvPr/>
        </p:nvSpPr>
        <p:spPr bwMode="auto">
          <a:xfrm>
            <a:off x="3713163" y="304800"/>
            <a:ext cx="1624012" cy="457200"/>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THREATS</a:t>
            </a:r>
            <a:endParaRPr lang="es-ES" b="1">
              <a:solidFill>
                <a:schemeClr val="bg1"/>
              </a:solidFill>
              <a:effectLst>
                <a:outerShdw blurRad="38100" dist="38100" dir="2700000" algn="tl">
                  <a:srgbClr val="000000"/>
                </a:outerShdw>
              </a:effectLst>
              <a:latin typeface="Arial" charset="0"/>
            </a:endParaRPr>
          </a:p>
        </p:txBody>
      </p:sp>
      <p:sp>
        <p:nvSpPr>
          <p:cNvPr id="130051" name="Text Box 4"/>
          <p:cNvSpPr txBox="1">
            <a:spLocks noChangeArrowheads="1"/>
          </p:cNvSpPr>
          <p:nvPr/>
        </p:nvSpPr>
        <p:spPr bwMode="auto">
          <a:xfrm>
            <a:off x="433388" y="954088"/>
            <a:ext cx="8386762" cy="581025"/>
          </a:xfrm>
          <a:prstGeom prst="rect">
            <a:avLst/>
          </a:prstGeom>
          <a:noFill/>
          <a:ln w="9525">
            <a:noFill/>
            <a:miter lim="800000"/>
            <a:headEnd/>
            <a:tailEnd/>
          </a:ln>
        </p:spPr>
        <p:txBody>
          <a:bodyPr>
            <a:spAutoFit/>
          </a:bodyPr>
          <a:lstStyle/>
          <a:p>
            <a:pPr marL="177800" indent="-177800">
              <a:buClr>
                <a:srgbClr val="FF0000"/>
              </a:buClr>
              <a:buFont typeface="Wingdings" pitchFamily="2" charset="2"/>
              <a:buChar char="Ø"/>
            </a:pPr>
            <a:r>
              <a:rPr lang="en-US" sz="1600">
                <a:solidFill>
                  <a:srgbClr val="000099"/>
                </a:solidFill>
                <a:latin typeface="Arial" charset="0"/>
              </a:rPr>
              <a:t>Absence of a defined scientific career and poor incentives fails to encourage the incorporation of new scientists.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ChangeArrowheads="1"/>
          </p:cNvSpPr>
          <p:nvPr/>
        </p:nvSpPr>
        <p:spPr bwMode="auto">
          <a:xfrm>
            <a:off x="503238" y="304800"/>
            <a:ext cx="8313737" cy="457200"/>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20483" name="Rectangle 3"/>
          <p:cNvSpPr>
            <a:spLocks noChangeArrowheads="1"/>
          </p:cNvSpPr>
          <p:nvPr/>
        </p:nvSpPr>
        <p:spPr bwMode="auto">
          <a:xfrm>
            <a:off x="2525713" y="304800"/>
            <a:ext cx="4011612" cy="457200"/>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RESEARCH STRATEGY (I)</a:t>
            </a:r>
            <a:endParaRPr lang="es-ES" b="1">
              <a:solidFill>
                <a:schemeClr val="bg1"/>
              </a:solidFill>
              <a:effectLst>
                <a:outerShdw blurRad="38100" dist="38100" dir="2700000" algn="tl">
                  <a:srgbClr val="000000"/>
                </a:outerShdw>
              </a:effectLst>
              <a:latin typeface="Arial" charset="0"/>
            </a:endParaRPr>
          </a:p>
        </p:txBody>
      </p:sp>
      <p:sp>
        <p:nvSpPr>
          <p:cNvPr id="132099" name="Text Box 4"/>
          <p:cNvSpPr txBox="1">
            <a:spLocks noChangeArrowheads="1"/>
          </p:cNvSpPr>
          <p:nvPr/>
        </p:nvSpPr>
        <p:spPr bwMode="auto">
          <a:xfrm>
            <a:off x="433388" y="954088"/>
            <a:ext cx="8386762" cy="4918075"/>
          </a:xfrm>
          <a:prstGeom prst="rect">
            <a:avLst/>
          </a:prstGeom>
          <a:noFill/>
          <a:ln w="9525">
            <a:noFill/>
            <a:miter lim="800000"/>
            <a:headEnd/>
            <a:tailEnd/>
          </a:ln>
        </p:spPr>
        <p:txBody>
          <a:bodyPr>
            <a:spAutoFit/>
          </a:bodyPr>
          <a:lstStyle/>
          <a:p>
            <a:pPr marL="177800" indent="-177800"/>
            <a:r>
              <a:rPr lang="en-US" sz="1800" b="1">
                <a:solidFill>
                  <a:srgbClr val="FF0000"/>
                </a:solidFill>
                <a:latin typeface="Arial" charset="0"/>
              </a:rPr>
              <a:t>GENERAL SCIENTIFIC OBJECTIVES</a:t>
            </a:r>
          </a:p>
          <a:p>
            <a:pPr marL="177800" indent="-177800"/>
            <a:endParaRPr lang="en-US" sz="1800" b="1">
              <a:solidFill>
                <a:srgbClr val="FF0000"/>
              </a:solidFill>
              <a:latin typeface="Arial" charset="0"/>
            </a:endParaRPr>
          </a:p>
          <a:p>
            <a:pPr marL="177800" indent="-177800"/>
            <a:r>
              <a:rPr lang="en-GB" sz="1600" b="1">
                <a:solidFill>
                  <a:srgbClr val="000099"/>
                </a:solidFill>
                <a:latin typeface="Arial" charset="0"/>
              </a:rPr>
              <a:t>To promote and develop competitive research generating knowledge and technological developments to obtain better quality, safer and more nutritional foods, and the improvement of production and preservation processes.</a:t>
            </a:r>
            <a:r>
              <a:rPr lang="en-GB" sz="1600">
                <a:latin typeface="Arial" charset="0"/>
              </a:rPr>
              <a:t> </a:t>
            </a:r>
          </a:p>
          <a:p>
            <a:pPr marL="177800" indent="-177800"/>
            <a:endParaRPr lang="en-GB" sz="1600">
              <a:latin typeface="Arial" charset="0"/>
            </a:endParaRPr>
          </a:p>
          <a:p>
            <a:pPr marL="177800" indent="-177800"/>
            <a:endParaRPr lang="en-GB" sz="1600">
              <a:latin typeface="Arial" charset="0"/>
            </a:endParaRPr>
          </a:p>
          <a:p>
            <a:pPr marL="177800" indent="-177800"/>
            <a:r>
              <a:rPr lang="en-GB" sz="1600" b="1">
                <a:solidFill>
                  <a:srgbClr val="000099"/>
                </a:solidFill>
                <a:latin typeface="Arial" charset="0"/>
              </a:rPr>
              <a:t>These general objectives will be pursued via the implementation of the following </a:t>
            </a:r>
            <a:r>
              <a:rPr lang="en-GB" sz="1600" b="1">
                <a:solidFill>
                  <a:srgbClr val="FF0000"/>
                </a:solidFill>
                <a:latin typeface="Arial" charset="0"/>
              </a:rPr>
              <a:t>specific objectives</a:t>
            </a:r>
            <a:r>
              <a:rPr lang="en-GB" sz="1600" b="1">
                <a:solidFill>
                  <a:srgbClr val="000099"/>
                </a:solidFill>
                <a:latin typeface="Arial" charset="0"/>
              </a:rPr>
              <a:t>:</a:t>
            </a:r>
          </a:p>
          <a:p>
            <a:pPr marL="177800" indent="-177800"/>
            <a:endParaRPr lang="es-ES" sz="1600" b="1">
              <a:solidFill>
                <a:srgbClr val="000099"/>
              </a:solidFill>
              <a:latin typeface="Arial" charset="0"/>
            </a:endParaRPr>
          </a:p>
          <a:p>
            <a:pPr marL="177800" indent="-177800"/>
            <a:r>
              <a:rPr lang="en-GB" sz="1600" b="1">
                <a:solidFill>
                  <a:srgbClr val="000099"/>
                </a:solidFill>
                <a:latin typeface="Arial" charset="0"/>
              </a:rPr>
              <a:t>	1. Promotion of the competitiveness of the IATA in </a:t>
            </a:r>
            <a:r>
              <a:rPr lang="en-GB" sz="1600" b="1">
                <a:solidFill>
                  <a:srgbClr val="FF0000"/>
                </a:solidFill>
                <a:latin typeface="Arial" charset="0"/>
              </a:rPr>
              <a:t>food safety</a:t>
            </a:r>
            <a:r>
              <a:rPr lang="en-GB" sz="1600" b="1">
                <a:solidFill>
                  <a:srgbClr val="000099"/>
                </a:solidFill>
                <a:latin typeface="Arial" charset="0"/>
              </a:rPr>
              <a:t> research.</a:t>
            </a:r>
          </a:p>
          <a:p>
            <a:pPr marL="177800" indent="-177800">
              <a:buFontTx/>
              <a:buChar char="•"/>
            </a:pPr>
            <a:endParaRPr lang="en-GB" sz="1600" b="1">
              <a:solidFill>
                <a:srgbClr val="000099"/>
              </a:solidFill>
              <a:latin typeface="Arial" charset="0"/>
            </a:endParaRPr>
          </a:p>
          <a:p>
            <a:pPr marL="177800" indent="-177800"/>
            <a:r>
              <a:rPr lang="en-GB" sz="1600" b="1">
                <a:solidFill>
                  <a:srgbClr val="000099"/>
                </a:solidFill>
                <a:latin typeface="Arial" charset="0"/>
              </a:rPr>
              <a:t>	2. Stimulation of the development and application of </a:t>
            </a:r>
            <a:r>
              <a:rPr lang="en-GB" sz="1600" b="1">
                <a:solidFill>
                  <a:srgbClr val="FF0000"/>
                </a:solidFill>
                <a:latin typeface="Arial" charset="0"/>
              </a:rPr>
              <a:t>food processing</a:t>
            </a:r>
            <a:r>
              <a:rPr lang="en-GB" sz="1600" b="1">
                <a:solidFill>
                  <a:srgbClr val="000099"/>
                </a:solidFill>
                <a:latin typeface="Arial" charset="0"/>
              </a:rPr>
              <a:t> and   </a:t>
            </a:r>
            <a:r>
              <a:rPr lang="en-GB" sz="1600" b="1">
                <a:solidFill>
                  <a:srgbClr val="FF0000"/>
                </a:solidFill>
                <a:latin typeface="Arial" charset="0"/>
              </a:rPr>
              <a:t>preservation technologies</a:t>
            </a:r>
            <a:r>
              <a:rPr lang="en-GB" sz="1600" b="1">
                <a:solidFill>
                  <a:srgbClr val="000099"/>
                </a:solidFill>
                <a:latin typeface="Arial" charset="0"/>
              </a:rPr>
              <a:t>.</a:t>
            </a:r>
          </a:p>
          <a:p>
            <a:pPr marL="177800" indent="-177800"/>
            <a:endParaRPr lang="en-GB" sz="1600" b="1">
              <a:solidFill>
                <a:srgbClr val="000099"/>
              </a:solidFill>
              <a:latin typeface="Arial" charset="0"/>
            </a:endParaRPr>
          </a:p>
          <a:p>
            <a:pPr marL="177800" indent="-177800"/>
            <a:r>
              <a:rPr lang="en-GB" sz="1600" b="1">
                <a:solidFill>
                  <a:srgbClr val="000099"/>
                </a:solidFill>
                <a:latin typeface="Arial" charset="0"/>
              </a:rPr>
              <a:t>	3. To promote research in </a:t>
            </a:r>
            <a:r>
              <a:rPr lang="en-GB" sz="1600" b="1">
                <a:solidFill>
                  <a:srgbClr val="FF0000"/>
                </a:solidFill>
                <a:latin typeface="Arial" charset="0"/>
              </a:rPr>
              <a:t>food</a:t>
            </a:r>
            <a:r>
              <a:rPr lang="en-GB" sz="1600" b="1">
                <a:solidFill>
                  <a:srgbClr val="000099"/>
                </a:solidFill>
                <a:latin typeface="Arial" charset="0"/>
              </a:rPr>
              <a:t> </a:t>
            </a:r>
            <a:r>
              <a:rPr lang="en-GB" sz="1600" b="1">
                <a:solidFill>
                  <a:srgbClr val="FF0000"/>
                </a:solidFill>
                <a:latin typeface="Arial" charset="0"/>
              </a:rPr>
              <a:t>biochemistry,</a:t>
            </a:r>
            <a:r>
              <a:rPr lang="en-GB" sz="1600" b="1">
                <a:solidFill>
                  <a:srgbClr val="000099"/>
                </a:solidFill>
                <a:latin typeface="Arial" charset="0"/>
              </a:rPr>
              <a:t> </a:t>
            </a:r>
            <a:r>
              <a:rPr lang="en-GB" sz="1600" b="1">
                <a:solidFill>
                  <a:srgbClr val="FF0000"/>
                </a:solidFill>
                <a:latin typeface="Arial" charset="0"/>
              </a:rPr>
              <a:t>microbiology</a:t>
            </a:r>
            <a:r>
              <a:rPr lang="en-GB" sz="1600" b="1">
                <a:solidFill>
                  <a:srgbClr val="000099"/>
                </a:solidFill>
                <a:latin typeface="Arial" charset="0"/>
              </a:rPr>
              <a:t> </a:t>
            </a:r>
            <a:r>
              <a:rPr lang="en-GB" sz="1600" b="1">
                <a:solidFill>
                  <a:srgbClr val="FF0000"/>
                </a:solidFill>
                <a:latin typeface="Arial" charset="0"/>
              </a:rPr>
              <a:t>and biotechnology</a:t>
            </a:r>
            <a:r>
              <a:rPr lang="en-GB" sz="1600" b="1">
                <a:solidFill>
                  <a:srgbClr val="000099"/>
                </a:solidFill>
                <a:latin typeface="Arial" charset="0"/>
              </a:rPr>
              <a:t>.</a:t>
            </a:r>
          </a:p>
          <a:p>
            <a:pPr marL="177800" indent="-177800"/>
            <a:endParaRPr lang="en-GB" sz="1600" b="1">
              <a:solidFill>
                <a:srgbClr val="000099"/>
              </a:solidFill>
              <a:latin typeface="Arial" charset="0"/>
            </a:endParaRPr>
          </a:p>
          <a:p>
            <a:pPr marL="177800" indent="-177800"/>
            <a:r>
              <a:rPr lang="en-GB" sz="1600" b="1">
                <a:solidFill>
                  <a:srgbClr val="000099"/>
                </a:solidFill>
                <a:latin typeface="Arial" charset="0"/>
              </a:rPr>
              <a:t>	4. Improvement of the competitiveness</a:t>
            </a:r>
            <a:r>
              <a:rPr lang="en-GB"/>
              <a:t> </a:t>
            </a:r>
            <a:r>
              <a:rPr lang="en-GB" sz="1600" b="1">
                <a:solidFill>
                  <a:srgbClr val="000099"/>
                </a:solidFill>
                <a:latin typeface="Arial" charset="0"/>
              </a:rPr>
              <a:t>in </a:t>
            </a:r>
            <a:r>
              <a:rPr lang="en-GB" sz="1600" b="1">
                <a:solidFill>
                  <a:srgbClr val="FF0000"/>
                </a:solidFill>
                <a:latin typeface="Arial" charset="0"/>
              </a:rPr>
              <a:t>food quality</a:t>
            </a:r>
            <a:r>
              <a:rPr lang="en-GB" sz="1600" b="1">
                <a:solidFill>
                  <a:srgbClr val="000099"/>
                </a:solidFill>
                <a:latin typeface="Arial" charset="0"/>
              </a:rPr>
              <a:t>, and stimulation of research on </a:t>
            </a:r>
            <a:r>
              <a:rPr lang="en-GB" sz="1600" b="1">
                <a:solidFill>
                  <a:srgbClr val="FF0000"/>
                </a:solidFill>
                <a:latin typeface="Arial" charset="0"/>
              </a:rPr>
              <a:t>functional foods </a:t>
            </a:r>
            <a:r>
              <a:rPr lang="en-GB" sz="1600" b="1">
                <a:solidFill>
                  <a:srgbClr val="000099"/>
                </a:solidFill>
                <a:latin typeface="Arial" charset="0"/>
              </a:rPr>
              <a:t>and</a:t>
            </a:r>
            <a:r>
              <a:rPr lang="en-GB" sz="1600" b="1">
                <a:solidFill>
                  <a:srgbClr val="FF0000"/>
                </a:solidFill>
                <a:latin typeface="Arial" charset="0"/>
              </a:rPr>
              <a:t> nutrition</a:t>
            </a:r>
            <a:r>
              <a:rPr lang="en-GB" sz="1600" b="1">
                <a:solidFill>
                  <a:srgbClr val="000099"/>
                </a:solidFill>
                <a:latin typeface="Arial" charset="0"/>
              </a:rPr>
              <a:t>.</a:t>
            </a:r>
            <a:endParaRPr lang="es-ES" sz="1600" b="1">
              <a:solidFill>
                <a:srgbClr val="000099"/>
              </a:solidFill>
              <a:latin typeface="Arial"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2"/>
          <p:cNvSpPr>
            <a:spLocks noChangeArrowheads="1"/>
          </p:cNvSpPr>
          <p:nvPr/>
        </p:nvSpPr>
        <p:spPr bwMode="auto">
          <a:xfrm>
            <a:off x="503238" y="304800"/>
            <a:ext cx="8313737" cy="457200"/>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21507" name="Rectangle 3"/>
          <p:cNvSpPr>
            <a:spLocks noChangeArrowheads="1"/>
          </p:cNvSpPr>
          <p:nvPr/>
        </p:nvSpPr>
        <p:spPr bwMode="auto">
          <a:xfrm>
            <a:off x="2484438" y="304800"/>
            <a:ext cx="4095750" cy="457200"/>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RESEARCH STRATEGY (II)</a:t>
            </a:r>
            <a:endParaRPr lang="es-ES" b="1">
              <a:solidFill>
                <a:schemeClr val="bg1"/>
              </a:solidFill>
              <a:effectLst>
                <a:outerShdw blurRad="38100" dist="38100" dir="2700000" algn="tl">
                  <a:srgbClr val="000000"/>
                </a:outerShdw>
              </a:effectLst>
              <a:latin typeface="Arial" charset="0"/>
            </a:endParaRPr>
          </a:p>
        </p:txBody>
      </p:sp>
      <p:sp>
        <p:nvSpPr>
          <p:cNvPr id="134147" name="Text Box 4"/>
          <p:cNvSpPr txBox="1">
            <a:spLocks noChangeArrowheads="1"/>
          </p:cNvSpPr>
          <p:nvPr/>
        </p:nvSpPr>
        <p:spPr bwMode="auto">
          <a:xfrm>
            <a:off x="433388" y="954088"/>
            <a:ext cx="8386762" cy="825500"/>
          </a:xfrm>
          <a:prstGeom prst="rect">
            <a:avLst/>
          </a:prstGeom>
          <a:noFill/>
          <a:ln w="9525">
            <a:noFill/>
            <a:miter lim="800000"/>
            <a:headEnd/>
            <a:tailEnd/>
          </a:ln>
        </p:spPr>
        <p:txBody>
          <a:bodyPr>
            <a:spAutoFit/>
          </a:bodyPr>
          <a:lstStyle/>
          <a:p>
            <a:pPr marL="457200" indent="-457200"/>
            <a:r>
              <a:rPr lang="en-GB" sz="1600">
                <a:solidFill>
                  <a:srgbClr val="FF0000"/>
                </a:solidFill>
                <a:latin typeface="Arial" charset="0"/>
              </a:rPr>
              <a:t>Actions proposed for the development of each specific objective: </a:t>
            </a:r>
          </a:p>
          <a:p>
            <a:pPr marL="457200" indent="-457200"/>
            <a:endParaRPr lang="es-ES" sz="1600">
              <a:solidFill>
                <a:srgbClr val="FF0000"/>
              </a:solidFill>
              <a:latin typeface="Arial" charset="0"/>
            </a:endParaRPr>
          </a:p>
          <a:p>
            <a:pPr marL="457200" indent="-457200"/>
            <a:r>
              <a:rPr lang="en-GB" sz="1600" b="1">
                <a:solidFill>
                  <a:srgbClr val="000099"/>
                </a:solidFill>
                <a:latin typeface="Arial" charset="0"/>
              </a:rPr>
              <a:t>1. Promotion of the competitiveness of the IATA in food safety research.</a:t>
            </a:r>
          </a:p>
        </p:txBody>
      </p:sp>
      <p:sp>
        <p:nvSpPr>
          <p:cNvPr id="134148" name="Text Box 5"/>
          <p:cNvSpPr txBox="1">
            <a:spLocks noChangeArrowheads="1"/>
          </p:cNvSpPr>
          <p:nvPr/>
        </p:nvSpPr>
        <p:spPr bwMode="auto">
          <a:xfrm>
            <a:off x="1835150" y="2043113"/>
            <a:ext cx="4103688" cy="1069975"/>
          </a:xfrm>
          <a:prstGeom prst="rect">
            <a:avLst/>
          </a:prstGeom>
          <a:noFill/>
          <a:ln w="9525">
            <a:noFill/>
            <a:miter lim="800000"/>
            <a:headEnd/>
            <a:tailEnd/>
          </a:ln>
        </p:spPr>
        <p:txBody>
          <a:bodyPr wrap="none">
            <a:spAutoFit/>
          </a:bodyPr>
          <a:lstStyle/>
          <a:p>
            <a:pPr>
              <a:buClr>
                <a:srgbClr val="FF0000"/>
              </a:buClr>
              <a:buFont typeface="Wingdings" pitchFamily="2" charset="2"/>
              <a:buChar char="Ø"/>
            </a:pPr>
            <a:r>
              <a:rPr lang="en-GB" sz="1600">
                <a:solidFill>
                  <a:srgbClr val="000099"/>
                </a:solidFill>
                <a:latin typeface="Arial" charset="0"/>
              </a:rPr>
              <a:t> Emerging pathogens in food alteration</a:t>
            </a:r>
          </a:p>
          <a:p>
            <a:pPr>
              <a:buClr>
                <a:srgbClr val="FF0000"/>
              </a:buClr>
              <a:buFont typeface="Wingdings" pitchFamily="2" charset="2"/>
              <a:buChar char="Ø"/>
            </a:pPr>
            <a:r>
              <a:rPr lang="en-GB" sz="1600">
                <a:solidFill>
                  <a:srgbClr val="000099"/>
                </a:solidFill>
                <a:latin typeface="Arial" charset="0"/>
              </a:rPr>
              <a:t> Predictive microbiology and risk analysis </a:t>
            </a:r>
          </a:p>
          <a:p>
            <a:pPr>
              <a:buClr>
                <a:srgbClr val="FF0000"/>
              </a:buClr>
              <a:buFont typeface="Wingdings" pitchFamily="2" charset="2"/>
              <a:buChar char="Ø"/>
            </a:pPr>
            <a:r>
              <a:rPr lang="en-GB" sz="1600">
                <a:solidFill>
                  <a:srgbClr val="000099"/>
                </a:solidFill>
                <a:latin typeface="Arial" charset="0"/>
              </a:rPr>
              <a:t> Metal contaminants</a:t>
            </a:r>
          </a:p>
          <a:p>
            <a:pPr>
              <a:buClr>
                <a:srgbClr val="FF0000"/>
              </a:buClr>
              <a:buFont typeface="Wingdings" pitchFamily="2" charset="2"/>
              <a:buChar char="Ø"/>
            </a:pPr>
            <a:r>
              <a:rPr lang="en-GB" sz="1600">
                <a:solidFill>
                  <a:srgbClr val="000099"/>
                </a:solidFill>
                <a:latin typeface="Arial" charset="0"/>
              </a:rPr>
              <a:t> Meat residues</a:t>
            </a:r>
            <a:endParaRPr lang="es-ES" sz="1600">
              <a:solidFill>
                <a:srgbClr val="000099"/>
              </a:solidFill>
              <a:latin typeface="Arial" charset="0"/>
            </a:endParaRPr>
          </a:p>
        </p:txBody>
      </p:sp>
      <p:sp>
        <p:nvSpPr>
          <p:cNvPr id="134149" name="Rectangle 6"/>
          <p:cNvSpPr>
            <a:spLocks noChangeArrowheads="1"/>
          </p:cNvSpPr>
          <p:nvPr/>
        </p:nvSpPr>
        <p:spPr bwMode="auto">
          <a:xfrm>
            <a:off x="463550" y="3500438"/>
            <a:ext cx="7993063" cy="581025"/>
          </a:xfrm>
          <a:prstGeom prst="rect">
            <a:avLst/>
          </a:prstGeom>
          <a:noFill/>
          <a:ln w="9525">
            <a:noFill/>
            <a:miter lim="800000"/>
            <a:headEnd/>
            <a:tailEnd/>
          </a:ln>
        </p:spPr>
        <p:txBody>
          <a:bodyPr>
            <a:spAutoFit/>
          </a:bodyPr>
          <a:lstStyle/>
          <a:p>
            <a:r>
              <a:rPr lang="en-GB" sz="1600" b="1">
                <a:solidFill>
                  <a:srgbClr val="000099"/>
                </a:solidFill>
                <a:latin typeface="Arial" charset="0"/>
              </a:rPr>
              <a:t>2. Stimulation of the development and application of food processing and   preservation technologies.</a:t>
            </a:r>
          </a:p>
        </p:txBody>
      </p:sp>
      <p:sp>
        <p:nvSpPr>
          <p:cNvPr id="134150" name="Text Box 7"/>
          <p:cNvSpPr txBox="1">
            <a:spLocks noChangeArrowheads="1"/>
          </p:cNvSpPr>
          <p:nvPr/>
        </p:nvSpPr>
        <p:spPr bwMode="auto">
          <a:xfrm>
            <a:off x="1847850" y="4303713"/>
            <a:ext cx="4365625" cy="1558925"/>
          </a:xfrm>
          <a:prstGeom prst="rect">
            <a:avLst/>
          </a:prstGeom>
          <a:noFill/>
          <a:ln w="9525">
            <a:noFill/>
            <a:miter lim="800000"/>
            <a:headEnd/>
            <a:tailEnd/>
          </a:ln>
        </p:spPr>
        <p:txBody>
          <a:bodyPr wrap="none">
            <a:spAutoFit/>
          </a:bodyPr>
          <a:lstStyle/>
          <a:p>
            <a:pPr>
              <a:buClr>
                <a:srgbClr val="FF0000"/>
              </a:buClr>
              <a:buFont typeface="Wingdings" pitchFamily="2" charset="2"/>
              <a:buChar char="Ø"/>
            </a:pPr>
            <a:r>
              <a:rPr lang="en-GB" sz="1600">
                <a:solidFill>
                  <a:srgbClr val="000099"/>
                </a:solidFill>
                <a:latin typeface="Arial" charset="0"/>
              </a:rPr>
              <a:t> Emerging technologies in food preservation </a:t>
            </a:r>
          </a:p>
          <a:p>
            <a:pPr>
              <a:buClr>
                <a:srgbClr val="FF0000"/>
              </a:buClr>
              <a:buFont typeface="Wingdings" pitchFamily="2" charset="2"/>
              <a:buChar char="Ø"/>
            </a:pPr>
            <a:r>
              <a:rPr lang="en-GB" sz="1600">
                <a:solidFill>
                  <a:srgbClr val="000099"/>
                </a:solidFill>
                <a:latin typeface="Arial" charset="0"/>
              </a:rPr>
              <a:t> New packaging technologies and materials</a:t>
            </a:r>
          </a:p>
          <a:p>
            <a:pPr>
              <a:buClr>
                <a:srgbClr val="FF0000"/>
              </a:buClr>
              <a:buFont typeface="Wingdings" pitchFamily="2" charset="2"/>
              <a:buChar char="Ø"/>
            </a:pPr>
            <a:r>
              <a:rPr lang="en-GB" sz="1600">
                <a:solidFill>
                  <a:srgbClr val="000099"/>
                </a:solidFill>
                <a:latin typeface="Arial" charset="0"/>
              </a:rPr>
              <a:t> High quality fruit juices</a:t>
            </a:r>
          </a:p>
          <a:p>
            <a:pPr>
              <a:buClr>
                <a:srgbClr val="FF0000"/>
              </a:buClr>
              <a:buFont typeface="Wingdings" pitchFamily="2" charset="2"/>
              <a:buChar char="Ø"/>
            </a:pPr>
            <a:r>
              <a:rPr lang="en-GB" sz="1600">
                <a:solidFill>
                  <a:srgbClr val="000099"/>
                </a:solidFill>
                <a:latin typeface="Arial" charset="0"/>
              </a:rPr>
              <a:t> Processes for new meat-derived products</a:t>
            </a:r>
          </a:p>
          <a:p>
            <a:pPr>
              <a:buClr>
                <a:srgbClr val="FF0000"/>
              </a:buClr>
              <a:buFont typeface="Wingdings" pitchFamily="2" charset="2"/>
              <a:buChar char="Ø"/>
            </a:pPr>
            <a:r>
              <a:rPr lang="en-GB" sz="1600">
                <a:solidFill>
                  <a:srgbClr val="000099"/>
                </a:solidFill>
                <a:latin typeface="Arial" charset="0"/>
              </a:rPr>
              <a:t> Processes for new</a:t>
            </a:r>
            <a:r>
              <a:rPr lang="en-GB" sz="1600">
                <a:latin typeface="Arial" charset="0"/>
              </a:rPr>
              <a:t> </a:t>
            </a:r>
            <a:r>
              <a:rPr lang="en-GB" sz="1600">
                <a:solidFill>
                  <a:srgbClr val="000099"/>
                </a:solidFill>
                <a:latin typeface="Arial" charset="0"/>
              </a:rPr>
              <a:t>cereal-derived products</a:t>
            </a:r>
          </a:p>
          <a:p>
            <a:pPr>
              <a:buClr>
                <a:srgbClr val="FF0000"/>
              </a:buClr>
              <a:buFont typeface="Wingdings" pitchFamily="2" charset="2"/>
              <a:buChar char="Ø"/>
            </a:pPr>
            <a:r>
              <a:rPr lang="en-GB" sz="1600">
                <a:solidFill>
                  <a:srgbClr val="000099"/>
                </a:solidFill>
                <a:latin typeface="Arial" charset="0"/>
              </a:rPr>
              <a:t> Maintenance of postharvest fruit quality</a:t>
            </a:r>
            <a:endParaRPr lang="es-ES" sz="1600">
              <a:solidFill>
                <a:srgbClr val="000099"/>
              </a:solidFill>
              <a:latin typeface="Arial"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ChangeArrowheads="1"/>
          </p:cNvSpPr>
          <p:nvPr/>
        </p:nvSpPr>
        <p:spPr bwMode="auto">
          <a:xfrm>
            <a:off x="503238" y="304800"/>
            <a:ext cx="8313737" cy="457200"/>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22531" name="Rectangle 3"/>
          <p:cNvSpPr>
            <a:spLocks noChangeArrowheads="1"/>
          </p:cNvSpPr>
          <p:nvPr/>
        </p:nvSpPr>
        <p:spPr bwMode="auto">
          <a:xfrm>
            <a:off x="2443163" y="304800"/>
            <a:ext cx="4179887" cy="457200"/>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RESEARCH STRATEGY (III)</a:t>
            </a:r>
            <a:endParaRPr lang="es-ES" b="1">
              <a:solidFill>
                <a:schemeClr val="bg1"/>
              </a:solidFill>
              <a:effectLst>
                <a:outerShdw blurRad="38100" dist="38100" dir="2700000" algn="tl">
                  <a:srgbClr val="000000"/>
                </a:outerShdw>
              </a:effectLst>
              <a:latin typeface="Arial" charset="0"/>
            </a:endParaRPr>
          </a:p>
        </p:txBody>
      </p:sp>
      <p:sp>
        <p:nvSpPr>
          <p:cNvPr id="136195" name="Text Box 4"/>
          <p:cNvSpPr txBox="1">
            <a:spLocks noChangeArrowheads="1"/>
          </p:cNvSpPr>
          <p:nvPr/>
        </p:nvSpPr>
        <p:spPr bwMode="auto">
          <a:xfrm>
            <a:off x="433388" y="954088"/>
            <a:ext cx="8386762" cy="336550"/>
          </a:xfrm>
          <a:prstGeom prst="rect">
            <a:avLst/>
          </a:prstGeom>
          <a:noFill/>
          <a:ln w="9525">
            <a:noFill/>
            <a:miter lim="800000"/>
            <a:headEnd/>
            <a:tailEnd/>
          </a:ln>
        </p:spPr>
        <p:txBody>
          <a:bodyPr>
            <a:spAutoFit/>
          </a:bodyPr>
          <a:lstStyle/>
          <a:p>
            <a:pPr marL="457200" indent="-457200"/>
            <a:r>
              <a:rPr lang="en-GB" sz="1600" b="1">
                <a:solidFill>
                  <a:srgbClr val="000099"/>
                </a:solidFill>
                <a:latin typeface="Arial" charset="0"/>
              </a:rPr>
              <a:t>3. To promote research in biochemistry, microbiology and biotechnology of foods.</a:t>
            </a:r>
          </a:p>
        </p:txBody>
      </p:sp>
      <p:sp>
        <p:nvSpPr>
          <p:cNvPr id="136196" name="Text Box 5"/>
          <p:cNvSpPr txBox="1">
            <a:spLocks noChangeArrowheads="1"/>
          </p:cNvSpPr>
          <p:nvPr/>
        </p:nvSpPr>
        <p:spPr bwMode="auto">
          <a:xfrm>
            <a:off x="1835150" y="1382713"/>
            <a:ext cx="7042150" cy="2047875"/>
          </a:xfrm>
          <a:prstGeom prst="rect">
            <a:avLst/>
          </a:prstGeom>
          <a:noFill/>
          <a:ln w="9525">
            <a:noFill/>
            <a:miter lim="800000"/>
            <a:headEnd/>
            <a:tailEnd/>
          </a:ln>
        </p:spPr>
        <p:txBody>
          <a:bodyPr>
            <a:spAutoFit/>
          </a:bodyPr>
          <a:lstStyle/>
          <a:p>
            <a:pPr marL="266700" indent="-266700">
              <a:buClr>
                <a:srgbClr val="FF0000"/>
              </a:buClr>
              <a:buFont typeface="Wingdings" pitchFamily="2" charset="2"/>
              <a:buChar char="Ø"/>
            </a:pPr>
            <a:r>
              <a:rPr lang="en-GB" sz="1600">
                <a:solidFill>
                  <a:srgbClr val="000099"/>
                </a:solidFill>
                <a:latin typeface="Arial" charset="0"/>
              </a:rPr>
              <a:t>Enzyme structure/function and antibody engineering</a:t>
            </a:r>
          </a:p>
          <a:p>
            <a:pPr marL="266700" indent="-266700">
              <a:buClr>
                <a:srgbClr val="FF0000"/>
              </a:buClr>
              <a:buFont typeface="Wingdings" pitchFamily="2" charset="2"/>
              <a:buChar char="Ø"/>
            </a:pPr>
            <a:r>
              <a:rPr lang="en-GB" sz="1600">
                <a:solidFill>
                  <a:srgbClr val="000099"/>
                </a:solidFill>
                <a:latin typeface="Arial" charset="0"/>
              </a:rPr>
              <a:t>Proteins and peptides of industrial interest. </a:t>
            </a:r>
          </a:p>
          <a:p>
            <a:pPr marL="266700" indent="-266700">
              <a:buClr>
                <a:srgbClr val="FF0000"/>
              </a:buClr>
              <a:buFont typeface="Wingdings" pitchFamily="2" charset="2"/>
              <a:buChar char="Ø"/>
            </a:pPr>
            <a:r>
              <a:rPr lang="en-GB" sz="1600">
                <a:solidFill>
                  <a:srgbClr val="000099"/>
                </a:solidFill>
                <a:latin typeface="Arial" charset="0"/>
              </a:rPr>
              <a:t>Metabolic engineering and molecular mechanisms of adaptation of micro-organisms to industrial processes. </a:t>
            </a:r>
          </a:p>
          <a:p>
            <a:pPr marL="266700" indent="-266700">
              <a:buClr>
                <a:srgbClr val="FF0000"/>
              </a:buClr>
              <a:buFont typeface="Wingdings" pitchFamily="2" charset="2"/>
              <a:buChar char="Ø"/>
            </a:pPr>
            <a:r>
              <a:rPr lang="en-GB" sz="1600">
                <a:solidFill>
                  <a:srgbClr val="000099"/>
                </a:solidFill>
                <a:latin typeface="Arial" charset="0"/>
              </a:rPr>
              <a:t>Biochemistry and proteomics of meat products</a:t>
            </a:r>
          </a:p>
          <a:p>
            <a:pPr marL="266700" indent="-266700">
              <a:buClr>
                <a:srgbClr val="FF0000"/>
              </a:buClr>
              <a:buFont typeface="Wingdings" pitchFamily="2" charset="2"/>
              <a:buChar char="Ø"/>
            </a:pPr>
            <a:r>
              <a:rPr lang="en-GB" sz="1600">
                <a:solidFill>
                  <a:srgbClr val="000099"/>
                </a:solidFill>
                <a:latin typeface="Arial" charset="0"/>
              </a:rPr>
              <a:t>Dough biopolymers</a:t>
            </a:r>
          </a:p>
          <a:p>
            <a:pPr marL="266700" indent="-266700">
              <a:buClr>
                <a:srgbClr val="FF0000"/>
              </a:buClr>
              <a:buFont typeface="Wingdings" pitchFamily="2" charset="2"/>
              <a:buChar char="Ø"/>
            </a:pPr>
            <a:r>
              <a:rPr lang="en-GB" sz="1600">
                <a:solidFill>
                  <a:srgbClr val="000099"/>
                </a:solidFill>
                <a:latin typeface="Arial" charset="0"/>
              </a:rPr>
              <a:t>Biotechnology of non-conventional micro-organisms.</a:t>
            </a:r>
          </a:p>
          <a:p>
            <a:pPr marL="266700" indent="-266700">
              <a:buClr>
                <a:srgbClr val="FF0000"/>
              </a:buClr>
              <a:buFont typeface="Wingdings" pitchFamily="2" charset="2"/>
              <a:buChar char="Ø"/>
            </a:pPr>
            <a:r>
              <a:rPr lang="en-GB" sz="1600">
                <a:solidFill>
                  <a:srgbClr val="000099"/>
                </a:solidFill>
                <a:latin typeface="Arial" charset="0"/>
              </a:rPr>
              <a:t>Biotechnology and functional genomics to improve fruit quality</a:t>
            </a:r>
            <a:endParaRPr lang="es-ES" sz="1600">
              <a:solidFill>
                <a:srgbClr val="000099"/>
              </a:solidFill>
              <a:latin typeface="Arial" charset="0"/>
            </a:endParaRPr>
          </a:p>
        </p:txBody>
      </p:sp>
      <p:sp>
        <p:nvSpPr>
          <p:cNvPr id="136197" name="Rectangle 6"/>
          <p:cNvSpPr>
            <a:spLocks noChangeArrowheads="1"/>
          </p:cNvSpPr>
          <p:nvPr/>
        </p:nvSpPr>
        <p:spPr bwMode="auto">
          <a:xfrm>
            <a:off x="438150" y="3640138"/>
            <a:ext cx="8350250" cy="581025"/>
          </a:xfrm>
          <a:prstGeom prst="rect">
            <a:avLst/>
          </a:prstGeom>
          <a:noFill/>
          <a:ln w="9525">
            <a:noFill/>
            <a:miter lim="800000"/>
            <a:headEnd/>
            <a:tailEnd/>
          </a:ln>
        </p:spPr>
        <p:txBody>
          <a:bodyPr>
            <a:spAutoFit/>
          </a:bodyPr>
          <a:lstStyle/>
          <a:p>
            <a:r>
              <a:rPr lang="en-GB" sz="1600" b="1">
                <a:solidFill>
                  <a:srgbClr val="000099"/>
                </a:solidFill>
                <a:latin typeface="Arial" charset="0"/>
              </a:rPr>
              <a:t>4. Improvement of the competitiveness</a:t>
            </a:r>
            <a:r>
              <a:rPr lang="en-GB" sz="1600" b="1">
                <a:latin typeface="Arial" charset="0"/>
              </a:rPr>
              <a:t> </a:t>
            </a:r>
            <a:r>
              <a:rPr lang="en-GB" sz="1600" b="1">
                <a:solidFill>
                  <a:srgbClr val="000099"/>
                </a:solidFill>
                <a:latin typeface="Arial" charset="0"/>
              </a:rPr>
              <a:t>in food quality, and stimulation of research on functional foods</a:t>
            </a:r>
            <a:r>
              <a:rPr lang="en-GB" sz="1600" b="1">
                <a:solidFill>
                  <a:srgbClr val="FF0000"/>
                </a:solidFill>
                <a:latin typeface="Arial" charset="0"/>
              </a:rPr>
              <a:t> </a:t>
            </a:r>
            <a:r>
              <a:rPr lang="en-GB" sz="1600" b="1">
                <a:solidFill>
                  <a:srgbClr val="000099"/>
                </a:solidFill>
                <a:latin typeface="Arial" charset="0"/>
              </a:rPr>
              <a:t>and</a:t>
            </a:r>
            <a:r>
              <a:rPr lang="en-GB" sz="1600" b="1">
                <a:solidFill>
                  <a:srgbClr val="FF0000"/>
                </a:solidFill>
                <a:latin typeface="Arial" charset="0"/>
              </a:rPr>
              <a:t> </a:t>
            </a:r>
            <a:r>
              <a:rPr lang="en-GB" sz="1600" b="1">
                <a:solidFill>
                  <a:srgbClr val="000099"/>
                </a:solidFill>
                <a:latin typeface="Arial" charset="0"/>
              </a:rPr>
              <a:t>nutrition.</a:t>
            </a:r>
            <a:endParaRPr lang="es-ES" sz="1600" b="1">
              <a:solidFill>
                <a:srgbClr val="000099"/>
              </a:solidFill>
              <a:latin typeface="Arial" charset="0"/>
            </a:endParaRPr>
          </a:p>
        </p:txBody>
      </p:sp>
      <p:sp>
        <p:nvSpPr>
          <p:cNvPr id="136198" name="Text Box 7"/>
          <p:cNvSpPr txBox="1">
            <a:spLocks noChangeArrowheads="1"/>
          </p:cNvSpPr>
          <p:nvPr/>
        </p:nvSpPr>
        <p:spPr bwMode="auto">
          <a:xfrm>
            <a:off x="1847850" y="4443413"/>
            <a:ext cx="6483350" cy="1314450"/>
          </a:xfrm>
          <a:prstGeom prst="rect">
            <a:avLst/>
          </a:prstGeom>
          <a:noFill/>
          <a:ln w="9525">
            <a:noFill/>
            <a:miter lim="800000"/>
            <a:headEnd/>
            <a:tailEnd/>
          </a:ln>
        </p:spPr>
        <p:txBody>
          <a:bodyPr>
            <a:spAutoFit/>
          </a:bodyPr>
          <a:lstStyle/>
          <a:p>
            <a:pPr marL="266700" indent="-266700">
              <a:buClr>
                <a:srgbClr val="FF0000"/>
              </a:buClr>
              <a:buFont typeface="Wingdings" pitchFamily="2" charset="2"/>
              <a:buChar char="Ø"/>
            </a:pPr>
            <a:r>
              <a:rPr lang="en-GB" sz="1600">
                <a:solidFill>
                  <a:srgbClr val="000099"/>
                </a:solidFill>
                <a:latin typeface="Arial" charset="0"/>
              </a:rPr>
              <a:t>Analysis of food properties  </a:t>
            </a:r>
          </a:p>
          <a:p>
            <a:pPr marL="266700" indent="-266700">
              <a:buClr>
                <a:srgbClr val="FF0000"/>
              </a:buClr>
              <a:buFont typeface="Wingdings" pitchFamily="2" charset="2"/>
              <a:buChar char="Ø"/>
            </a:pPr>
            <a:r>
              <a:rPr lang="en-GB" sz="1600">
                <a:solidFill>
                  <a:srgbClr val="000099"/>
                </a:solidFill>
                <a:latin typeface="Arial" charset="0"/>
              </a:rPr>
              <a:t>Sensorial analysis and consumer perception</a:t>
            </a:r>
          </a:p>
          <a:p>
            <a:pPr marL="266700" indent="-266700">
              <a:buClr>
                <a:srgbClr val="FF0000"/>
              </a:buClr>
              <a:buFont typeface="Wingdings" pitchFamily="2" charset="2"/>
              <a:buChar char="Ø"/>
            </a:pPr>
            <a:r>
              <a:rPr lang="en-GB" sz="1600">
                <a:solidFill>
                  <a:srgbClr val="000099"/>
                </a:solidFill>
                <a:latin typeface="Arial" charset="0"/>
              </a:rPr>
              <a:t>Mechanisms of action of probiotics and functional foods.</a:t>
            </a:r>
          </a:p>
          <a:p>
            <a:pPr marL="266700" indent="-266700">
              <a:buClr>
                <a:srgbClr val="FF0000"/>
              </a:buClr>
              <a:buFont typeface="Wingdings" pitchFamily="2" charset="2"/>
              <a:buChar char="Ø"/>
            </a:pPr>
            <a:r>
              <a:rPr lang="en-GB" sz="1600">
                <a:solidFill>
                  <a:srgbClr val="000099"/>
                </a:solidFill>
                <a:latin typeface="Arial" charset="0"/>
              </a:rPr>
              <a:t>Development of new food products and evaluation of their quality and nutritional value.</a:t>
            </a:r>
            <a:endParaRPr lang="es-ES" sz="1600">
              <a:solidFill>
                <a:srgbClr val="000099"/>
              </a:solidFill>
              <a:latin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8241" name="Group 1027"/>
          <p:cNvGrpSpPr>
            <a:grpSpLocks noChangeAspect="1"/>
          </p:cNvGrpSpPr>
          <p:nvPr/>
        </p:nvGrpSpPr>
        <p:grpSpPr bwMode="auto">
          <a:xfrm>
            <a:off x="414338" y="354013"/>
            <a:ext cx="8313737" cy="457200"/>
            <a:chOff x="45" y="160"/>
            <a:chExt cx="5668" cy="312"/>
          </a:xfrm>
        </p:grpSpPr>
        <p:sp>
          <p:nvSpPr>
            <p:cNvPr id="138243" name="Rectangle 1028"/>
            <p:cNvSpPr>
              <a:spLocks noChangeAspect="1" noChangeArrowheads="1"/>
            </p:cNvSpPr>
            <p:nvPr/>
          </p:nvSpPr>
          <p:spPr bwMode="auto">
            <a:xfrm>
              <a:off x="45" y="160"/>
              <a:ext cx="5668"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30725" name="Rectangle 1029"/>
            <p:cNvSpPr>
              <a:spLocks noChangeAspect="1" noChangeArrowheads="1"/>
            </p:cNvSpPr>
            <p:nvPr/>
          </p:nvSpPr>
          <p:spPr bwMode="auto">
            <a:xfrm>
              <a:off x="547" y="160"/>
              <a:ext cx="4612" cy="312"/>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ACTIONS</a:t>
              </a:r>
              <a:r>
                <a:rPr lang="en-GB" b="1">
                  <a:solidFill>
                    <a:schemeClr val="bg1"/>
                  </a:solidFill>
                  <a:effectLst>
                    <a:outerShdw blurRad="38100" dist="38100" dir="2700000" algn="tl">
                      <a:srgbClr val="000000"/>
                    </a:outerShdw>
                  </a:effectLst>
                  <a:latin typeface="Arial" charset="0"/>
                </a:rPr>
                <a:t> </a:t>
              </a:r>
              <a:r>
                <a:rPr lang="en-GB" sz="2000" b="1">
                  <a:solidFill>
                    <a:schemeClr val="bg1"/>
                  </a:solidFill>
                  <a:effectLst>
                    <a:outerShdw blurRad="38100" dist="38100" dir="2700000" algn="tl">
                      <a:srgbClr val="000000"/>
                    </a:outerShdw>
                  </a:effectLst>
                  <a:latin typeface="Arial" charset="0"/>
                </a:rPr>
                <a:t>TO ACHIEVE OBJECTIVES: ORGANIZATION</a:t>
              </a:r>
              <a:endParaRPr lang="es-ES" sz="2000" b="1">
                <a:solidFill>
                  <a:schemeClr val="bg1"/>
                </a:solidFill>
                <a:effectLst>
                  <a:outerShdw blurRad="38100" dist="38100" dir="2700000" algn="tl">
                    <a:srgbClr val="000000"/>
                  </a:outerShdw>
                </a:effectLst>
                <a:latin typeface="Arial" charset="0"/>
              </a:endParaRPr>
            </a:p>
          </p:txBody>
        </p:sp>
      </p:grpSp>
      <p:sp>
        <p:nvSpPr>
          <p:cNvPr id="138242" name="Text Box 1031"/>
          <p:cNvSpPr txBox="1">
            <a:spLocks noChangeArrowheads="1"/>
          </p:cNvSpPr>
          <p:nvPr/>
        </p:nvSpPr>
        <p:spPr bwMode="auto">
          <a:xfrm>
            <a:off x="590550" y="1409700"/>
            <a:ext cx="8093075" cy="3330575"/>
          </a:xfrm>
          <a:prstGeom prst="rect">
            <a:avLst/>
          </a:prstGeom>
          <a:noFill/>
          <a:ln w="9525">
            <a:noFill/>
            <a:miter lim="800000"/>
            <a:headEnd/>
            <a:tailEnd/>
          </a:ln>
        </p:spPr>
        <p:txBody>
          <a:bodyPr>
            <a:spAutoFit/>
          </a:bodyPr>
          <a:lstStyle/>
          <a:p>
            <a:r>
              <a:rPr lang="en-US" sz="1800">
                <a:solidFill>
                  <a:srgbClr val="000099"/>
                </a:solidFill>
                <a:latin typeface="Arial" charset="0"/>
              </a:rPr>
              <a:t>The current organization of the IATA has proved to be appropriate for the development of its activities.</a:t>
            </a:r>
            <a:r>
              <a:rPr lang="en-US" sz="1600">
                <a:solidFill>
                  <a:srgbClr val="000099"/>
                </a:solidFill>
                <a:latin typeface="Arial" charset="0"/>
              </a:rPr>
              <a:t> </a:t>
            </a:r>
          </a:p>
          <a:p>
            <a:endParaRPr lang="en-US" sz="1600">
              <a:solidFill>
                <a:srgbClr val="000099"/>
              </a:solidFill>
              <a:latin typeface="Arial" charset="0"/>
            </a:endParaRPr>
          </a:p>
          <a:p>
            <a:pPr>
              <a:buClr>
                <a:srgbClr val="FF0000"/>
              </a:buClr>
              <a:buFont typeface="Wingdings" pitchFamily="2" charset="2"/>
              <a:buChar char="Ø"/>
            </a:pPr>
            <a:r>
              <a:rPr lang="en-US" sz="1600">
                <a:solidFill>
                  <a:srgbClr val="000099"/>
                </a:solidFill>
                <a:latin typeface="Arial" charset="0"/>
              </a:rPr>
              <a:t> Organization in three Departments is beneficial for the progress of research, although their modification or rearrangement to favour synergy is not excluded.</a:t>
            </a:r>
          </a:p>
          <a:p>
            <a:pPr>
              <a:buClr>
                <a:srgbClr val="FF0000"/>
              </a:buClr>
              <a:buFont typeface="Wingdings" pitchFamily="2" charset="2"/>
              <a:buNone/>
            </a:pPr>
            <a:endParaRPr lang="en-US" sz="1600">
              <a:solidFill>
                <a:srgbClr val="000099"/>
              </a:solidFill>
              <a:latin typeface="Arial" charset="0"/>
            </a:endParaRPr>
          </a:p>
          <a:p>
            <a:pPr>
              <a:buClr>
                <a:srgbClr val="FF0000"/>
              </a:buClr>
              <a:buFont typeface="Wingdings" pitchFamily="2" charset="2"/>
              <a:buChar char="Ø"/>
            </a:pPr>
            <a:r>
              <a:rPr lang="en-US" sz="1600">
                <a:solidFill>
                  <a:srgbClr val="000099"/>
                </a:solidFill>
                <a:latin typeface="Arial" charset="0"/>
              </a:rPr>
              <a:t> The IATA should encourage the formation of stable research groups of sufficient size to be competitive, without excluding independent projects or activities.</a:t>
            </a:r>
          </a:p>
          <a:p>
            <a:pPr>
              <a:buClr>
                <a:srgbClr val="FF0000"/>
              </a:buClr>
              <a:buFont typeface="Wingdings" pitchFamily="2" charset="2"/>
              <a:buNone/>
            </a:pPr>
            <a:endParaRPr lang="en-US" sz="1600">
              <a:solidFill>
                <a:srgbClr val="000099"/>
              </a:solidFill>
              <a:latin typeface="Arial" charset="0"/>
            </a:endParaRPr>
          </a:p>
          <a:p>
            <a:pPr>
              <a:buClr>
                <a:srgbClr val="FF0000"/>
              </a:buClr>
              <a:buFont typeface="Wingdings" pitchFamily="2" charset="2"/>
              <a:buChar char="Ø"/>
            </a:pPr>
            <a:r>
              <a:rPr lang="en-US" sz="1600">
                <a:solidFill>
                  <a:srgbClr val="000099"/>
                </a:solidFill>
                <a:latin typeface="Arial" charset="0"/>
              </a:rPr>
              <a:t> A more clear definition of the responsibilities of the Directive Board will be convenient, preferably focused on the Scientific Objectives of the Institute.</a:t>
            </a:r>
          </a:p>
          <a:p>
            <a:pPr>
              <a:buClr>
                <a:srgbClr val="FF0000"/>
              </a:buClr>
              <a:buFont typeface="Wingdings" pitchFamily="2" charset="2"/>
              <a:buNone/>
            </a:pPr>
            <a:endParaRPr lang="en-US" sz="1600">
              <a:solidFill>
                <a:srgbClr val="000099"/>
              </a:solidFill>
              <a:latin typeface="Arial" charset="0"/>
            </a:endParaRPr>
          </a:p>
          <a:p>
            <a:pPr>
              <a:buClr>
                <a:srgbClr val="FF0000"/>
              </a:buClr>
              <a:buFont typeface="Wingdings" pitchFamily="2" charset="2"/>
              <a:buChar char="Ø"/>
            </a:pPr>
            <a:r>
              <a:rPr lang="en-US" sz="1600">
                <a:solidFill>
                  <a:srgbClr val="000099"/>
                </a:solidFill>
                <a:latin typeface="Arial" charset="0"/>
              </a:rPr>
              <a:t> More resources for the institute’s manager should also be provided.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19"/>
          <p:cNvSpPr>
            <a:spLocks noChangeArrowheads="1"/>
          </p:cNvSpPr>
          <p:nvPr/>
        </p:nvSpPr>
        <p:spPr bwMode="auto">
          <a:xfrm>
            <a:off x="865188" y="5470525"/>
            <a:ext cx="184150" cy="920750"/>
          </a:xfrm>
          <a:prstGeom prst="rect">
            <a:avLst/>
          </a:prstGeom>
          <a:noFill/>
          <a:ln w="9525">
            <a:noFill/>
            <a:miter lim="800000"/>
            <a:headEnd/>
            <a:tailEnd/>
          </a:ln>
        </p:spPr>
        <p:txBody>
          <a:bodyPr wrap="none" anchor="ctr">
            <a:spAutoFit/>
          </a:bodyPr>
          <a:lstStyle/>
          <a:p>
            <a:pPr>
              <a:lnSpc>
                <a:spcPct val="130000"/>
              </a:lnSpc>
              <a:tabLst>
                <a:tab pos="457200" algn="l"/>
              </a:tabLst>
            </a:pPr>
            <a:endParaRPr lang="es-ES" sz="1400">
              <a:solidFill>
                <a:srgbClr val="000099"/>
              </a:solidFill>
              <a:latin typeface="Arial" charset="0"/>
            </a:endParaRPr>
          </a:p>
          <a:p>
            <a:pPr>
              <a:lnSpc>
                <a:spcPct val="130000"/>
              </a:lnSpc>
              <a:tabLst>
                <a:tab pos="457200" algn="l"/>
              </a:tabLst>
            </a:pPr>
            <a:endParaRPr lang="es-ES" sz="1400">
              <a:solidFill>
                <a:srgbClr val="000099"/>
              </a:solidFill>
              <a:latin typeface="Arial" charset="0"/>
            </a:endParaRPr>
          </a:p>
          <a:p>
            <a:pPr>
              <a:lnSpc>
                <a:spcPct val="130000"/>
              </a:lnSpc>
              <a:tabLst>
                <a:tab pos="457200" algn="l"/>
              </a:tabLst>
            </a:pPr>
            <a:endParaRPr lang="en-GB" sz="1400">
              <a:solidFill>
                <a:srgbClr val="000099"/>
              </a:solidFill>
              <a:latin typeface="Arial" charset="0"/>
            </a:endParaRPr>
          </a:p>
        </p:txBody>
      </p:sp>
      <p:graphicFrame>
        <p:nvGraphicFramePr>
          <p:cNvPr id="24346" name="Group 794"/>
          <p:cNvGraphicFramePr>
            <a:graphicFrameLocks noGrp="1"/>
          </p:cNvGraphicFramePr>
          <p:nvPr/>
        </p:nvGraphicFramePr>
        <p:xfrm>
          <a:off x="671513" y="652463"/>
          <a:ext cx="7937500" cy="5618162"/>
        </p:xfrm>
        <a:graphic>
          <a:graphicData uri="http://schemas.openxmlformats.org/drawingml/2006/table">
            <a:tbl>
              <a:tblPr/>
              <a:tblGrid>
                <a:gridCol w="4991100"/>
                <a:gridCol w="736600"/>
                <a:gridCol w="749300"/>
                <a:gridCol w="685800"/>
                <a:gridCol w="774700"/>
              </a:tblGrid>
              <a:tr h="393700">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rPr>
                        <a:t>Scientific Profile</a:t>
                      </a:r>
                      <a:endParaRPr kumimoji="0" lang="en-US" sz="1400" b="1" i="0" u="none" strike="noStrike" cap="none" normalizeH="0" baseline="0" smtClean="0">
                        <a:ln>
                          <a:noFill/>
                        </a:ln>
                        <a:solidFill>
                          <a:srgbClr val="FF0000"/>
                        </a:solidFill>
                        <a:effectLst/>
                        <a:latin typeface="Arial" charset="0"/>
                      </a:endParaRP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rPr>
                        <a:t>Scientific Objective</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517525">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000099"/>
                          </a:solidFill>
                          <a:effectLst/>
                          <a:latin typeface="Arial" charset="0"/>
                        </a:rPr>
                        <a:t>F. S. </a:t>
                      </a:r>
                    </a:p>
                  </a:txBody>
                  <a:tcPr marL="0" marR="0" marT="0" marB="0" anchor="ctr" anchorCtr="1"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000099"/>
                          </a:solidFill>
                          <a:effectLst/>
                          <a:latin typeface="Arial" charset="0"/>
                        </a:rPr>
                        <a:t>F P&amp;P </a:t>
                      </a:r>
                    </a:p>
                  </a:txBody>
                  <a:tcPr marL="0" marR="0" marT="0" marB="0" anchor="ctr" anchorCtr="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000099"/>
                          </a:solidFill>
                          <a:effectLst/>
                          <a:latin typeface="Arial" charset="0"/>
                        </a:rPr>
                        <a:t>B, B &amp; M</a:t>
                      </a:r>
                    </a:p>
                  </a:txBody>
                  <a:tcPr marL="0" marR="0" marT="0" marB="0" anchor="ctr" anchorCtr="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solidFill>
                      <a:srgbClr val="FF660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000099"/>
                          </a:solidFill>
                          <a:effectLst/>
                          <a:latin typeface="Arial" charset="0"/>
                        </a:rPr>
                        <a:t>FQ, FF &amp; N</a:t>
                      </a:r>
                    </a:p>
                  </a:txBody>
                  <a:tcPr marL="0" marR="0" marT="0" marB="0" anchor="ctr" anchorCtr="1"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solidFill>
                      <a:srgbClr val="008000">
                        <a:alpha val="50000"/>
                      </a:srgbClr>
                    </a:solidFill>
                  </a:tcPr>
                </a:tc>
              </a:tr>
              <a:tr h="282575">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Biotech.of micro-organisms of relevance in the food industry</a:t>
                      </a:r>
                      <a:endParaRPr kumimoji="0" lang="en-US" sz="1400" b="0" i="0" u="none" strike="noStrike" cap="none" normalizeH="0" baseline="0" smtClean="0">
                        <a:ln>
                          <a:noFill/>
                        </a:ln>
                        <a:solidFill>
                          <a:schemeClr val="tx1"/>
                        </a:solidFill>
                        <a:effectLst/>
                        <a:latin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FF660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008000">
                        <a:alpha val="50000"/>
                      </a:srgbClr>
                    </a:solidFill>
                  </a:tcPr>
                </a:tc>
              </a:tr>
              <a:tr h="280988">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Biotech.of proteins of food technological relevance</a:t>
                      </a:r>
                      <a:endParaRPr kumimoji="0" lang="en-US" sz="1400" b="0" i="0" u="none" strike="noStrike" cap="none" normalizeH="0" baseline="0" smtClean="0">
                        <a:ln>
                          <a:noFill/>
                        </a:ln>
                        <a:solidFill>
                          <a:schemeClr val="tx1"/>
                        </a:solidFill>
                        <a:effectLst/>
                        <a:latin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FF660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282575">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Microbiological food safety</a:t>
                      </a:r>
                      <a:endParaRPr kumimoji="0" lang="en-US" sz="1400" b="0" i="0" u="none" strike="noStrike" cap="none" normalizeH="0" baseline="0" smtClean="0">
                        <a:ln>
                          <a:noFill/>
                        </a:ln>
                        <a:solidFill>
                          <a:schemeClr val="tx1"/>
                        </a:solidFill>
                        <a:effectLst/>
                        <a:latin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FF660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280988">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Molecular techniques in food quality and safety</a:t>
                      </a:r>
                      <a:endParaRPr kumimoji="0" lang="en-US" sz="1400" b="0" i="0" u="none" strike="noStrike" cap="none" normalizeH="0" baseline="0" smtClean="0">
                        <a:ln>
                          <a:noFill/>
                        </a:ln>
                        <a:solidFill>
                          <a:schemeClr val="tx1"/>
                        </a:solidFill>
                        <a:effectLst/>
                        <a:latin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FF660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282575">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Chemical contaminants in food </a:t>
                      </a:r>
                      <a:r>
                        <a:rPr kumimoji="0" lang="en-GB" sz="1600" b="0" i="0" u="none" strike="noStrike" cap="none" normalizeH="0" baseline="0" smtClean="0">
                          <a:ln>
                            <a:noFill/>
                          </a:ln>
                          <a:solidFill>
                            <a:srgbClr val="008000"/>
                          </a:solidFill>
                          <a:effectLst/>
                          <a:latin typeface="Arial" charset="0"/>
                          <a:cs typeface="Arial" charset="0"/>
                        </a:rPr>
                        <a:t>●</a:t>
                      </a: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276225">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Physiological effects and development of functional foods</a:t>
                      </a:r>
                      <a:r>
                        <a:rPr kumimoji="0" lang="en-GB" sz="1600" b="0" i="0" u="none" strike="noStrike" cap="none" normalizeH="0" baseline="0" smtClean="0">
                          <a:ln>
                            <a:noFill/>
                          </a:ln>
                          <a:solidFill>
                            <a:srgbClr val="FF6600"/>
                          </a:solidFill>
                          <a:effectLst/>
                          <a:latin typeface="Arial" charset="0"/>
                          <a:cs typeface="Arial" charset="0"/>
                        </a:rPr>
                        <a:t>●●</a:t>
                      </a: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008000">
                        <a:alpha val="50000"/>
                      </a:srgbClr>
                    </a:solidFill>
                  </a:tcPr>
                </a:tc>
              </a:tr>
              <a:tr h="280988">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Evaluation of food allergenicity/toxicology</a:t>
                      </a:r>
                      <a:r>
                        <a:rPr kumimoji="0" lang="en-GB" sz="1400" b="0" i="0" u="none" strike="noStrike" cap="none" normalizeH="0" baseline="0" smtClean="0">
                          <a:ln>
                            <a:noFill/>
                          </a:ln>
                          <a:solidFill>
                            <a:srgbClr val="FF6600"/>
                          </a:solidFill>
                          <a:effectLst/>
                          <a:latin typeface="Arial" charset="0"/>
                        </a:rPr>
                        <a:t> </a:t>
                      </a:r>
                      <a:r>
                        <a:rPr kumimoji="0" lang="en-GB" sz="1600" b="0" i="0" u="none" strike="noStrike" cap="none" normalizeH="0" baseline="0" smtClean="0">
                          <a:ln>
                            <a:noFill/>
                          </a:ln>
                          <a:solidFill>
                            <a:srgbClr val="FF6600"/>
                          </a:solidFill>
                          <a:effectLst/>
                          <a:latin typeface="Arial" charset="0"/>
                          <a:cs typeface="Arial" charset="0"/>
                        </a:rPr>
                        <a:t>●●</a:t>
                      </a:r>
                      <a:endParaRPr kumimoji="0" lang="en-US" sz="1400" b="0" i="0" u="none" strike="noStrike" cap="none" normalizeH="0" baseline="0" smtClean="0">
                        <a:ln>
                          <a:noFill/>
                        </a:ln>
                        <a:solidFill>
                          <a:srgbClr val="FF6600"/>
                        </a:solidFill>
                        <a:effectLst/>
                        <a:latin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282575">
                <a:tc>
                  <a:txBody>
                    <a:bodyPr/>
                    <a:lstStyle/>
                    <a:p>
                      <a:pPr marL="88900" marR="0" lvl="0" indent="0" algn="l"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Metabolic and nutritional studies of foods</a:t>
                      </a:r>
                      <a:r>
                        <a:rPr kumimoji="0" lang="en-GB" sz="1400" b="0" i="0" u="none" strike="noStrike" cap="none" normalizeH="0" baseline="0" smtClean="0">
                          <a:ln>
                            <a:noFill/>
                          </a:ln>
                          <a:solidFill>
                            <a:srgbClr val="FF6600"/>
                          </a:solidFill>
                          <a:effectLst/>
                          <a:latin typeface="Arial" charset="0"/>
                        </a:rPr>
                        <a:t> </a:t>
                      </a:r>
                      <a:r>
                        <a:rPr kumimoji="0" lang="en-GB" sz="1600" b="0" i="0" u="none" strike="noStrike" cap="none" normalizeH="0" baseline="0" smtClean="0">
                          <a:ln>
                            <a:noFill/>
                          </a:ln>
                          <a:solidFill>
                            <a:srgbClr val="FF6600"/>
                          </a:solidFill>
                          <a:effectLst/>
                          <a:latin typeface="Arial" charset="0"/>
                          <a:cs typeface="Arial" charset="0"/>
                        </a:rPr>
                        <a:t>●●</a:t>
                      </a:r>
                      <a:endParaRPr kumimoji="0" lang="en-US" sz="1400" b="0" i="0" u="none" strike="noStrike" cap="none" normalizeH="0" baseline="0" smtClean="0">
                        <a:ln>
                          <a:noFill/>
                        </a:ln>
                        <a:solidFill>
                          <a:srgbClr val="FF6600"/>
                        </a:solidFill>
                        <a:effectLst/>
                        <a:latin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008000">
                        <a:alpha val="50000"/>
                      </a:srgbClr>
                    </a:solidFill>
                  </a:tcPr>
                </a:tc>
              </a:tr>
              <a:tr h="282575">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Quality and nutrition of cereal-derived products</a:t>
                      </a:r>
                      <a:endParaRPr kumimoji="0" lang="en-US" sz="1400" b="0" i="0" u="none" strike="noStrike" cap="none" normalizeH="0" baseline="0" smtClean="0">
                        <a:ln>
                          <a:noFill/>
                        </a:ln>
                        <a:solidFill>
                          <a:srgbClr val="000099"/>
                        </a:solidFill>
                        <a:effectLst/>
                        <a:latin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008000">
                        <a:alpha val="50000"/>
                      </a:srgbClr>
                    </a:solidFill>
                  </a:tcPr>
                </a:tc>
              </a:tr>
              <a:tr h="354013">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Biochemistry of meat-derived products </a:t>
                      </a:r>
                      <a:r>
                        <a:rPr kumimoji="0" lang="en-GB" sz="1600" b="0" i="0" u="none" strike="noStrike" cap="none" normalizeH="0" baseline="0" smtClean="0">
                          <a:ln>
                            <a:noFill/>
                          </a:ln>
                          <a:solidFill>
                            <a:srgbClr val="008000"/>
                          </a:solidFill>
                          <a:effectLst/>
                          <a:latin typeface="Arial" charset="0"/>
                          <a:cs typeface="Arial" charset="0"/>
                        </a:rPr>
                        <a:t>●</a:t>
                      </a:r>
                      <a:endParaRPr kumimoji="0" lang="en-US" sz="1600" b="0" i="0" u="none" strike="noStrike" cap="none" normalizeH="0" baseline="0" smtClean="0">
                        <a:ln>
                          <a:noFill/>
                        </a:ln>
                        <a:solidFill>
                          <a:srgbClr val="008000"/>
                        </a:solidFill>
                        <a:effectLst/>
                        <a:latin typeface="Arial" charset="0"/>
                        <a:cs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FF660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311150">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Biotech. of quality and postharvest storage of plant products</a:t>
                      </a:r>
                      <a:endParaRPr kumimoji="0" lang="en-US" sz="1400" b="0" i="0" u="none" strike="noStrike" cap="none" normalizeH="0" baseline="0" smtClean="0">
                        <a:ln>
                          <a:noFill/>
                        </a:ln>
                        <a:solidFill>
                          <a:schemeClr val="tx1"/>
                        </a:solidFill>
                        <a:effectLst/>
                        <a:latin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FF660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282575">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Food quality and sensorial analysis </a:t>
                      </a:r>
                      <a:r>
                        <a:rPr kumimoji="0" lang="en-GB" sz="1600" b="0" i="0" u="none" strike="noStrike" cap="none" normalizeH="0" baseline="0" smtClean="0">
                          <a:ln>
                            <a:noFill/>
                          </a:ln>
                          <a:solidFill>
                            <a:srgbClr val="008000"/>
                          </a:solidFill>
                          <a:effectLst/>
                          <a:latin typeface="Arial" charset="0"/>
                          <a:cs typeface="Arial" charset="0"/>
                        </a:rPr>
                        <a:t>●</a:t>
                      </a:r>
                      <a:endParaRPr kumimoji="0" lang="en-US" sz="1600" b="0" i="0" u="none" strike="noStrike" cap="none" normalizeH="0" baseline="0" smtClean="0">
                        <a:ln>
                          <a:noFill/>
                        </a:ln>
                        <a:solidFill>
                          <a:srgbClr val="008000"/>
                        </a:solidFill>
                        <a:effectLst/>
                        <a:latin typeface="Arial" charset="0"/>
                        <a:cs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008000">
                        <a:alpha val="50000"/>
                      </a:srgbClr>
                    </a:solidFill>
                  </a:tcPr>
                </a:tc>
              </a:tr>
              <a:tr h="258763">
                <a:tc>
                  <a:txBody>
                    <a:bodyPr/>
                    <a:lstStyle/>
                    <a:p>
                      <a:pPr marL="88900" marR="0" lvl="0" indent="0" algn="l"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New technologies and processes in food preservation </a:t>
                      </a:r>
                      <a:r>
                        <a:rPr kumimoji="0" lang="en-GB" sz="1600" b="0" i="0" u="none" strike="noStrike" cap="none" normalizeH="0" baseline="0" smtClean="0">
                          <a:ln>
                            <a:noFill/>
                          </a:ln>
                          <a:solidFill>
                            <a:srgbClr val="008000"/>
                          </a:solidFill>
                          <a:effectLst/>
                          <a:latin typeface="Arial" charset="0"/>
                          <a:cs typeface="Arial" charset="0"/>
                        </a:rPr>
                        <a:t>●</a:t>
                      </a:r>
                      <a:endParaRPr kumimoji="0" lang="en-US" sz="1600" b="0" i="0" u="none" strike="noStrike" cap="none" normalizeH="0" baseline="0" smtClean="0">
                        <a:ln>
                          <a:noFill/>
                        </a:ln>
                        <a:solidFill>
                          <a:srgbClr val="008000"/>
                        </a:solidFill>
                        <a:effectLst/>
                        <a:latin typeface="Arial" charset="0"/>
                        <a:cs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257175">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New packages and technologies in food packaging</a:t>
                      </a:r>
                      <a:endParaRPr kumimoji="0" lang="en-US" sz="1400" b="0" i="0" u="none" strike="noStrike" cap="none" normalizeH="0" baseline="0" smtClean="0">
                        <a:ln>
                          <a:noFill/>
                        </a:ln>
                        <a:solidFill>
                          <a:schemeClr val="tx1"/>
                        </a:solidFill>
                        <a:effectLst/>
                        <a:latin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258763">
                <a:tc>
                  <a:txBody>
                    <a:bodyPr/>
                    <a:lstStyle/>
                    <a:p>
                      <a:pPr marL="88900" marR="0" lvl="0" indent="0" algn="l"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High throughput technologies in plant products</a:t>
                      </a:r>
                      <a:r>
                        <a:rPr kumimoji="0" lang="en-GB" sz="1400" b="0" i="0" u="none" strike="noStrike" cap="none" normalizeH="0" baseline="0" smtClean="0">
                          <a:ln>
                            <a:noFill/>
                          </a:ln>
                          <a:solidFill>
                            <a:srgbClr val="FF6600"/>
                          </a:solidFill>
                          <a:effectLst/>
                          <a:latin typeface="Arial" charset="0"/>
                        </a:rPr>
                        <a:t> </a:t>
                      </a:r>
                      <a:r>
                        <a:rPr kumimoji="0" lang="en-GB" sz="1600" b="0" i="0" u="none" strike="noStrike" cap="none" normalizeH="0" baseline="0" smtClean="0">
                          <a:ln>
                            <a:noFill/>
                          </a:ln>
                          <a:solidFill>
                            <a:srgbClr val="FF6600"/>
                          </a:solidFill>
                          <a:effectLst/>
                          <a:latin typeface="Arial" charset="0"/>
                          <a:cs typeface="Arial" charset="0"/>
                        </a:rPr>
                        <a:t>●●</a:t>
                      </a:r>
                      <a:endParaRPr kumimoji="0" lang="en-US" sz="1400" b="0" i="0" u="none" strike="noStrike" cap="none" normalizeH="0" baseline="0" smtClean="0">
                        <a:ln>
                          <a:noFill/>
                        </a:ln>
                        <a:solidFill>
                          <a:srgbClr val="FF6600"/>
                        </a:solidFill>
                        <a:effectLst/>
                        <a:latin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FF660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rgbClr val="008000">
                        <a:alpha val="50000"/>
                      </a:srgbClr>
                    </a:solidFill>
                  </a:tcPr>
                </a:tc>
              </a:tr>
              <a:tr h="287338">
                <a:tc>
                  <a:txBody>
                    <a:bodyPr/>
                    <a:lstStyle/>
                    <a:p>
                      <a:pPr marL="88900" marR="0" lvl="0" indent="0" algn="l"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rPr>
                        <a:t>Functional genomics and proteomics in foods</a:t>
                      </a:r>
                      <a:r>
                        <a:rPr kumimoji="0" lang="en-GB" sz="1400" b="0" i="0" u="none" strike="noStrike" cap="none" normalizeH="0" baseline="0" smtClean="0">
                          <a:ln>
                            <a:noFill/>
                          </a:ln>
                          <a:solidFill>
                            <a:srgbClr val="FF6600"/>
                          </a:solidFill>
                          <a:effectLst/>
                          <a:latin typeface="Arial" charset="0"/>
                        </a:rPr>
                        <a:t> </a:t>
                      </a:r>
                      <a:r>
                        <a:rPr kumimoji="0" lang="en-GB" sz="1600" b="0" i="0" u="none" strike="noStrike" cap="none" normalizeH="0" baseline="0" smtClean="0">
                          <a:ln>
                            <a:noFill/>
                          </a:ln>
                          <a:solidFill>
                            <a:srgbClr val="FF6600"/>
                          </a:solidFill>
                          <a:effectLst/>
                          <a:latin typeface="Arial" charset="0"/>
                          <a:cs typeface="Arial" charset="0"/>
                        </a:rPr>
                        <a:t>●●</a:t>
                      </a:r>
                      <a:endParaRPr kumimoji="0" lang="en-US" sz="1400" b="0" i="0" u="none" strike="noStrike" cap="none" normalizeH="0" baseline="0" smtClean="0">
                        <a:ln>
                          <a:noFill/>
                        </a:ln>
                        <a:solidFill>
                          <a:srgbClr val="FF6600"/>
                        </a:solidFill>
                        <a:effectLst/>
                        <a:latin typeface="Arial" charset="0"/>
                      </a:endParaRPr>
                    </a:p>
                  </a:txBody>
                  <a:tcPr marL="0" marR="0" marT="0" marB="0" anchor="ctr"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solidFill>
                      <a:srgbClr val="FF660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marL="0" marR="0" marT="0" marB="0" horzOverflow="overflow">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solidFill>
                      <a:srgbClr val="008000">
                        <a:alpha val="50000"/>
                      </a:srgbClr>
                    </a:solidFill>
                  </a:tcPr>
                </a:tc>
              </a:tr>
            </a:tbl>
          </a:graphicData>
        </a:graphic>
      </p:graphicFrame>
      <p:grpSp>
        <p:nvGrpSpPr>
          <p:cNvPr id="140402" name="Group 277"/>
          <p:cNvGrpSpPr>
            <a:grpSpLocks/>
          </p:cNvGrpSpPr>
          <p:nvPr/>
        </p:nvGrpSpPr>
        <p:grpSpPr bwMode="auto">
          <a:xfrm>
            <a:off x="71438" y="196850"/>
            <a:ext cx="8997950" cy="457200"/>
            <a:chOff x="45" y="160"/>
            <a:chExt cx="5668" cy="288"/>
          </a:xfrm>
        </p:grpSpPr>
        <p:sp>
          <p:nvSpPr>
            <p:cNvPr id="140404" name="Rectangle 275"/>
            <p:cNvSpPr>
              <a:spLocks noChangeArrowheads="1"/>
            </p:cNvSpPr>
            <p:nvPr/>
          </p:nvSpPr>
          <p:spPr bwMode="auto">
            <a:xfrm>
              <a:off x="45" y="160"/>
              <a:ext cx="5668"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23828" name="Rectangle 276"/>
            <p:cNvSpPr>
              <a:spLocks noChangeArrowheads="1"/>
            </p:cNvSpPr>
            <p:nvPr/>
          </p:nvSpPr>
          <p:spPr bwMode="auto">
            <a:xfrm>
              <a:off x="418" y="160"/>
              <a:ext cx="4876" cy="288"/>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ACTIONS</a:t>
              </a:r>
              <a:r>
                <a:rPr lang="en-GB" b="1">
                  <a:solidFill>
                    <a:schemeClr val="bg1"/>
                  </a:solidFill>
                  <a:effectLst>
                    <a:outerShdw blurRad="38100" dist="38100" dir="2700000" algn="tl">
                      <a:srgbClr val="000000"/>
                    </a:outerShdw>
                  </a:effectLst>
                  <a:latin typeface="Arial" charset="0"/>
                </a:rPr>
                <a:t> </a:t>
              </a:r>
              <a:r>
                <a:rPr lang="en-GB" sz="2000" b="1">
                  <a:solidFill>
                    <a:schemeClr val="bg1"/>
                  </a:solidFill>
                  <a:effectLst>
                    <a:outerShdw blurRad="38100" dist="38100" dir="2700000" algn="tl">
                      <a:srgbClr val="000000"/>
                    </a:outerShdw>
                  </a:effectLst>
                  <a:latin typeface="Arial" charset="0"/>
                </a:rPr>
                <a:t>TO ACHIEVE OBJECTIVES: HUMAN RESOURCES (I)</a:t>
              </a:r>
              <a:endParaRPr lang="es-ES" sz="2000" b="1">
                <a:solidFill>
                  <a:schemeClr val="bg1"/>
                </a:solidFill>
                <a:effectLst>
                  <a:outerShdw blurRad="38100" dist="38100" dir="2700000" algn="tl">
                    <a:srgbClr val="000000"/>
                  </a:outerShdw>
                </a:effectLst>
                <a:latin typeface="Arial" charset="0"/>
              </a:endParaRPr>
            </a:p>
          </p:txBody>
        </p:sp>
      </p:grpSp>
      <p:sp>
        <p:nvSpPr>
          <p:cNvPr id="140403" name="Text Box 792"/>
          <p:cNvSpPr txBox="1">
            <a:spLocks noChangeArrowheads="1"/>
          </p:cNvSpPr>
          <p:nvPr/>
        </p:nvSpPr>
        <p:spPr bwMode="auto">
          <a:xfrm>
            <a:off x="565150" y="6230938"/>
            <a:ext cx="4367213" cy="366712"/>
          </a:xfrm>
          <a:prstGeom prst="rect">
            <a:avLst/>
          </a:prstGeom>
          <a:noFill/>
          <a:ln w="9525">
            <a:noFill/>
            <a:miter lim="800000"/>
            <a:headEnd/>
            <a:tailEnd/>
          </a:ln>
        </p:spPr>
        <p:txBody>
          <a:bodyPr>
            <a:spAutoFit/>
          </a:bodyPr>
          <a:lstStyle/>
          <a:p>
            <a:r>
              <a:rPr lang="en-US" sz="1800">
                <a:solidFill>
                  <a:srgbClr val="008000"/>
                </a:solidFill>
              </a:rPr>
              <a:t>●</a:t>
            </a:r>
            <a:r>
              <a:rPr lang="en-US" sz="1400"/>
              <a:t> </a:t>
            </a:r>
            <a:r>
              <a:rPr lang="en-US" sz="1400">
                <a:solidFill>
                  <a:srgbClr val="000099"/>
                </a:solidFill>
                <a:latin typeface="Arial" charset="0"/>
              </a:rPr>
              <a:t>Replacements; </a:t>
            </a:r>
            <a:r>
              <a:rPr lang="en-US" sz="1800">
                <a:solidFill>
                  <a:srgbClr val="FF6600"/>
                </a:solidFill>
                <a:latin typeface="Arial" charset="0"/>
              </a:rPr>
              <a:t>●●</a:t>
            </a:r>
            <a:r>
              <a:rPr lang="en-US" sz="1400">
                <a:solidFill>
                  <a:srgbClr val="FF6600"/>
                </a:solidFill>
              </a:rPr>
              <a:t> </a:t>
            </a:r>
            <a:r>
              <a:rPr lang="en-US" sz="1400">
                <a:solidFill>
                  <a:srgbClr val="000099"/>
                </a:solidFill>
                <a:latin typeface="Arial" charset="0"/>
              </a:rPr>
              <a:t>New research activities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2"/>
          <p:cNvSpPr>
            <a:spLocks noChangeArrowheads="1"/>
          </p:cNvSpPr>
          <p:nvPr/>
        </p:nvSpPr>
        <p:spPr bwMode="auto">
          <a:xfrm>
            <a:off x="865188" y="5470525"/>
            <a:ext cx="184150" cy="920750"/>
          </a:xfrm>
          <a:prstGeom prst="rect">
            <a:avLst/>
          </a:prstGeom>
          <a:noFill/>
          <a:ln w="9525">
            <a:noFill/>
            <a:miter lim="800000"/>
            <a:headEnd/>
            <a:tailEnd/>
          </a:ln>
        </p:spPr>
        <p:txBody>
          <a:bodyPr wrap="none" anchor="ctr">
            <a:spAutoFit/>
          </a:bodyPr>
          <a:lstStyle/>
          <a:p>
            <a:pPr>
              <a:lnSpc>
                <a:spcPct val="130000"/>
              </a:lnSpc>
              <a:tabLst>
                <a:tab pos="457200" algn="l"/>
              </a:tabLst>
            </a:pPr>
            <a:endParaRPr lang="es-ES" sz="1400">
              <a:solidFill>
                <a:srgbClr val="000099"/>
              </a:solidFill>
              <a:latin typeface="Arial" charset="0"/>
            </a:endParaRPr>
          </a:p>
          <a:p>
            <a:pPr>
              <a:lnSpc>
                <a:spcPct val="130000"/>
              </a:lnSpc>
              <a:tabLst>
                <a:tab pos="457200" algn="l"/>
              </a:tabLst>
            </a:pPr>
            <a:endParaRPr lang="es-ES" sz="1400">
              <a:solidFill>
                <a:srgbClr val="000099"/>
              </a:solidFill>
              <a:latin typeface="Arial" charset="0"/>
            </a:endParaRPr>
          </a:p>
          <a:p>
            <a:pPr>
              <a:lnSpc>
                <a:spcPct val="130000"/>
              </a:lnSpc>
              <a:tabLst>
                <a:tab pos="457200" algn="l"/>
              </a:tabLst>
            </a:pPr>
            <a:endParaRPr lang="en-GB" sz="1400">
              <a:solidFill>
                <a:srgbClr val="000099"/>
              </a:solidFill>
              <a:latin typeface="Arial" charset="0"/>
            </a:endParaRPr>
          </a:p>
        </p:txBody>
      </p:sp>
      <p:graphicFrame>
        <p:nvGraphicFramePr>
          <p:cNvPr id="27927" name="Group 279"/>
          <p:cNvGraphicFramePr>
            <a:graphicFrameLocks noGrp="1"/>
          </p:cNvGraphicFramePr>
          <p:nvPr/>
        </p:nvGraphicFramePr>
        <p:xfrm>
          <a:off x="1133475" y="1438275"/>
          <a:ext cx="6924675" cy="4151313"/>
        </p:xfrm>
        <a:graphic>
          <a:graphicData uri="http://schemas.openxmlformats.org/drawingml/2006/table">
            <a:tbl>
              <a:tblPr/>
              <a:tblGrid>
                <a:gridCol w="3063875"/>
                <a:gridCol w="1001713"/>
                <a:gridCol w="2859087"/>
              </a:tblGrid>
              <a:tr h="5175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rPr>
                        <a:t>Category</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rPr>
                        <a:t>Number</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rPr>
                        <a:t>Justification</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r>
              <a:tr h="758825">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US" sz="1400" b="0" i="0" u="none" strike="noStrike" cap="none" normalizeH="0" baseline="0" smtClean="0">
                          <a:ln>
                            <a:noFill/>
                          </a:ln>
                          <a:solidFill>
                            <a:srgbClr val="000099"/>
                          </a:solidFill>
                          <a:effectLst/>
                          <a:latin typeface="Arial" charset="0"/>
                        </a:rPr>
                        <a:t>Research Assistant (Upper degree)</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99"/>
                          </a:solidFill>
                          <a:effectLst/>
                          <a:latin typeface="Arial" charset="0"/>
                        </a:rPr>
                        <a:t>3</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charset="0"/>
                        </a:rPr>
                        <a:t>To cover deficiencies in general services at the IATA (genomics, proteomics, cell culture, technology transfer, etc)</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579438">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US" sz="1400" b="0" i="0" u="none" strike="noStrike" cap="none" normalizeH="0" baseline="0" smtClean="0">
                          <a:ln>
                            <a:noFill/>
                          </a:ln>
                          <a:solidFill>
                            <a:srgbClr val="000099"/>
                          </a:solidFill>
                          <a:effectLst/>
                          <a:latin typeface="Arial" charset="0"/>
                        </a:rPr>
                        <a:t>Research Assistant (Lower degree)</a:t>
                      </a:r>
                      <a:endParaRPr kumimoji="0" lang="en-US" sz="1400" b="0" i="0" u="none" strike="noStrike" cap="none" normalizeH="0" baseline="0" smtClean="0">
                        <a:ln>
                          <a:noFill/>
                        </a:ln>
                        <a:solidFill>
                          <a:schemeClr val="tx1"/>
                        </a:solidFill>
                        <a:effectLst/>
                        <a:latin typeface="Arial" charset="0"/>
                      </a:endParaRP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99"/>
                          </a:solidFill>
                          <a:effectLst/>
                          <a:latin typeface="Arial" charset="0"/>
                        </a:rPr>
                        <a:t>3</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charset="0"/>
                        </a:rPr>
                        <a:t>To assist in the general services of the IATA</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282575">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US" sz="1400" b="0" i="0" u="none" strike="noStrike" cap="none" normalizeH="0" baseline="0" smtClean="0">
                          <a:ln>
                            <a:noFill/>
                          </a:ln>
                          <a:solidFill>
                            <a:srgbClr val="000099"/>
                          </a:solidFill>
                          <a:effectLst/>
                          <a:latin typeface="Arial" charset="0"/>
                        </a:rPr>
                        <a:t>Laboratory Technicians</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99"/>
                          </a:solidFill>
                          <a:effectLst/>
                          <a:latin typeface="Arial" charset="0"/>
                        </a:rPr>
                        <a:t>8</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charset="0"/>
                        </a:rPr>
                        <a:t>To provide technical support. Replacement of retired staff and incorporations into research groups lacking technicians. </a:t>
                      </a:r>
                      <a:endParaRPr kumimoji="0" lang="en-US" sz="1600" b="0" i="0" u="none" strike="noStrike" cap="none" normalizeH="0" baseline="0" smtClean="0">
                        <a:ln>
                          <a:noFill/>
                        </a:ln>
                        <a:solidFill>
                          <a:schemeClr val="tx1"/>
                        </a:solidFill>
                        <a:effectLst/>
                        <a:latin typeface="Arial" charset="0"/>
                      </a:endParaRP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717550">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GB" sz="1400" b="0" i="0" u="none" strike="noStrike" cap="none" normalizeH="0" baseline="0" smtClean="0">
                          <a:ln>
                            <a:noFill/>
                          </a:ln>
                          <a:solidFill>
                            <a:srgbClr val="000099"/>
                          </a:solidFill>
                          <a:effectLst/>
                          <a:latin typeface="Arial" charset="0"/>
                          <a:cs typeface="Arial" charset="0"/>
                        </a:rPr>
                        <a:t>Administrative Staff</a:t>
                      </a:r>
                      <a:r>
                        <a:rPr kumimoji="0" lang="en-GB" sz="1600" b="0" i="0" u="none" strike="noStrike" cap="none" normalizeH="0" baseline="0" smtClean="0">
                          <a:ln>
                            <a:noFill/>
                          </a:ln>
                          <a:solidFill>
                            <a:srgbClr val="000099"/>
                          </a:solidFill>
                          <a:effectLst/>
                          <a:latin typeface="Arial" charset="0"/>
                          <a:cs typeface="Arial" charset="0"/>
                        </a:rPr>
                        <a:t> </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99"/>
                          </a:solidFill>
                          <a:effectLst/>
                          <a:latin typeface="Arial" charset="0"/>
                        </a:rPr>
                        <a:t>3</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charset="0"/>
                        </a:rPr>
                        <a:t>Replacement of retired staff</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r>
              <a:tr h="630238">
                <a:tc>
                  <a:txBody>
                    <a:bodyPr/>
                    <a:lstStyle/>
                    <a:p>
                      <a:pPr marL="88900" marR="0" lvl="0" indent="0" algn="l" defTabSz="914400" rtl="0" eaLnBrk="1" fontAlgn="base" latinLnBrk="0" hangingPunct="1">
                        <a:lnSpc>
                          <a:spcPct val="130000"/>
                        </a:lnSpc>
                        <a:spcBef>
                          <a:spcPct val="0"/>
                        </a:spcBef>
                        <a:spcAft>
                          <a:spcPct val="0"/>
                        </a:spcAft>
                        <a:buClrTx/>
                        <a:buSzTx/>
                        <a:buFontTx/>
                        <a:buNone/>
                        <a:tabLst/>
                      </a:pPr>
                      <a:r>
                        <a:rPr kumimoji="0" lang="en-US" sz="1400" b="0" i="0" u="none" strike="noStrike" cap="none" normalizeH="0" baseline="0" smtClean="0">
                          <a:ln>
                            <a:noFill/>
                          </a:ln>
                          <a:solidFill>
                            <a:srgbClr val="000099"/>
                          </a:solidFill>
                          <a:effectLst/>
                          <a:latin typeface="Arial" charset="0"/>
                        </a:rPr>
                        <a:t>General staff services</a:t>
                      </a:r>
                      <a:endParaRPr kumimoji="0" lang="en-GB" sz="1600" b="0" i="0" u="none" strike="noStrike" cap="none" normalizeH="0" baseline="0" smtClean="0">
                        <a:ln>
                          <a:noFill/>
                        </a:ln>
                        <a:solidFill>
                          <a:srgbClr val="000099"/>
                        </a:solidFill>
                        <a:effectLst/>
                        <a:latin typeface="Arial" charset="0"/>
                        <a:cs typeface="Arial" charset="0"/>
                      </a:endParaRP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99"/>
                          </a:solidFill>
                          <a:effectLst/>
                          <a:latin typeface="Arial" charset="0"/>
                        </a:rPr>
                        <a:t>3</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charset="0"/>
                        </a:rPr>
                        <a:t>To fulfill general services across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charset="0"/>
                        </a:rPr>
                        <a:t>the IATA</a:t>
                      </a:r>
                    </a:p>
                  </a:txBody>
                  <a:tcPr marL="0" marR="0" marT="0" marB="0" anchor="ctr" anchorCtr="1" horzOverflow="overflow">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r>
            </a:tbl>
          </a:graphicData>
        </a:graphic>
      </p:graphicFrame>
      <p:grpSp>
        <p:nvGrpSpPr>
          <p:cNvPr id="142368" name="Group 115"/>
          <p:cNvGrpSpPr>
            <a:grpSpLocks/>
          </p:cNvGrpSpPr>
          <p:nvPr/>
        </p:nvGrpSpPr>
        <p:grpSpPr bwMode="auto">
          <a:xfrm>
            <a:off x="71438" y="354013"/>
            <a:ext cx="8997950" cy="457200"/>
            <a:chOff x="45" y="160"/>
            <a:chExt cx="5668" cy="288"/>
          </a:xfrm>
        </p:grpSpPr>
        <p:sp>
          <p:nvSpPr>
            <p:cNvPr id="142369" name="Rectangle 116"/>
            <p:cNvSpPr>
              <a:spLocks noChangeArrowheads="1"/>
            </p:cNvSpPr>
            <p:nvPr/>
          </p:nvSpPr>
          <p:spPr bwMode="auto">
            <a:xfrm>
              <a:off x="45" y="160"/>
              <a:ext cx="5668"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27765" name="Rectangle 117"/>
            <p:cNvSpPr>
              <a:spLocks noChangeArrowheads="1"/>
            </p:cNvSpPr>
            <p:nvPr/>
          </p:nvSpPr>
          <p:spPr bwMode="auto">
            <a:xfrm>
              <a:off x="396" y="160"/>
              <a:ext cx="4920" cy="288"/>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ACTIONS</a:t>
              </a:r>
              <a:r>
                <a:rPr lang="en-GB" b="1">
                  <a:solidFill>
                    <a:schemeClr val="bg1"/>
                  </a:solidFill>
                  <a:effectLst>
                    <a:outerShdw blurRad="38100" dist="38100" dir="2700000" algn="tl">
                      <a:srgbClr val="000000"/>
                    </a:outerShdw>
                  </a:effectLst>
                  <a:latin typeface="Arial" charset="0"/>
                </a:rPr>
                <a:t> </a:t>
              </a:r>
              <a:r>
                <a:rPr lang="en-GB" sz="2000" b="1">
                  <a:solidFill>
                    <a:schemeClr val="bg1"/>
                  </a:solidFill>
                  <a:effectLst>
                    <a:outerShdw blurRad="38100" dist="38100" dir="2700000" algn="tl">
                      <a:srgbClr val="000000"/>
                    </a:outerShdw>
                  </a:effectLst>
                  <a:latin typeface="Arial" charset="0"/>
                </a:rPr>
                <a:t>TO ACHIEVE OBJECTIVES: HUMAN RESOURCES (II)</a:t>
              </a:r>
              <a:endParaRPr lang="es-ES" sz="2000" b="1">
                <a:solidFill>
                  <a:schemeClr val="bg1"/>
                </a:solidFill>
                <a:effectLst>
                  <a:outerShdw blurRad="38100" dist="38100" dir="2700000" algn="tl">
                    <a:srgbClr val="000000"/>
                  </a:outerShdw>
                </a:effectLst>
                <a:latin typeface="Arial" charset="0"/>
              </a:endParaRPr>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2"/>
          <p:cNvSpPr>
            <a:spLocks noChangeArrowheads="1"/>
          </p:cNvSpPr>
          <p:nvPr/>
        </p:nvSpPr>
        <p:spPr bwMode="auto">
          <a:xfrm>
            <a:off x="865188" y="5470525"/>
            <a:ext cx="184150" cy="920750"/>
          </a:xfrm>
          <a:prstGeom prst="rect">
            <a:avLst/>
          </a:prstGeom>
          <a:noFill/>
          <a:ln w="9525">
            <a:noFill/>
            <a:miter lim="800000"/>
            <a:headEnd/>
            <a:tailEnd/>
          </a:ln>
        </p:spPr>
        <p:txBody>
          <a:bodyPr wrap="none" anchor="ctr">
            <a:spAutoFit/>
          </a:bodyPr>
          <a:lstStyle/>
          <a:p>
            <a:pPr>
              <a:lnSpc>
                <a:spcPct val="130000"/>
              </a:lnSpc>
              <a:tabLst>
                <a:tab pos="457200" algn="l"/>
              </a:tabLst>
            </a:pPr>
            <a:endParaRPr lang="es-ES" sz="1400">
              <a:solidFill>
                <a:srgbClr val="000099"/>
              </a:solidFill>
              <a:latin typeface="Arial" charset="0"/>
            </a:endParaRPr>
          </a:p>
          <a:p>
            <a:pPr>
              <a:lnSpc>
                <a:spcPct val="130000"/>
              </a:lnSpc>
              <a:tabLst>
                <a:tab pos="457200" algn="l"/>
              </a:tabLst>
            </a:pPr>
            <a:endParaRPr lang="es-ES" sz="1400">
              <a:solidFill>
                <a:srgbClr val="000099"/>
              </a:solidFill>
              <a:latin typeface="Arial" charset="0"/>
            </a:endParaRPr>
          </a:p>
          <a:p>
            <a:pPr>
              <a:lnSpc>
                <a:spcPct val="130000"/>
              </a:lnSpc>
              <a:tabLst>
                <a:tab pos="457200" algn="l"/>
              </a:tabLst>
            </a:pPr>
            <a:endParaRPr lang="en-GB" sz="1400">
              <a:solidFill>
                <a:srgbClr val="000099"/>
              </a:solidFill>
              <a:latin typeface="Arial" charset="0"/>
            </a:endParaRPr>
          </a:p>
        </p:txBody>
      </p:sp>
      <p:grpSp>
        <p:nvGrpSpPr>
          <p:cNvPr id="144386" name="Group 33"/>
          <p:cNvGrpSpPr>
            <a:grpSpLocks/>
          </p:cNvGrpSpPr>
          <p:nvPr/>
        </p:nvGrpSpPr>
        <p:grpSpPr bwMode="auto">
          <a:xfrm>
            <a:off x="71438" y="354013"/>
            <a:ext cx="8997950" cy="457200"/>
            <a:chOff x="45" y="160"/>
            <a:chExt cx="5668" cy="288"/>
          </a:xfrm>
        </p:grpSpPr>
        <p:sp>
          <p:nvSpPr>
            <p:cNvPr id="144388" name="Rectangle 34"/>
            <p:cNvSpPr>
              <a:spLocks noChangeArrowheads="1"/>
            </p:cNvSpPr>
            <p:nvPr/>
          </p:nvSpPr>
          <p:spPr bwMode="auto">
            <a:xfrm>
              <a:off x="45" y="160"/>
              <a:ext cx="5668"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28707" name="Rectangle 35"/>
            <p:cNvSpPr>
              <a:spLocks noChangeArrowheads="1"/>
            </p:cNvSpPr>
            <p:nvPr/>
          </p:nvSpPr>
          <p:spPr bwMode="auto">
            <a:xfrm>
              <a:off x="524" y="160"/>
              <a:ext cx="4664" cy="288"/>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ACTIONS</a:t>
              </a:r>
              <a:r>
                <a:rPr lang="en-GB" b="1">
                  <a:solidFill>
                    <a:schemeClr val="bg1"/>
                  </a:solidFill>
                  <a:effectLst>
                    <a:outerShdw blurRad="38100" dist="38100" dir="2700000" algn="tl">
                      <a:srgbClr val="000000"/>
                    </a:outerShdw>
                  </a:effectLst>
                  <a:latin typeface="Arial" charset="0"/>
                </a:rPr>
                <a:t> </a:t>
              </a:r>
              <a:r>
                <a:rPr lang="en-GB" sz="2000" b="1">
                  <a:solidFill>
                    <a:schemeClr val="bg1"/>
                  </a:solidFill>
                  <a:effectLst>
                    <a:outerShdw blurRad="38100" dist="38100" dir="2700000" algn="tl">
                      <a:srgbClr val="000000"/>
                    </a:outerShdw>
                  </a:effectLst>
                  <a:latin typeface="Arial" charset="0"/>
                </a:rPr>
                <a:t>TO ACHIEVE OBJECTIVES: GENERAL SERVICES</a:t>
              </a:r>
              <a:endParaRPr lang="es-ES" sz="2000" b="1">
                <a:solidFill>
                  <a:schemeClr val="bg1"/>
                </a:solidFill>
                <a:effectLst>
                  <a:outerShdw blurRad="38100" dist="38100" dir="2700000" algn="tl">
                    <a:srgbClr val="000000"/>
                  </a:outerShdw>
                </a:effectLst>
                <a:latin typeface="Arial" charset="0"/>
              </a:endParaRPr>
            </a:p>
          </p:txBody>
        </p:sp>
      </p:grpSp>
      <p:sp>
        <p:nvSpPr>
          <p:cNvPr id="144387" name="Text Box 36"/>
          <p:cNvSpPr txBox="1">
            <a:spLocks noChangeArrowheads="1"/>
          </p:cNvSpPr>
          <p:nvPr/>
        </p:nvSpPr>
        <p:spPr bwMode="auto">
          <a:xfrm>
            <a:off x="590550" y="1409700"/>
            <a:ext cx="8302625" cy="3544888"/>
          </a:xfrm>
          <a:prstGeom prst="rect">
            <a:avLst/>
          </a:prstGeom>
          <a:noFill/>
          <a:ln w="9525">
            <a:noFill/>
            <a:miter lim="800000"/>
            <a:headEnd/>
            <a:tailEnd/>
          </a:ln>
        </p:spPr>
        <p:txBody>
          <a:bodyPr>
            <a:spAutoFit/>
          </a:bodyPr>
          <a:lstStyle/>
          <a:p>
            <a:pPr marL="261938" indent="-261938"/>
            <a:r>
              <a:rPr lang="en-US" sz="1800">
                <a:solidFill>
                  <a:srgbClr val="000099"/>
                </a:solidFill>
                <a:latin typeface="Arial" charset="0"/>
              </a:rPr>
              <a:t>The IATA should consolidate and improve current general scientific services.</a:t>
            </a:r>
            <a:r>
              <a:rPr lang="en-US" sz="1600">
                <a:solidFill>
                  <a:srgbClr val="000099"/>
                </a:solidFill>
                <a:latin typeface="Arial" charset="0"/>
              </a:rPr>
              <a:t> </a:t>
            </a:r>
          </a:p>
          <a:p>
            <a:pPr marL="261938" indent="-261938"/>
            <a:r>
              <a:rPr lang="en-US" sz="1600">
                <a:solidFill>
                  <a:srgbClr val="000099"/>
                </a:solidFill>
                <a:latin typeface="Arial" charset="0"/>
              </a:rPr>
              <a:t>Specific actions:</a:t>
            </a:r>
          </a:p>
          <a:p>
            <a:pPr marL="261938" indent="-261938"/>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Equipment and services in the Pilot Plant should be improved, since this is one of the strengths of the IATA and is of general use for most of the research groups.</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Creation of a Cell Culture laboratory.</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Laboratory for high-throughput technologies (proteomics, genomics and in the near future metabolomics).</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Pilot Plant facilities for the Biotechnology Department are required.</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Animal-house facilities.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2"/>
          <p:cNvSpPr txBox="1">
            <a:spLocks noChangeArrowheads="1"/>
          </p:cNvSpPr>
          <p:nvPr/>
        </p:nvSpPr>
        <p:spPr bwMode="auto">
          <a:xfrm>
            <a:off x="971550" y="828675"/>
            <a:ext cx="7221538" cy="434975"/>
          </a:xfrm>
          <a:prstGeom prst="rect">
            <a:avLst/>
          </a:prstGeom>
          <a:noFill/>
          <a:ln w="38100" cmpd="dbl">
            <a:solidFill>
              <a:srgbClr val="CC3300"/>
            </a:solidFill>
            <a:miter lim="800000"/>
            <a:headEnd/>
            <a:tailEnd/>
          </a:ln>
        </p:spPr>
        <p:txBody>
          <a:bodyPr>
            <a:spAutoFit/>
          </a:bodyPr>
          <a:lstStyle/>
          <a:p>
            <a:pPr algn="ctr"/>
            <a:r>
              <a:rPr lang="en-GB" sz="2000" b="1">
                <a:solidFill>
                  <a:srgbClr val="000099"/>
                </a:solidFill>
                <a:latin typeface="Arial" charset="0"/>
              </a:rPr>
              <a:t>EFSA: European Food Safety Agency</a:t>
            </a:r>
          </a:p>
        </p:txBody>
      </p:sp>
      <p:grpSp>
        <p:nvGrpSpPr>
          <p:cNvPr id="24578" name="Group 3"/>
          <p:cNvGrpSpPr>
            <a:grpSpLocks/>
          </p:cNvGrpSpPr>
          <p:nvPr/>
        </p:nvGrpSpPr>
        <p:grpSpPr bwMode="auto">
          <a:xfrm>
            <a:off x="468313" y="266700"/>
            <a:ext cx="8277225" cy="457200"/>
            <a:chOff x="295" y="192"/>
            <a:chExt cx="5214" cy="288"/>
          </a:xfrm>
        </p:grpSpPr>
        <p:sp>
          <p:nvSpPr>
            <p:cNvPr id="24581" name="Rectangle 4"/>
            <p:cNvSpPr>
              <a:spLocks noChangeArrowheads="1"/>
            </p:cNvSpPr>
            <p:nvPr/>
          </p:nvSpPr>
          <p:spPr bwMode="auto">
            <a:xfrm>
              <a:off x="295" y="192"/>
              <a:ext cx="5214"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79877" name="Rectangle 5"/>
            <p:cNvSpPr>
              <a:spLocks noChangeArrowheads="1"/>
            </p:cNvSpPr>
            <p:nvPr/>
          </p:nvSpPr>
          <p:spPr bwMode="auto">
            <a:xfrm>
              <a:off x="2593" y="222"/>
              <a:ext cx="544" cy="250"/>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EFSA</a:t>
              </a:r>
              <a:endParaRPr lang="es-ES" sz="2000" b="1">
                <a:solidFill>
                  <a:schemeClr val="bg1"/>
                </a:solidFill>
                <a:effectLst>
                  <a:outerShdw blurRad="38100" dist="38100" dir="2700000" algn="tl">
                    <a:srgbClr val="000000"/>
                  </a:outerShdw>
                </a:effectLst>
                <a:latin typeface="Arial" charset="0"/>
              </a:endParaRPr>
            </a:p>
          </p:txBody>
        </p:sp>
      </p:grpSp>
      <p:sp>
        <p:nvSpPr>
          <p:cNvPr id="24579" name="Rectangle 6"/>
          <p:cNvSpPr>
            <a:spLocks noChangeArrowheads="1"/>
          </p:cNvSpPr>
          <p:nvPr/>
        </p:nvSpPr>
        <p:spPr bwMode="auto">
          <a:xfrm>
            <a:off x="4267200" y="1514475"/>
            <a:ext cx="4171950" cy="376238"/>
          </a:xfrm>
          <a:prstGeom prst="rect">
            <a:avLst/>
          </a:prstGeom>
          <a:noFill/>
          <a:ln w="9525">
            <a:solidFill>
              <a:srgbClr val="CC3300"/>
            </a:solidFill>
            <a:miter lim="800000"/>
            <a:headEnd/>
            <a:tailEnd/>
          </a:ln>
        </p:spPr>
        <p:txBody>
          <a:bodyPr>
            <a:spAutoFit/>
          </a:bodyPr>
          <a:lstStyle/>
          <a:p>
            <a:pPr algn="ctr"/>
            <a:r>
              <a:rPr lang="en-GB" sz="1800">
                <a:solidFill>
                  <a:srgbClr val="000099"/>
                </a:solidFill>
                <a:latin typeface="Arial" charset="0"/>
              </a:rPr>
              <a:t>Probioticos</a:t>
            </a:r>
          </a:p>
        </p:txBody>
      </p:sp>
      <p:sp>
        <p:nvSpPr>
          <p:cNvPr id="24580" name="Rectangle 7"/>
          <p:cNvSpPr>
            <a:spLocks noChangeArrowheads="1"/>
          </p:cNvSpPr>
          <p:nvPr/>
        </p:nvSpPr>
        <p:spPr bwMode="auto">
          <a:xfrm>
            <a:off x="673100" y="2416175"/>
            <a:ext cx="7572375" cy="2292350"/>
          </a:xfrm>
          <a:prstGeom prst="rect">
            <a:avLst/>
          </a:prstGeom>
          <a:noFill/>
          <a:ln w="9525">
            <a:solidFill>
              <a:srgbClr val="CC3300"/>
            </a:solidFill>
            <a:miter lim="800000"/>
            <a:headEnd/>
            <a:tailEnd/>
          </a:ln>
        </p:spPr>
        <p:txBody>
          <a:bodyPr>
            <a:spAutoFit/>
          </a:bodyPr>
          <a:lstStyle/>
          <a:p>
            <a:pPr algn="just"/>
            <a:r>
              <a:rPr lang="es-ES">
                <a:latin typeface="Arial" charset="0"/>
              </a:rPr>
              <a:t>Mientras no llega dicha fecha, la EFSA ha empezado emitir resultados sobre algunos de los ingredientes presentados y, como resultado, ya ha rechazado algunas marcas registradas como en lo caso de “Lactoral”, una mezcla de probióticos para mejoras intestinales.</a:t>
            </a:r>
            <a:endParaRPr lang="en-GB">
              <a:latin typeface="Arial"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2"/>
          <p:cNvSpPr>
            <a:spLocks noChangeArrowheads="1"/>
          </p:cNvSpPr>
          <p:nvPr/>
        </p:nvSpPr>
        <p:spPr bwMode="auto">
          <a:xfrm>
            <a:off x="865188" y="5470525"/>
            <a:ext cx="184150" cy="920750"/>
          </a:xfrm>
          <a:prstGeom prst="rect">
            <a:avLst/>
          </a:prstGeom>
          <a:noFill/>
          <a:ln w="9525">
            <a:noFill/>
            <a:miter lim="800000"/>
            <a:headEnd/>
            <a:tailEnd/>
          </a:ln>
        </p:spPr>
        <p:txBody>
          <a:bodyPr wrap="none" anchor="ctr">
            <a:spAutoFit/>
          </a:bodyPr>
          <a:lstStyle/>
          <a:p>
            <a:pPr>
              <a:lnSpc>
                <a:spcPct val="130000"/>
              </a:lnSpc>
              <a:tabLst>
                <a:tab pos="457200" algn="l"/>
              </a:tabLst>
            </a:pPr>
            <a:endParaRPr lang="es-ES" sz="1400">
              <a:solidFill>
                <a:srgbClr val="000099"/>
              </a:solidFill>
              <a:latin typeface="Arial" charset="0"/>
            </a:endParaRPr>
          </a:p>
          <a:p>
            <a:pPr>
              <a:lnSpc>
                <a:spcPct val="130000"/>
              </a:lnSpc>
              <a:tabLst>
                <a:tab pos="457200" algn="l"/>
              </a:tabLst>
            </a:pPr>
            <a:endParaRPr lang="es-ES" sz="1400">
              <a:solidFill>
                <a:srgbClr val="000099"/>
              </a:solidFill>
              <a:latin typeface="Arial" charset="0"/>
            </a:endParaRPr>
          </a:p>
          <a:p>
            <a:pPr>
              <a:lnSpc>
                <a:spcPct val="130000"/>
              </a:lnSpc>
              <a:tabLst>
                <a:tab pos="457200" algn="l"/>
              </a:tabLst>
            </a:pPr>
            <a:endParaRPr lang="en-GB" sz="1400">
              <a:solidFill>
                <a:srgbClr val="000099"/>
              </a:solidFill>
              <a:latin typeface="Arial" charset="0"/>
            </a:endParaRPr>
          </a:p>
        </p:txBody>
      </p:sp>
      <p:grpSp>
        <p:nvGrpSpPr>
          <p:cNvPr id="146434" name="Group 3"/>
          <p:cNvGrpSpPr>
            <a:grpSpLocks/>
          </p:cNvGrpSpPr>
          <p:nvPr/>
        </p:nvGrpSpPr>
        <p:grpSpPr bwMode="auto">
          <a:xfrm>
            <a:off x="71438" y="354013"/>
            <a:ext cx="8997950" cy="457200"/>
            <a:chOff x="45" y="160"/>
            <a:chExt cx="5668" cy="288"/>
          </a:xfrm>
        </p:grpSpPr>
        <p:sp>
          <p:nvSpPr>
            <p:cNvPr id="146436" name="Rectangle 4"/>
            <p:cNvSpPr>
              <a:spLocks noChangeArrowheads="1"/>
            </p:cNvSpPr>
            <p:nvPr/>
          </p:nvSpPr>
          <p:spPr bwMode="auto">
            <a:xfrm>
              <a:off x="45" y="160"/>
              <a:ext cx="5668"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29701" name="Rectangle 5"/>
            <p:cNvSpPr>
              <a:spLocks noChangeArrowheads="1"/>
            </p:cNvSpPr>
            <p:nvPr/>
          </p:nvSpPr>
          <p:spPr bwMode="auto">
            <a:xfrm>
              <a:off x="425" y="160"/>
              <a:ext cx="4860" cy="288"/>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ACTIONS</a:t>
              </a:r>
              <a:r>
                <a:rPr lang="en-GB" b="1">
                  <a:solidFill>
                    <a:schemeClr val="bg1"/>
                  </a:solidFill>
                  <a:effectLst>
                    <a:outerShdw blurRad="38100" dist="38100" dir="2700000" algn="tl">
                      <a:srgbClr val="000000"/>
                    </a:outerShdw>
                  </a:effectLst>
                  <a:latin typeface="Arial" charset="0"/>
                </a:rPr>
                <a:t> </a:t>
              </a:r>
              <a:r>
                <a:rPr lang="en-GB" sz="2000" b="1">
                  <a:solidFill>
                    <a:schemeClr val="bg1"/>
                  </a:solidFill>
                  <a:effectLst>
                    <a:outerShdw blurRad="38100" dist="38100" dir="2700000" algn="tl">
                      <a:srgbClr val="000000"/>
                    </a:outerShdw>
                  </a:effectLst>
                  <a:latin typeface="Arial" charset="0"/>
                </a:rPr>
                <a:t>TO ACHIEVE OBJECTIVES: EXTERNAL RELATIONS</a:t>
              </a:r>
              <a:endParaRPr lang="es-ES" sz="2000" b="1">
                <a:solidFill>
                  <a:schemeClr val="bg1"/>
                </a:solidFill>
                <a:effectLst>
                  <a:outerShdw blurRad="38100" dist="38100" dir="2700000" algn="tl">
                    <a:srgbClr val="000000"/>
                  </a:outerShdw>
                </a:effectLst>
                <a:latin typeface="Arial" charset="0"/>
              </a:endParaRPr>
            </a:p>
          </p:txBody>
        </p:sp>
      </p:grpSp>
      <p:sp>
        <p:nvSpPr>
          <p:cNvPr id="146435" name="Text Box 6"/>
          <p:cNvSpPr txBox="1">
            <a:spLocks noChangeArrowheads="1"/>
          </p:cNvSpPr>
          <p:nvPr/>
        </p:nvSpPr>
        <p:spPr bwMode="auto">
          <a:xfrm>
            <a:off x="590550" y="1409700"/>
            <a:ext cx="8302625" cy="4248150"/>
          </a:xfrm>
          <a:prstGeom prst="rect">
            <a:avLst/>
          </a:prstGeom>
          <a:noFill/>
          <a:ln w="9525">
            <a:noFill/>
            <a:miter lim="800000"/>
            <a:headEnd/>
            <a:tailEnd/>
          </a:ln>
        </p:spPr>
        <p:txBody>
          <a:bodyPr>
            <a:spAutoFit/>
          </a:bodyPr>
          <a:lstStyle/>
          <a:p>
            <a:pPr marL="261938" indent="-261938"/>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Consolidation and improvement of the relations with the two main Universities of Valencia, UVEG and UPV. The IATA should become a point of reference for both Universities.</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Maintenance of existing relations with current Associated Units and to explore future links with other research departments.</a:t>
            </a:r>
          </a:p>
          <a:p>
            <a:pPr marL="261938" indent="-261938">
              <a:buClr>
                <a:srgbClr val="FF0000"/>
              </a:buClr>
              <a:buFont typeface="Wingdings" pitchFamily="2" charset="2"/>
              <a:buChar char="Ø"/>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Improve relations with local government and with specific funding agencies.</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Promote relationships with closely related research institutes (IBMCP, IVIA, AINIA, ITENE, IBV, etc).</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Collaborations and agreements with industries and technological companies. </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Potentiate agreements with other national and international Institutes and Universities, and long-term collaborations.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ChangeArrowheads="1"/>
          </p:cNvSpPr>
          <p:nvPr/>
        </p:nvSpPr>
        <p:spPr bwMode="auto">
          <a:xfrm>
            <a:off x="865188" y="5470525"/>
            <a:ext cx="184150" cy="920750"/>
          </a:xfrm>
          <a:prstGeom prst="rect">
            <a:avLst/>
          </a:prstGeom>
          <a:noFill/>
          <a:ln w="9525">
            <a:noFill/>
            <a:miter lim="800000"/>
            <a:headEnd/>
            <a:tailEnd/>
          </a:ln>
        </p:spPr>
        <p:txBody>
          <a:bodyPr wrap="none" anchor="ctr">
            <a:spAutoFit/>
          </a:bodyPr>
          <a:lstStyle/>
          <a:p>
            <a:pPr>
              <a:lnSpc>
                <a:spcPct val="130000"/>
              </a:lnSpc>
              <a:tabLst>
                <a:tab pos="457200" algn="l"/>
              </a:tabLst>
            </a:pPr>
            <a:endParaRPr lang="es-ES" sz="1400">
              <a:solidFill>
                <a:srgbClr val="000099"/>
              </a:solidFill>
              <a:latin typeface="Arial" charset="0"/>
            </a:endParaRPr>
          </a:p>
          <a:p>
            <a:pPr>
              <a:lnSpc>
                <a:spcPct val="130000"/>
              </a:lnSpc>
              <a:tabLst>
                <a:tab pos="457200" algn="l"/>
              </a:tabLst>
            </a:pPr>
            <a:endParaRPr lang="es-ES" sz="1400">
              <a:solidFill>
                <a:srgbClr val="000099"/>
              </a:solidFill>
              <a:latin typeface="Arial" charset="0"/>
            </a:endParaRPr>
          </a:p>
          <a:p>
            <a:pPr>
              <a:lnSpc>
                <a:spcPct val="130000"/>
              </a:lnSpc>
              <a:tabLst>
                <a:tab pos="457200" algn="l"/>
              </a:tabLst>
            </a:pPr>
            <a:endParaRPr lang="en-GB" sz="1400">
              <a:solidFill>
                <a:srgbClr val="000099"/>
              </a:solidFill>
              <a:latin typeface="Arial" charset="0"/>
            </a:endParaRPr>
          </a:p>
        </p:txBody>
      </p:sp>
      <p:sp>
        <p:nvSpPr>
          <p:cNvPr id="148482" name="Rectangle 4"/>
          <p:cNvSpPr>
            <a:spLocks noChangeArrowheads="1"/>
          </p:cNvSpPr>
          <p:nvPr/>
        </p:nvSpPr>
        <p:spPr bwMode="auto">
          <a:xfrm>
            <a:off x="71438" y="354013"/>
            <a:ext cx="8997950" cy="790575"/>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49157" name="Rectangle 5"/>
          <p:cNvSpPr>
            <a:spLocks noChangeArrowheads="1"/>
          </p:cNvSpPr>
          <p:nvPr/>
        </p:nvSpPr>
        <p:spPr bwMode="auto">
          <a:xfrm>
            <a:off x="1290638" y="401638"/>
            <a:ext cx="6496050" cy="701675"/>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ACTIONS FOR THE DEVELOPMENT OF SCIENTIFIC </a:t>
            </a:r>
          </a:p>
          <a:p>
            <a:pPr algn="ctr">
              <a:defRPr/>
            </a:pPr>
            <a:r>
              <a:rPr lang="en-GB" sz="2000" b="1">
                <a:solidFill>
                  <a:schemeClr val="bg1"/>
                </a:solidFill>
                <a:effectLst>
                  <a:outerShdw blurRad="38100" dist="38100" dir="2700000" algn="tl">
                    <a:srgbClr val="000000"/>
                  </a:outerShdw>
                </a:effectLst>
                <a:latin typeface="Arial" charset="0"/>
              </a:rPr>
              <a:t>CULTURE AND DISSEMINATION</a:t>
            </a:r>
            <a:endParaRPr lang="es-ES" sz="2000" b="1">
              <a:solidFill>
                <a:schemeClr val="bg1"/>
              </a:solidFill>
              <a:effectLst>
                <a:outerShdw blurRad="38100" dist="38100" dir="2700000" algn="tl">
                  <a:srgbClr val="000000"/>
                </a:outerShdw>
              </a:effectLst>
              <a:latin typeface="Arial" charset="0"/>
            </a:endParaRPr>
          </a:p>
        </p:txBody>
      </p:sp>
      <p:sp>
        <p:nvSpPr>
          <p:cNvPr id="148484" name="Text Box 7"/>
          <p:cNvSpPr txBox="1">
            <a:spLocks noChangeArrowheads="1"/>
          </p:cNvSpPr>
          <p:nvPr/>
        </p:nvSpPr>
        <p:spPr bwMode="auto">
          <a:xfrm>
            <a:off x="590550" y="1409700"/>
            <a:ext cx="8302625" cy="3759200"/>
          </a:xfrm>
          <a:prstGeom prst="rect">
            <a:avLst/>
          </a:prstGeom>
          <a:noFill/>
          <a:ln w="9525">
            <a:noFill/>
            <a:miter lim="800000"/>
            <a:headEnd/>
            <a:tailEnd/>
          </a:ln>
        </p:spPr>
        <p:txBody>
          <a:bodyPr>
            <a:spAutoFit/>
          </a:bodyPr>
          <a:lstStyle/>
          <a:p>
            <a:pPr marL="261938" indent="-261938"/>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Science Weeks.</a:t>
            </a:r>
          </a:p>
          <a:p>
            <a:pPr marL="261938" indent="-261938">
              <a:buClr>
                <a:srgbClr val="FF0000"/>
              </a:buClr>
              <a:buFont typeface="Wingdings" pitchFamily="2" charset="2"/>
              <a:buChar char="Ø"/>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Open day activities.</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Visits by secondary schools, technical colleges and University students</a:t>
            </a:r>
          </a:p>
          <a:p>
            <a:pPr marL="261938" indent="-261938">
              <a:buClr>
                <a:srgbClr val="FF0000"/>
              </a:buClr>
              <a:buFont typeface="Wingdings" pitchFamily="2" charset="2"/>
              <a:buChar char="Ø"/>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Popularization of the IATA in the media (press, TV, etc.).</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Interactive website. </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Increase IATA visibility to the Food Industries.  </a:t>
            </a:r>
          </a:p>
          <a:p>
            <a:pPr marL="261938" indent="-261938">
              <a:buClr>
                <a:srgbClr val="FF0000"/>
              </a:buClr>
              <a:buFont typeface="Wingdings" pitchFamily="2" charset="2"/>
              <a:buNone/>
            </a:pPr>
            <a:endParaRPr lang="en-US" sz="1600">
              <a:solidFill>
                <a:srgbClr val="000099"/>
              </a:solidFill>
              <a:latin typeface="Arial" charset="0"/>
            </a:endParaRPr>
          </a:p>
          <a:p>
            <a:pPr marL="261938" indent="-261938">
              <a:buClr>
                <a:srgbClr val="FF0000"/>
              </a:buClr>
              <a:buFont typeface="Wingdings" pitchFamily="2" charset="2"/>
              <a:buChar char="Ø"/>
            </a:pPr>
            <a:r>
              <a:rPr lang="en-US" sz="1600">
                <a:solidFill>
                  <a:srgbClr val="000099"/>
                </a:solidFill>
                <a:latin typeface="Arial" charset="0"/>
              </a:rPr>
              <a:t>Immersion in the Universities: organizing and coordinating our own postgraduate courses and programs.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529" name="Group 3"/>
          <p:cNvGrpSpPr>
            <a:grpSpLocks/>
          </p:cNvGrpSpPr>
          <p:nvPr/>
        </p:nvGrpSpPr>
        <p:grpSpPr bwMode="auto">
          <a:xfrm>
            <a:off x="71438" y="354013"/>
            <a:ext cx="8997950" cy="457200"/>
            <a:chOff x="45" y="160"/>
            <a:chExt cx="5668" cy="288"/>
          </a:xfrm>
        </p:grpSpPr>
        <p:sp>
          <p:nvSpPr>
            <p:cNvPr id="150531" name="Rectangle 4"/>
            <p:cNvSpPr>
              <a:spLocks noChangeArrowheads="1"/>
            </p:cNvSpPr>
            <p:nvPr/>
          </p:nvSpPr>
          <p:spPr bwMode="auto">
            <a:xfrm>
              <a:off x="45" y="160"/>
              <a:ext cx="5668"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2053" name="Rectangle 5"/>
            <p:cNvSpPr>
              <a:spLocks noChangeArrowheads="1"/>
            </p:cNvSpPr>
            <p:nvPr/>
          </p:nvSpPr>
          <p:spPr bwMode="auto">
            <a:xfrm>
              <a:off x="2263" y="160"/>
              <a:ext cx="1183" cy="288"/>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CONTACTS</a:t>
              </a:r>
              <a:endParaRPr lang="es-ES" b="1">
                <a:solidFill>
                  <a:schemeClr val="bg1"/>
                </a:solidFill>
                <a:effectLst>
                  <a:outerShdw blurRad="38100" dist="38100" dir="2700000" algn="tl">
                    <a:srgbClr val="000000"/>
                  </a:outerShdw>
                </a:effectLst>
                <a:latin typeface="Arial" charset="0"/>
              </a:endParaRPr>
            </a:p>
          </p:txBody>
        </p:sp>
      </p:grpSp>
      <p:sp>
        <p:nvSpPr>
          <p:cNvPr id="150530" name="Text Box 7"/>
          <p:cNvSpPr txBox="1">
            <a:spLocks noChangeArrowheads="1"/>
          </p:cNvSpPr>
          <p:nvPr/>
        </p:nvSpPr>
        <p:spPr bwMode="auto">
          <a:xfrm>
            <a:off x="1727200" y="1150938"/>
            <a:ext cx="5403850" cy="4760912"/>
          </a:xfrm>
          <a:prstGeom prst="rect">
            <a:avLst/>
          </a:prstGeom>
          <a:noFill/>
          <a:ln w="9525">
            <a:noFill/>
            <a:miter lim="800000"/>
            <a:headEnd/>
            <a:tailEnd/>
          </a:ln>
        </p:spPr>
        <p:txBody>
          <a:bodyPr wrap="none">
            <a:spAutoFit/>
          </a:bodyPr>
          <a:lstStyle/>
          <a:p>
            <a:r>
              <a:rPr lang="es-ES" sz="1800" b="1">
                <a:solidFill>
                  <a:srgbClr val="CC3300"/>
                </a:solidFill>
                <a:latin typeface="Arial" charset="0"/>
              </a:rPr>
              <a:t>DIRECTOR</a:t>
            </a:r>
          </a:p>
          <a:p>
            <a:r>
              <a:rPr lang="es-ES" sz="1800">
                <a:solidFill>
                  <a:srgbClr val="000099"/>
                </a:solidFill>
                <a:latin typeface="Arial" charset="0"/>
              </a:rPr>
              <a:t>Dr. Lorenzo Zacarías García</a:t>
            </a:r>
          </a:p>
          <a:p>
            <a:r>
              <a:rPr lang="es-ES" sz="1800">
                <a:solidFill>
                  <a:srgbClr val="000099"/>
                </a:solidFill>
                <a:latin typeface="Arial" charset="0"/>
              </a:rPr>
              <a:t>E-mail: lzacarias@iata.csic.es</a:t>
            </a:r>
          </a:p>
          <a:p>
            <a:endParaRPr lang="es-ES" sz="1800">
              <a:solidFill>
                <a:srgbClr val="000099"/>
              </a:solidFill>
              <a:latin typeface="Arial" charset="0"/>
            </a:endParaRPr>
          </a:p>
          <a:p>
            <a:r>
              <a:rPr lang="es-ES" sz="1800" b="1">
                <a:solidFill>
                  <a:srgbClr val="CC3300"/>
                </a:solidFill>
                <a:latin typeface="Arial" charset="0"/>
              </a:rPr>
              <a:t>VICEDIRECTOR</a:t>
            </a:r>
          </a:p>
          <a:p>
            <a:r>
              <a:rPr lang="es-ES" sz="1800">
                <a:solidFill>
                  <a:srgbClr val="000099"/>
                </a:solidFill>
                <a:latin typeface="Arial" charset="0"/>
              </a:rPr>
              <a:t>Dr. Antonio Martínez López</a:t>
            </a:r>
          </a:p>
          <a:p>
            <a:r>
              <a:rPr lang="es-ES" sz="1800">
                <a:solidFill>
                  <a:srgbClr val="000099"/>
                </a:solidFill>
                <a:latin typeface="Arial" charset="0"/>
              </a:rPr>
              <a:t>E-mail: amartinez@iata.csic.es</a:t>
            </a:r>
          </a:p>
          <a:p>
            <a:endParaRPr lang="es-ES" sz="1800">
              <a:solidFill>
                <a:srgbClr val="000099"/>
              </a:solidFill>
              <a:latin typeface="Arial" charset="0"/>
            </a:endParaRPr>
          </a:p>
          <a:p>
            <a:r>
              <a:rPr lang="es-ES" sz="1800" b="1">
                <a:solidFill>
                  <a:srgbClr val="CC3300"/>
                </a:solidFill>
                <a:latin typeface="Arial" charset="0"/>
              </a:rPr>
              <a:t>MANAGER</a:t>
            </a:r>
          </a:p>
          <a:p>
            <a:r>
              <a:rPr lang="es-ES" sz="1800">
                <a:solidFill>
                  <a:srgbClr val="000099"/>
                </a:solidFill>
                <a:latin typeface="Arial" charset="0"/>
              </a:rPr>
              <a:t>D. Ascensio Navarro Alarcó</a:t>
            </a:r>
          </a:p>
          <a:p>
            <a:r>
              <a:rPr lang="es-ES" sz="1800">
                <a:solidFill>
                  <a:srgbClr val="000099"/>
                </a:solidFill>
                <a:latin typeface="Arial" charset="0"/>
              </a:rPr>
              <a:t>E-mail: ascensio@iata.csic.es</a:t>
            </a:r>
          </a:p>
          <a:p>
            <a:endParaRPr lang="es-ES" sz="1800">
              <a:solidFill>
                <a:srgbClr val="000099"/>
              </a:solidFill>
              <a:latin typeface="Arial" charset="0"/>
            </a:endParaRPr>
          </a:p>
          <a:p>
            <a:r>
              <a:rPr lang="en-GB" sz="1800" b="1">
                <a:solidFill>
                  <a:srgbClr val="CC3300"/>
                </a:solidFill>
                <a:latin typeface="Arial" charset="0"/>
              </a:rPr>
              <a:t>ADDRESS</a:t>
            </a:r>
            <a:r>
              <a:rPr lang="es-ES" sz="1800" b="1">
                <a:solidFill>
                  <a:srgbClr val="CC3300"/>
                </a:solidFill>
                <a:latin typeface="Arial" charset="0"/>
              </a:rPr>
              <a:t>:</a:t>
            </a:r>
          </a:p>
          <a:p>
            <a:r>
              <a:rPr lang="es-ES" sz="1800">
                <a:solidFill>
                  <a:srgbClr val="000099"/>
                </a:solidFill>
                <a:latin typeface="Arial" charset="0"/>
              </a:rPr>
              <a:t>Instituto de Agroquímica y Tecnología de Alimentos</a:t>
            </a:r>
          </a:p>
          <a:p>
            <a:r>
              <a:rPr lang="es-ES" sz="1800">
                <a:solidFill>
                  <a:srgbClr val="000099"/>
                </a:solidFill>
                <a:latin typeface="Arial" charset="0"/>
              </a:rPr>
              <a:t>Apartado Postal 73, 46100 Burjassot, Valencia</a:t>
            </a:r>
          </a:p>
          <a:p>
            <a:r>
              <a:rPr lang="es-ES" sz="1800">
                <a:solidFill>
                  <a:srgbClr val="000099"/>
                </a:solidFill>
                <a:latin typeface="Arial" charset="0"/>
              </a:rPr>
              <a:t>Tel: 34 963900022; Fax: 34 963636301</a:t>
            </a:r>
          </a:p>
          <a:p>
            <a:r>
              <a:rPr lang="es-ES" sz="1800">
                <a:solidFill>
                  <a:srgbClr val="000099"/>
                </a:solidFill>
                <a:latin typeface="Arial" charset="0"/>
              </a:rPr>
              <a:t>Website: http://www.iata.csic.es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a:spLocks noChangeArrowheads="1"/>
          </p:cNvSpPr>
          <p:nvPr/>
        </p:nvSpPr>
        <p:spPr bwMode="auto">
          <a:xfrm>
            <a:off x="971550" y="828675"/>
            <a:ext cx="7221538" cy="434975"/>
          </a:xfrm>
          <a:prstGeom prst="rect">
            <a:avLst/>
          </a:prstGeom>
          <a:noFill/>
          <a:ln w="38100" cmpd="dbl">
            <a:solidFill>
              <a:srgbClr val="CC3300"/>
            </a:solidFill>
            <a:miter lim="800000"/>
            <a:headEnd/>
            <a:tailEnd/>
          </a:ln>
        </p:spPr>
        <p:txBody>
          <a:bodyPr>
            <a:spAutoFit/>
          </a:bodyPr>
          <a:lstStyle/>
          <a:p>
            <a:pPr algn="ctr"/>
            <a:r>
              <a:rPr lang="en-GB" sz="2000" b="1">
                <a:solidFill>
                  <a:srgbClr val="000099"/>
                </a:solidFill>
                <a:latin typeface="Arial" charset="0"/>
              </a:rPr>
              <a:t>EFSA: European Food Safety Agency</a:t>
            </a:r>
          </a:p>
        </p:txBody>
      </p:sp>
      <p:grpSp>
        <p:nvGrpSpPr>
          <p:cNvPr id="26626" name="Group 3"/>
          <p:cNvGrpSpPr>
            <a:grpSpLocks/>
          </p:cNvGrpSpPr>
          <p:nvPr/>
        </p:nvGrpSpPr>
        <p:grpSpPr bwMode="auto">
          <a:xfrm>
            <a:off x="468313" y="266700"/>
            <a:ext cx="8277225" cy="457200"/>
            <a:chOff x="295" y="192"/>
            <a:chExt cx="5214" cy="288"/>
          </a:xfrm>
        </p:grpSpPr>
        <p:sp>
          <p:nvSpPr>
            <p:cNvPr id="26629" name="Rectangle 4"/>
            <p:cNvSpPr>
              <a:spLocks noChangeArrowheads="1"/>
            </p:cNvSpPr>
            <p:nvPr/>
          </p:nvSpPr>
          <p:spPr bwMode="auto">
            <a:xfrm>
              <a:off x="295" y="192"/>
              <a:ext cx="5214"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81925" name="Rectangle 5"/>
            <p:cNvSpPr>
              <a:spLocks noChangeArrowheads="1"/>
            </p:cNvSpPr>
            <p:nvPr/>
          </p:nvSpPr>
          <p:spPr bwMode="auto">
            <a:xfrm>
              <a:off x="2593" y="222"/>
              <a:ext cx="544" cy="250"/>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EFSA</a:t>
              </a:r>
              <a:endParaRPr lang="es-ES" sz="2000" b="1">
                <a:solidFill>
                  <a:schemeClr val="bg1"/>
                </a:solidFill>
                <a:effectLst>
                  <a:outerShdw blurRad="38100" dist="38100" dir="2700000" algn="tl">
                    <a:srgbClr val="000000"/>
                  </a:outerShdw>
                </a:effectLst>
                <a:latin typeface="Arial" charset="0"/>
              </a:endParaRPr>
            </a:p>
          </p:txBody>
        </p:sp>
      </p:grpSp>
      <p:sp>
        <p:nvSpPr>
          <p:cNvPr id="26627" name="Rectangle 6"/>
          <p:cNvSpPr>
            <a:spLocks noChangeArrowheads="1"/>
          </p:cNvSpPr>
          <p:nvPr/>
        </p:nvSpPr>
        <p:spPr bwMode="auto">
          <a:xfrm>
            <a:off x="4267200" y="1514475"/>
            <a:ext cx="4171950" cy="376238"/>
          </a:xfrm>
          <a:prstGeom prst="rect">
            <a:avLst/>
          </a:prstGeom>
          <a:noFill/>
          <a:ln w="9525">
            <a:solidFill>
              <a:srgbClr val="CC3300"/>
            </a:solidFill>
            <a:miter lim="800000"/>
            <a:headEnd/>
            <a:tailEnd/>
          </a:ln>
        </p:spPr>
        <p:txBody>
          <a:bodyPr>
            <a:spAutoFit/>
          </a:bodyPr>
          <a:lstStyle/>
          <a:p>
            <a:pPr algn="ctr"/>
            <a:r>
              <a:rPr lang="en-GB" sz="1800">
                <a:solidFill>
                  <a:srgbClr val="000099"/>
                </a:solidFill>
                <a:latin typeface="Arial" charset="0"/>
              </a:rPr>
              <a:t>Alimentos Funcionales</a:t>
            </a:r>
          </a:p>
        </p:txBody>
      </p:sp>
      <p:sp>
        <p:nvSpPr>
          <p:cNvPr id="26628" name="Rectangle 7"/>
          <p:cNvSpPr>
            <a:spLocks noChangeArrowheads="1"/>
          </p:cNvSpPr>
          <p:nvPr/>
        </p:nvSpPr>
        <p:spPr bwMode="auto">
          <a:xfrm>
            <a:off x="673100" y="2416175"/>
            <a:ext cx="7572375" cy="2292350"/>
          </a:xfrm>
          <a:prstGeom prst="rect">
            <a:avLst/>
          </a:prstGeom>
          <a:noFill/>
          <a:ln w="9525">
            <a:solidFill>
              <a:srgbClr val="CC3300"/>
            </a:solidFill>
            <a:miter lim="800000"/>
            <a:headEnd/>
            <a:tailEnd/>
          </a:ln>
        </p:spPr>
        <p:txBody>
          <a:bodyPr>
            <a:spAutoFit/>
          </a:bodyPr>
          <a:lstStyle/>
          <a:p>
            <a:pPr algn="just"/>
            <a:r>
              <a:rPr lang="es-ES">
                <a:latin typeface="Arial" charset="0"/>
              </a:rPr>
              <a:t>Por otro lado ya han aprobado las alegaciones nutricionales presentadas para productos como en la vitamina K2 (metabolismo del calcio), xilitol (reducción de la caries), esteres de estanoles (reducción del colesterol), vitamina D y el treonato cálcico (desarrollo óseo en niños).</a:t>
            </a:r>
            <a:endParaRPr lang="en-GB">
              <a:latin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Group 9"/>
          <p:cNvGrpSpPr>
            <a:grpSpLocks/>
          </p:cNvGrpSpPr>
          <p:nvPr/>
        </p:nvGrpSpPr>
        <p:grpSpPr bwMode="auto">
          <a:xfrm>
            <a:off x="476250" y="304800"/>
            <a:ext cx="8277225" cy="457200"/>
            <a:chOff x="300" y="192"/>
            <a:chExt cx="5214" cy="288"/>
          </a:xfrm>
        </p:grpSpPr>
        <p:sp>
          <p:nvSpPr>
            <p:cNvPr id="28677" name="Rectangle 2"/>
            <p:cNvSpPr>
              <a:spLocks noChangeArrowheads="1"/>
            </p:cNvSpPr>
            <p:nvPr/>
          </p:nvSpPr>
          <p:spPr bwMode="auto">
            <a:xfrm>
              <a:off x="300" y="192"/>
              <a:ext cx="5214"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28678" name="Rectangle 3"/>
            <p:cNvSpPr>
              <a:spLocks noChangeArrowheads="1"/>
            </p:cNvSpPr>
            <p:nvPr/>
          </p:nvSpPr>
          <p:spPr bwMode="auto">
            <a:xfrm>
              <a:off x="1112" y="192"/>
              <a:ext cx="3484" cy="288"/>
            </a:xfrm>
            <a:prstGeom prst="rect">
              <a:avLst/>
            </a:prstGeom>
            <a:noFill/>
            <a:ln w="9525">
              <a:noFill/>
              <a:miter lim="800000"/>
              <a:headEnd/>
              <a:tailEnd/>
            </a:ln>
          </p:spPr>
          <p:txBody>
            <a:bodyPr wrap="none">
              <a:spAutoFit/>
            </a:bodyPr>
            <a:lstStyle/>
            <a:p>
              <a:pPr algn="ctr"/>
              <a:r>
                <a:rPr lang="es-ES" b="1">
                  <a:solidFill>
                    <a:schemeClr val="bg1"/>
                  </a:solidFill>
                  <a:latin typeface="Arial" charset="0"/>
                </a:rPr>
                <a:t>Alimentos Funcionales y Probióticos</a:t>
              </a:r>
            </a:p>
          </p:txBody>
        </p:sp>
      </p:grpSp>
      <p:sp>
        <p:nvSpPr>
          <p:cNvPr id="28674" name="Rectangle 2"/>
          <p:cNvSpPr>
            <a:spLocks noChangeArrowheads="1"/>
          </p:cNvSpPr>
          <p:nvPr/>
        </p:nvSpPr>
        <p:spPr bwMode="auto">
          <a:xfrm>
            <a:off x="1400175" y="1981200"/>
            <a:ext cx="6191250" cy="3438525"/>
          </a:xfrm>
          <a:prstGeom prst="rect">
            <a:avLst/>
          </a:prstGeom>
          <a:noFill/>
          <a:ln w="9525">
            <a:noFill/>
            <a:miter lim="800000"/>
            <a:headEnd/>
            <a:tailEnd/>
          </a:ln>
        </p:spPr>
        <p:txBody>
          <a:bodyPr/>
          <a:lstStyle/>
          <a:p>
            <a:pPr marL="342900" indent="-342900" algn="just">
              <a:spcBef>
                <a:spcPct val="20000"/>
              </a:spcBef>
            </a:pPr>
            <a:r>
              <a:rPr lang="es-ES">
                <a:latin typeface="Arial" charset="0"/>
              </a:rPr>
              <a:t>Esta nueva regulación cambiará totalmente el panorama actual de los alimentos funcionales y probióticos, ya que los ingredientes nutricionales aprobados por la EFSA podrán alegar sus beneficios y serán mucho más competitivos que los que no sean aprobados, que seguramente acabaran desapareciendo del mercado.</a:t>
            </a:r>
            <a:endParaRPr lang="en-GB">
              <a:latin typeface="Arial" charset="0"/>
            </a:endParaRPr>
          </a:p>
        </p:txBody>
      </p:sp>
      <p:sp>
        <p:nvSpPr>
          <p:cNvPr id="28675" name="Text Box 7"/>
          <p:cNvSpPr txBox="1">
            <a:spLocks noChangeArrowheads="1"/>
          </p:cNvSpPr>
          <p:nvPr/>
        </p:nvSpPr>
        <p:spPr bwMode="auto">
          <a:xfrm>
            <a:off x="117475" y="998538"/>
            <a:ext cx="8937625" cy="641350"/>
          </a:xfrm>
          <a:prstGeom prst="rect">
            <a:avLst/>
          </a:prstGeom>
          <a:noFill/>
          <a:ln w="9525">
            <a:noFill/>
            <a:miter lim="800000"/>
            <a:headEnd/>
            <a:tailEnd/>
          </a:ln>
        </p:spPr>
        <p:txBody>
          <a:bodyPr>
            <a:spAutoFit/>
          </a:bodyPr>
          <a:lstStyle/>
          <a:p>
            <a:pPr algn="ctr"/>
            <a:r>
              <a:rPr lang="en-GB" sz="1800">
                <a:solidFill>
                  <a:srgbClr val="000099"/>
                </a:solidFill>
                <a:latin typeface="Arial" charset="0"/>
              </a:rPr>
              <a:t>Alegaciones de Salud: </a:t>
            </a:r>
            <a:r>
              <a:rPr lang="en-US" sz="1800">
                <a:solidFill>
                  <a:srgbClr val="000099"/>
                </a:solidFill>
                <a:latin typeface="Arial" charset="0"/>
              </a:rPr>
              <a:t>Articulo 14 de la Regulation (EC) No 1924/2006[1] - Opinion Scientifica del Painel de Produtos Dieteticis, Nutricion y Alergias </a:t>
            </a:r>
            <a:endParaRPr lang="en-GB" sz="1800">
              <a:solidFill>
                <a:srgbClr val="000099"/>
              </a:solidFill>
              <a:latin typeface="Arial" charset="0"/>
            </a:endParaRPr>
          </a:p>
        </p:txBody>
      </p:sp>
      <p:sp>
        <p:nvSpPr>
          <p:cNvPr id="28676" name="Line 8"/>
          <p:cNvSpPr>
            <a:spLocks noChangeShapeType="1"/>
          </p:cNvSpPr>
          <p:nvPr/>
        </p:nvSpPr>
        <p:spPr bwMode="auto">
          <a:xfrm>
            <a:off x="276225" y="1819275"/>
            <a:ext cx="8637588" cy="9525"/>
          </a:xfrm>
          <a:prstGeom prst="line">
            <a:avLst/>
          </a:prstGeom>
          <a:noFill/>
          <a:ln w="38100" cmpd="dbl">
            <a:solidFill>
              <a:srgbClr val="CC330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5"/>
          <p:cNvSpPr>
            <a:spLocks noChangeArrowheads="1"/>
          </p:cNvSpPr>
          <p:nvPr/>
        </p:nvSpPr>
        <p:spPr bwMode="auto">
          <a:xfrm>
            <a:off x="463550" y="163513"/>
            <a:ext cx="8277225" cy="457200"/>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9252" name="Rectangle 36"/>
          <p:cNvSpPr>
            <a:spLocks noChangeArrowheads="1"/>
          </p:cNvSpPr>
          <p:nvPr/>
        </p:nvSpPr>
        <p:spPr bwMode="auto">
          <a:xfrm>
            <a:off x="3570288" y="211138"/>
            <a:ext cx="2005012" cy="396875"/>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EFSA OPINION</a:t>
            </a:r>
            <a:endParaRPr lang="es-ES" sz="2000" b="1">
              <a:solidFill>
                <a:schemeClr val="bg1"/>
              </a:solidFill>
              <a:effectLst>
                <a:outerShdw blurRad="38100" dist="38100" dir="2700000" algn="tl">
                  <a:srgbClr val="000000"/>
                </a:outerShdw>
              </a:effectLst>
              <a:latin typeface="Arial" charset="0"/>
            </a:endParaRPr>
          </a:p>
        </p:txBody>
      </p:sp>
      <p:sp>
        <p:nvSpPr>
          <p:cNvPr id="30723" name="Text Box 31"/>
          <p:cNvSpPr txBox="1">
            <a:spLocks noChangeArrowheads="1"/>
          </p:cNvSpPr>
          <p:nvPr/>
        </p:nvSpPr>
        <p:spPr bwMode="auto">
          <a:xfrm>
            <a:off x="447675" y="1657350"/>
            <a:ext cx="184150" cy="457200"/>
          </a:xfrm>
          <a:prstGeom prst="rect">
            <a:avLst/>
          </a:prstGeom>
          <a:noFill/>
          <a:ln w="9525">
            <a:noFill/>
            <a:miter lim="800000"/>
            <a:headEnd/>
            <a:tailEnd/>
          </a:ln>
        </p:spPr>
        <p:txBody>
          <a:bodyPr wrap="none">
            <a:spAutoFit/>
          </a:bodyPr>
          <a:lstStyle/>
          <a:p>
            <a:endParaRPr lang="en-US"/>
          </a:p>
        </p:txBody>
      </p:sp>
      <p:sp>
        <p:nvSpPr>
          <p:cNvPr id="30724" name="Text Box 47"/>
          <p:cNvSpPr txBox="1">
            <a:spLocks noChangeArrowheads="1"/>
          </p:cNvSpPr>
          <p:nvPr/>
        </p:nvSpPr>
        <p:spPr bwMode="auto">
          <a:xfrm>
            <a:off x="3484563" y="882650"/>
            <a:ext cx="2011362" cy="457200"/>
          </a:xfrm>
          <a:prstGeom prst="rect">
            <a:avLst/>
          </a:prstGeom>
          <a:solidFill>
            <a:srgbClr val="FFFFFF">
              <a:alpha val="0"/>
            </a:srgbClr>
          </a:solidFill>
          <a:ln w="9525">
            <a:noFill/>
            <a:miter lim="800000"/>
            <a:headEnd/>
            <a:tailEnd/>
          </a:ln>
        </p:spPr>
        <p:txBody>
          <a:bodyPr wrap="none">
            <a:spAutoFit/>
          </a:bodyPr>
          <a:lstStyle/>
          <a:p>
            <a:r>
              <a:rPr lang="en-US" b="1">
                <a:solidFill>
                  <a:srgbClr val="CC3300"/>
                </a:solidFill>
                <a:latin typeface="Arial Black" pitchFamily="34" charset="0"/>
              </a:rPr>
              <a:t>LACTORAL</a:t>
            </a:r>
            <a:endParaRPr lang="en-US" sz="2000" b="1">
              <a:latin typeface="Arial Black" pitchFamily="34" charset="0"/>
            </a:endParaRPr>
          </a:p>
        </p:txBody>
      </p:sp>
      <p:sp>
        <p:nvSpPr>
          <p:cNvPr id="30725" name="Text Box 48"/>
          <p:cNvSpPr txBox="1">
            <a:spLocks noChangeArrowheads="1"/>
          </p:cNvSpPr>
          <p:nvPr/>
        </p:nvSpPr>
        <p:spPr bwMode="auto">
          <a:xfrm>
            <a:off x="420688" y="1758950"/>
            <a:ext cx="3600450" cy="1206500"/>
          </a:xfrm>
          <a:prstGeom prst="rect">
            <a:avLst/>
          </a:prstGeom>
          <a:noFill/>
          <a:ln w="19050">
            <a:solidFill>
              <a:schemeClr val="bg2"/>
            </a:solidFill>
            <a:miter lim="800000"/>
            <a:headEnd/>
            <a:tailEnd/>
          </a:ln>
        </p:spPr>
        <p:txBody>
          <a:bodyPr>
            <a:spAutoFit/>
          </a:bodyPr>
          <a:lstStyle/>
          <a:p>
            <a:pPr marL="174625" indent="-174625" algn="ctr"/>
            <a:r>
              <a:rPr lang="en-US">
                <a:solidFill>
                  <a:srgbClr val="000099"/>
                </a:solidFill>
                <a:latin typeface="Arial" charset="0"/>
              </a:rPr>
              <a:t>Scientific substantiation of a health claim related to LACTORAL</a:t>
            </a:r>
          </a:p>
        </p:txBody>
      </p:sp>
      <p:sp>
        <p:nvSpPr>
          <p:cNvPr id="30726" name="Text Box 49"/>
          <p:cNvSpPr txBox="1">
            <a:spLocks noChangeArrowheads="1"/>
          </p:cNvSpPr>
          <p:nvPr/>
        </p:nvSpPr>
        <p:spPr bwMode="auto">
          <a:xfrm>
            <a:off x="4787900" y="1757363"/>
            <a:ext cx="3816350" cy="2244725"/>
          </a:xfrm>
          <a:prstGeom prst="rect">
            <a:avLst/>
          </a:prstGeom>
          <a:noFill/>
          <a:ln w="19050">
            <a:solidFill>
              <a:schemeClr val="bg2"/>
            </a:solidFill>
            <a:miter lim="800000"/>
            <a:headEnd/>
            <a:tailEnd/>
          </a:ln>
        </p:spPr>
        <p:txBody>
          <a:bodyPr>
            <a:spAutoFit/>
          </a:bodyPr>
          <a:lstStyle/>
          <a:p>
            <a:pPr marL="174625" indent="-174625" algn="ctr"/>
            <a:r>
              <a:rPr lang="en-US" sz="2000">
                <a:solidFill>
                  <a:srgbClr val="000099"/>
                </a:solidFill>
                <a:latin typeface="Arial" charset="0"/>
              </a:rPr>
              <a:t>LACTORAL and living probiotic bacteria - a combination of three probiotic strains: </a:t>
            </a:r>
            <a:r>
              <a:rPr lang="en-US" sz="2000" i="1">
                <a:solidFill>
                  <a:srgbClr val="000099"/>
                </a:solidFill>
                <a:latin typeface="Arial" charset="0"/>
              </a:rPr>
              <a:t>Lactobacillus plantarum</a:t>
            </a:r>
            <a:r>
              <a:rPr lang="en-US" sz="2000">
                <a:solidFill>
                  <a:srgbClr val="000099"/>
                </a:solidFill>
                <a:latin typeface="Arial" charset="0"/>
              </a:rPr>
              <a:t>, </a:t>
            </a:r>
            <a:r>
              <a:rPr lang="en-US" sz="2000" i="1">
                <a:solidFill>
                  <a:srgbClr val="000099"/>
                </a:solidFill>
                <a:latin typeface="Arial" charset="0"/>
              </a:rPr>
              <a:t>Lactobacillus rhamnosus</a:t>
            </a:r>
            <a:r>
              <a:rPr lang="en-US" sz="2000">
                <a:solidFill>
                  <a:srgbClr val="000099"/>
                </a:solidFill>
                <a:latin typeface="Arial" charset="0"/>
              </a:rPr>
              <a:t>, </a:t>
            </a:r>
            <a:r>
              <a:rPr lang="en-US" sz="2000" i="1">
                <a:solidFill>
                  <a:srgbClr val="000099"/>
                </a:solidFill>
                <a:latin typeface="Arial" charset="0"/>
              </a:rPr>
              <a:t>Bifidobacterium longum</a:t>
            </a:r>
            <a:r>
              <a:rPr lang="en-US" sz="2000">
                <a:solidFill>
                  <a:srgbClr val="000099"/>
                </a:solidFill>
                <a:latin typeface="Arial" charset="0"/>
              </a:rPr>
              <a:t> and living probiotic bacteria</a:t>
            </a:r>
          </a:p>
        </p:txBody>
      </p:sp>
      <p:sp>
        <p:nvSpPr>
          <p:cNvPr id="30727" name="Line 51"/>
          <p:cNvSpPr>
            <a:spLocks noChangeShapeType="1"/>
          </p:cNvSpPr>
          <p:nvPr/>
        </p:nvSpPr>
        <p:spPr bwMode="auto">
          <a:xfrm>
            <a:off x="2085975" y="1552575"/>
            <a:ext cx="4502150" cy="0"/>
          </a:xfrm>
          <a:prstGeom prst="line">
            <a:avLst/>
          </a:prstGeom>
          <a:noFill/>
          <a:ln w="28575">
            <a:solidFill>
              <a:schemeClr val="bg2"/>
            </a:solidFill>
            <a:round/>
            <a:headEnd/>
            <a:tailEnd/>
          </a:ln>
        </p:spPr>
        <p:txBody>
          <a:bodyPr/>
          <a:lstStyle/>
          <a:p>
            <a:endParaRPr lang="en-US"/>
          </a:p>
        </p:txBody>
      </p:sp>
      <p:sp>
        <p:nvSpPr>
          <p:cNvPr id="30728" name="Line 52"/>
          <p:cNvSpPr>
            <a:spLocks noChangeShapeType="1"/>
          </p:cNvSpPr>
          <p:nvPr/>
        </p:nvSpPr>
        <p:spPr bwMode="auto">
          <a:xfrm>
            <a:off x="2082800" y="1539875"/>
            <a:ext cx="0" cy="215900"/>
          </a:xfrm>
          <a:prstGeom prst="line">
            <a:avLst/>
          </a:prstGeom>
          <a:noFill/>
          <a:ln w="28575">
            <a:solidFill>
              <a:schemeClr val="bg2"/>
            </a:solidFill>
            <a:round/>
            <a:headEnd/>
            <a:tailEnd/>
          </a:ln>
        </p:spPr>
        <p:txBody>
          <a:bodyPr/>
          <a:lstStyle/>
          <a:p>
            <a:endParaRPr lang="en-US"/>
          </a:p>
        </p:txBody>
      </p:sp>
      <p:sp>
        <p:nvSpPr>
          <p:cNvPr id="30729" name="Line 53"/>
          <p:cNvSpPr>
            <a:spLocks noChangeShapeType="1"/>
          </p:cNvSpPr>
          <p:nvPr/>
        </p:nvSpPr>
        <p:spPr bwMode="auto">
          <a:xfrm>
            <a:off x="4427538" y="1292225"/>
            <a:ext cx="0" cy="252413"/>
          </a:xfrm>
          <a:prstGeom prst="line">
            <a:avLst/>
          </a:prstGeom>
          <a:noFill/>
          <a:ln w="28575">
            <a:solidFill>
              <a:schemeClr val="bg2"/>
            </a:solidFill>
            <a:round/>
            <a:headEnd/>
            <a:tailEnd/>
          </a:ln>
        </p:spPr>
        <p:txBody>
          <a:bodyPr/>
          <a:lstStyle/>
          <a:p>
            <a:endParaRPr lang="en-US"/>
          </a:p>
        </p:txBody>
      </p:sp>
      <p:sp>
        <p:nvSpPr>
          <p:cNvPr id="30730" name="Line 54"/>
          <p:cNvSpPr>
            <a:spLocks noChangeShapeType="1"/>
          </p:cNvSpPr>
          <p:nvPr/>
        </p:nvSpPr>
        <p:spPr bwMode="auto">
          <a:xfrm>
            <a:off x="6575425" y="1539875"/>
            <a:ext cx="0" cy="215900"/>
          </a:xfrm>
          <a:prstGeom prst="line">
            <a:avLst/>
          </a:prstGeom>
          <a:noFill/>
          <a:ln w="28575">
            <a:solidFill>
              <a:schemeClr val="bg2"/>
            </a:solidFill>
            <a:round/>
            <a:headEnd/>
            <a:tailEnd/>
          </a:ln>
        </p:spPr>
        <p:txBody>
          <a:bodyPr/>
          <a:lstStyle/>
          <a:p>
            <a:endParaRPr lang="en-US"/>
          </a:p>
        </p:txBody>
      </p:sp>
      <p:grpSp>
        <p:nvGrpSpPr>
          <p:cNvPr id="30731" name="Group 60"/>
          <p:cNvGrpSpPr>
            <a:grpSpLocks/>
          </p:cNvGrpSpPr>
          <p:nvPr/>
        </p:nvGrpSpPr>
        <p:grpSpPr bwMode="auto">
          <a:xfrm>
            <a:off x="819150" y="2933700"/>
            <a:ext cx="2566988" cy="1844675"/>
            <a:chOff x="508" y="2048"/>
            <a:chExt cx="1617" cy="917"/>
          </a:xfrm>
        </p:grpSpPr>
        <p:sp>
          <p:nvSpPr>
            <p:cNvPr id="30733" name="Text Box 58"/>
            <p:cNvSpPr txBox="1">
              <a:spLocks noChangeArrowheads="1"/>
            </p:cNvSpPr>
            <p:nvPr/>
          </p:nvSpPr>
          <p:spPr bwMode="auto">
            <a:xfrm>
              <a:off x="508" y="2152"/>
              <a:ext cx="1617" cy="813"/>
            </a:xfrm>
            <a:prstGeom prst="rect">
              <a:avLst/>
            </a:prstGeom>
            <a:noFill/>
            <a:ln w="19050">
              <a:solidFill>
                <a:schemeClr val="bg2"/>
              </a:solidFill>
              <a:miter lim="800000"/>
              <a:headEnd/>
              <a:tailEnd/>
            </a:ln>
          </p:spPr>
          <p:txBody>
            <a:bodyPr>
              <a:spAutoFit/>
            </a:bodyPr>
            <a:lstStyle/>
            <a:p>
              <a:pPr marL="174625" indent="-174625" algn="ctr"/>
              <a:r>
                <a:rPr lang="en-US" sz="2000" b="1">
                  <a:solidFill>
                    <a:srgbClr val="CC3300"/>
                  </a:solidFill>
                  <a:latin typeface="Arial" charset="0"/>
                </a:rPr>
                <a:t>Question number</a:t>
              </a:r>
              <a:r>
                <a:rPr lang="en-US" sz="2000">
                  <a:solidFill>
                    <a:srgbClr val="CC3300"/>
                  </a:solidFill>
                  <a:latin typeface="Arial" charset="0"/>
                </a:rPr>
                <a:t> </a:t>
              </a:r>
              <a:r>
                <a:rPr lang="en-US" sz="2000">
                  <a:latin typeface="Arial" charset="0"/>
                </a:rPr>
                <a:t>: EFSA-Q-2008-480</a:t>
              </a:r>
            </a:p>
            <a:p>
              <a:pPr marL="174625" indent="-174625" algn="ctr"/>
              <a:r>
                <a:rPr lang="en-US" sz="2000">
                  <a:latin typeface="Arial" charset="0"/>
                </a:rPr>
                <a:t>Adopted: 28 October 2008 (by written procedure)</a:t>
              </a:r>
            </a:p>
          </p:txBody>
        </p:sp>
        <p:sp>
          <p:nvSpPr>
            <p:cNvPr id="30734" name="Line 59"/>
            <p:cNvSpPr>
              <a:spLocks noChangeShapeType="1"/>
            </p:cNvSpPr>
            <p:nvPr/>
          </p:nvSpPr>
          <p:spPr bwMode="auto">
            <a:xfrm>
              <a:off x="1314" y="2048"/>
              <a:ext cx="0" cy="113"/>
            </a:xfrm>
            <a:prstGeom prst="line">
              <a:avLst/>
            </a:prstGeom>
            <a:noFill/>
            <a:ln w="28575">
              <a:solidFill>
                <a:schemeClr val="bg2"/>
              </a:solidFill>
              <a:round/>
              <a:headEnd/>
              <a:tailEnd/>
            </a:ln>
          </p:spPr>
          <p:txBody>
            <a:bodyPr/>
            <a:lstStyle/>
            <a:p>
              <a:endParaRPr lang="en-US"/>
            </a:p>
          </p:txBody>
        </p:sp>
      </p:grpSp>
      <p:sp>
        <p:nvSpPr>
          <p:cNvPr id="30732" name="Text Box 62"/>
          <p:cNvSpPr txBox="1">
            <a:spLocks noChangeArrowheads="1"/>
          </p:cNvSpPr>
          <p:nvPr/>
        </p:nvSpPr>
        <p:spPr bwMode="auto">
          <a:xfrm>
            <a:off x="1541463" y="5454650"/>
            <a:ext cx="6683375" cy="925513"/>
          </a:xfrm>
          <a:prstGeom prst="rect">
            <a:avLst/>
          </a:prstGeom>
          <a:solidFill>
            <a:srgbClr val="FFFFFF">
              <a:alpha val="0"/>
            </a:srgbClr>
          </a:solidFill>
          <a:ln w="9525">
            <a:solidFill>
              <a:schemeClr val="bg2"/>
            </a:solidFill>
            <a:miter lim="800000"/>
            <a:headEnd/>
            <a:tailEnd/>
          </a:ln>
        </p:spPr>
        <p:txBody>
          <a:bodyPr wrap="none">
            <a:spAutoFit/>
          </a:bodyPr>
          <a:lstStyle/>
          <a:p>
            <a:r>
              <a:rPr lang="en-US" sz="1800" b="1">
                <a:latin typeface="Arial" charset="0"/>
              </a:rPr>
              <a:t>The scope of the application was proposed to fall under a </a:t>
            </a:r>
          </a:p>
          <a:p>
            <a:r>
              <a:rPr lang="en-US" sz="1800" b="1">
                <a:latin typeface="Arial" charset="0"/>
              </a:rPr>
              <a:t>health claim referring</a:t>
            </a:r>
            <a:r>
              <a:rPr lang="en-US" sz="1800">
                <a:latin typeface="Arial" charset="0"/>
              </a:rPr>
              <a:t> </a:t>
            </a:r>
            <a:r>
              <a:rPr lang="en-US" sz="1800" b="1">
                <a:latin typeface="Arial" charset="0"/>
              </a:rPr>
              <a:t>to children’s development and health.</a:t>
            </a:r>
          </a:p>
          <a:p>
            <a:endParaRPr lang="en-US" sz="1800" b="1">
              <a:latin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ChangeArrowheads="1"/>
          </p:cNvSpPr>
          <p:nvPr/>
        </p:nvSpPr>
        <p:spPr bwMode="auto">
          <a:xfrm>
            <a:off x="463550" y="163513"/>
            <a:ext cx="8277225" cy="457200"/>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51204" name="Rectangle 4"/>
          <p:cNvSpPr>
            <a:spLocks noChangeArrowheads="1"/>
          </p:cNvSpPr>
          <p:nvPr/>
        </p:nvSpPr>
        <p:spPr bwMode="auto">
          <a:xfrm>
            <a:off x="3570288" y="211138"/>
            <a:ext cx="2005012" cy="396875"/>
          </a:xfrm>
          <a:prstGeom prst="rect">
            <a:avLst/>
          </a:prstGeom>
          <a:noFill/>
          <a:ln w="9525">
            <a:noFill/>
            <a:miter lim="800000"/>
            <a:headEnd/>
            <a:tailEnd/>
          </a:ln>
          <a:effectLst/>
        </p:spPr>
        <p:txBody>
          <a:bodyPr wrap="none">
            <a:spAutoFit/>
          </a:bodyPr>
          <a:lstStyle/>
          <a:p>
            <a:pPr algn="ctr">
              <a:defRPr/>
            </a:pPr>
            <a:r>
              <a:rPr lang="en-GB" sz="2000" b="1">
                <a:solidFill>
                  <a:schemeClr val="bg1"/>
                </a:solidFill>
                <a:effectLst>
                  <a:outerShdw blurRad="38100" dist="38100" dir="2700000" algn="tl">
                    <a:srgbClr val="000000"/>
                  </a:outerShdw>
                </a:effectLst>
                <a:latin typeface="Arial" charset="0"/>
              </a:rPr>
              <a:t>EFSA OPINION</a:t>
            </a:r>
            <a:endParaRPr lang="es-ES" sz="2000" b="1">
              <a:solidFill>
                <a:schemeClr val="bg1"/>
              </a:solidFill>
              <a:effectLst>
                <a:outerShdw blurRad="38100" dist="38100" dir="2700000" algn="tl">
                  <a:srgbClr val="000000"/>
                </a:outerShdw>
              </a:effectLst>
              <a:latin typeface="Arial" charset="0"/>
            </a:endParaRPr>
          </a:p>
        </p:txBody>
      </p:sp>
      <p:sp>
        <p:nvSpPr>
          <p:cNvPr id="32771" name="Text Box 6"/>
          <p:cNvSpPr txBox="1">
            <a:spLocks noChangeArrowheads="1"/>
          </p:cNvSpPr>
          <p:nvPr/>
        </p:nvSpPr>
        <p:spPr bwMode="auto">
          <a:xfrm>
            <a:off x="1574800" y="1360488"/>
            <a:ext cx="2603500" cy="935037"/>
          </a:xfrm>
          <a:prstGeom prst="rect">
            <a:avLst/>
          </a:prstGeom>
          <a:noFill/>
          <a:ln w="19050">
            <a:solidFill>
              <a:srgbClr val="CC3300"/>
            </a:solidFill>
            <a:miter lim="800000"/>
            <a:headEnd/>
            <a:tailEnd/>
          </a:ln>
        </p:spPr>
        <p:txBody>
          <a:bodyPr>
            <a:spAutoFit/>
          </a:bodyPr>
          <a:lstStyle/>
          <a:p>
            <a:pPr algn="ctr"/>
            <a:r>
              <a:rPr lang="en-US" sz="1800" b="1">
                <a:solidFill>
                  <a:srgbClr val="000099"/>
                </a:solidFill>
                <a:latin typeface="Arial" charset="0"/>
              </a:rPr>
              <a:t>A freeze-dried bacterial powder for oral administration</a:t>
            </a:r>
          </a:p>
        </p:txBody>
      </p:sp>
      <p:sp>
        <p:nvSpPr>
          <p:cNvPr id="32772" name="Text Box 7"/>
          <p:cNvSpPr txBox="1">
            <a:spLocks noChangeArrowheads="1"/>
          </p:cNvSpPr>
          <p:nvPr/>
        </p:nvSpPr>
        <p:spPr bwMode="auto">
          <a:xfrm>
            <a:off x="4760913" y="1284288"/>
            <a:ext cx="4216400" cy="935037"/>
          </a:xfrm>
          <a:prstGeom prst="rect">
            <a:avLst/>
          </a:prstGeom>
          <a:noFill/>
          <a:ln w="19050">
            <a:solidFill>
              <a:srgbClr val="CC3300"/>
            </a:solidFill>
            <a:miter lim="800000"/>
            <a:headEnd/>
            <a:tailEnd/>
          </a:ln>
        </p:spPr>
        <p:txBody>
          <a:bodyPr>
            <a:spAutoFit/>
          </a:bodyPr>
          <a:lstStyle/>
          <a:p>
            <a:pPr algn="just"/>
            <a:r>
              <a:rPr lang="en-US" sz="1800" i="1">
                <a:solidFill>
                  <a:srgbClr val="000099"/>
                </a:solidFill>
                <a:latin typeface="Arial" charset="0"/>
              </a:rPr>
              <a:t>Lactobacillus plantarum</a:t>
            </a:r>
            <a:r>
              <a:rPr lang="en-US" sz="1800">
                <a:solidFill>
                  <a:srgbClr val="000099"/>
                </a:solidFill>
                <a:latin typeface="Arial" charset="0"/>
              </a:rPr>
              <a:t> </a:t>
            </a:r>
            <a:r>
              <a:rPr lang="en-US" sz="1800" b="1">
                <a:solidFill>
                  <a:srgbClr val="000099"/>
                </a:solidFill>
                <a:latin typeface="Arial" charset="0"/>
              </a:rPr>
              <a:t>(</a:t>
            </a:r>
            <a:r>
              <a:rPr lang="en-US" sz="1600" b="1">
                <a:solidFill>
                  <a:srgbClr val="000099"/>
                </a:solidFill>
                <a:latin typeface="Arial" charset="0"/>
              </a:rPr>
              <a:t>PL02</a:t>
            </a:r>
            <a:r>
              <a:rPr lang="en-US" sz="1800" b="1">
                <a:solidFill>
                  <a:srgbClr val="000099"/>
                </a:solidFill>
                <a:latin typeface="Arial" charset="0"/>
              </a:rPr>
              <a:t>)</a:t>
            </a:r>
            <a:r>
              <a:rPr lang="en-US" sz="1800">
                <a:solidFill>
                  <a:srgbClr val="000099"/>
                </a:solidFill>
                <a:latin typeface="Arial" charset="0"/>
              </a:rPr>
              <a:t> (34%)</a:t>
            </a:r>
          </a:p>
          <a:p>
            <a:pPr algn="just"/>
            <a:r>
              <a:rPr lang="en-US" sz="1800" i="1">
                <a:solidFill>
                  <a:srgbClr val="000099"/>
                </a:solidFill>
                <a:latin typeface="Arial" charset="0"/>
              </a:rPr>
              <a:t>Lactobacillus rhamnosus</a:t>
            </a:r>
            <a:r>
              <a:rPr lang="en-US" sz="1800">
                <a:solidFill>
                  <a:srgbClr val="000099"/>
                </a:solidFill>
                <a:latin typeface="Arial" charset="0"/>
              </a:rPr>
              <a:t> KL53A (33%) </a:t>
            </a:r>
          </a:p>
          <a:p>
            <a:pPr algn="just"/>
            <a:r>
              <a:rPr lang="en-US" sz="1800" i="1">
                <a:solidFill>
                  <a:srgbClr val="000099"/>
                </a:solidFill>
                <a:latin typeface="Arial" charset="0"/>
              </a:rPr>
              <a:t>Bifidobacterium longum</a:t>
            </a:r>
            <a:r>
              <a:rPr lang="en-US" sz="1800">
                <a:solidFill>
                  <a:srgbClr val="000099"/>
                </a:solidFill>
                <a:latin typeface="Arial" charset="0"/>
              </a:rPr>
              <a:t> PL03 (33%) </a:t>
            </a:r>
          </a:p>
        </p:txBody>
      </p:sp>
      <p:sp>
        <p:nvSpPr>
          <p:cNvPr id="32773" name="Text Box 8"/>
          <p:cNvSpPr txBox="1">
            <a:spLocks noChangeArrowheads="1"/>
          </p:cNvSpPr>
          <p:nvPr/>
        </p:nvSpPr>
        <p:spPr bwMode="auto">
          <a:xfrm>
            <a:off x="4789488" y="2359025"/>
            <a:ext cx="3238500" cy="2033588"/>
          </a:xfrm>
          <a:prstGeom prst="rect">
            <a:avLst/>
          </a:prstGeom>
          <a:noFill/>
          <a:ln w="19050">
            <a:solidFill>
              <a:srgbClr val="CC3300"/>
            </a:solidFill>
            <a:miter lim="800000"/>
            <a:headEnd/>
            <a:tailEnd/>
          </a:ln>
        </p:spPr>
        <p:txBody>
          <a:bodyPr>
            <a:spAutoFit/>
          </a:bodyPr>
          <a:lstStyle/>
          <a:p>
            <a:pPr algn="ctr"/>
            <a:r>
              <a:rPr lang="en-US" sz="1800" b="1">
                <a:solidFill>
                  <a:srgbClr val="000099"/>
                </a:solidFill>
                <a:latin typeface="Arial" charset="0"/>
              </a:rPr>
              <a:t>The bacterial strains have been identified using phenotypic tests, sequencing of 16S-23S rRNA intergene spacer regions (ITS), and species-specific PCR</a:t>
            </a:r>
          </a:p>
        </p:txBody>
      </p:sp>
      <p:sp>
        <p:nvSpPr>
          <p:cNvPr id="32774" name="Line 9"/>
          <p:cNvSpPr>
            <a:spLocks noChangeShapeType="1"/>
          </p:cNvSpPr>
          <p:nvPr/>
        </p:nvSpPr>
        <p:spPr bwMode="auto">
          <a:xfrm>
            <a:off x="4487863" y="1258888"/>
            <a:ext cx="0" cy="1439862"/>
          </a:xfrm>
          <a:prstGeom prst="line">
            <a:avLst/>
          </a:prstGeom>
          <a:noFill/>
          <a:ln w="28575">
            <a:solidFill>
              <a:schemeClr val="bg2"/>
            </a:solidFill>
            <a:round/>
            <a:headEnd/>
            <a:tailEnd/>
          </a:ln>
        </p:spPr>
        <p:txBody>
          <a:bodyPr/>
          <a:lstStyle/>
          <a:p>
            <a:endParaRPr lang="en-US"/>
          </a:p>
        </p:txBody>
      </p:sp>
      <p:sp>
        <p:nvSpPr>
          <p:cNvPr id="32775" name="Text Box 10"/>
          <p:cNvSpPr txBox="1">
            <a:spLocks noChangeArrowheads="1"/>
          </p:cNvSpPr>
          <p:nvPr/>
        </p:nvSpPr>
        <p:spPr bwMode="auto">
          <a:xfrm>
            <a:off x="271463" y="2332038"/>
            <a:ext cx="3975100" cy="1758950"/>
          </a:xfrm>
          <a:prstGeom prst="rect">
            <a:avLst/>
          </a:prstGeom>
          <a:noFill/>
          <a:ln w="19050">
            <a:solidFill>
              <a:srgbClr val="CC3300"/>
            </a:solidFill>
            <a:miter lim="800000"/>
            <a:headEnd/>
            <a:tailEnd/>
          </a:ln>
        </p:spPr>
        <p:txBody>
          <a:bodyPr>
            <a:spAutoFit/>
          </a:bodyPr>
          <a:lstStyle/>
          <a:p>
            <a:pPr algn="ctr"/>
            <a:r>
              <a:rPr lang="en-US" sz="1800">
                <a:solidFill>
                  <a:srgbClr val="000099"/>
                </a:solidFill>
                <a:latin typeface="Arial" charset="0"/>
              </a:rPr>
              <a:t>The total number of bacteria in a dose contained in a sachet (</a:t>
            </a:r>
            <a:r>
              <a:rPr lang="en-US" sz="1800" b="1">
                <a:solidFill>
                  <a:srgbClr val="000099"/>
                </a:solidFill>
                <a:latin typeface="Arial" charset="0"/>
              </a:rPr>
              <a:t>the weight of the sachet was not provided</a:t>
            </a:r>
            <a:r>
              <a:rPr lang="en-US" sz="1800">
                <a:solidFill>
                  <a:srgbClr val="000099"/>
                </a:solidFill>
                <a:latin typeface="Arial" charset="0"/>
              </a:rPr>
              <a:t>) is claimed by the applicant to be 1010 (10 billions) colony forming units (CFUs)</a:t>
            </a:r>
          </a:p>
        </p:txBody>
      </p:sp>
      <p:sp>
        <p:nvSpPr>
          <p:cNvPr id="32776" name="Line 11"/>
          <p:cNvSpPr>
            <a:spLocks noChangeShapeType="1"/>
          </p:cNvSpPr>
          <p:nvPr/>
        </p:nvSpPr>
        <p:spPr bwMode="auto">
          <a:xfrm>
            <a:off x="4200525" y="1835150"/>
            <a:ext cx="576263" cy="0"/>
          </a:xfrm>
          <a:prstGeom prst="line">
            <a:avLst/>
          </a:prstGeom>
          <a:noFill/>
          <a:ln w="28575">
            <a:solidFill>
              <a:schemeClr val="bg2"/>
            </a:solidFill>
            <a:round/>
            <a:headEnd/>
            <a:tailEnd/>
          </a:ln>
        </p:spPr>
        <p:txBody>
          <a:bodyPr/>
          <a:lstStyle/>
          <a:p>
            <a:endParaRPr lang="en-US"/>
          </a:p>
        </p:txBody>
      </p:sp>
      <p:sp>
        <p:nvSpPr>
          <p:cNvPr id="32777" name="Line 12"/>
          <p:cNvSpPr>
            <a:spLocks noChangeShapeType="1"/>
          </p:cNvSpPr>
          <p:nvPr/>
        </p:nvSpPr>
        <p:spPr bwMode="auto">
          <a:xfrm>
            <a:off x="4229100" y="2684463"/>
            <a:ext cx="576263" cy="0"/>
          </a:xfrm>
          <a:prstGeom prst="line">
            <a:avLst/>
          </a:prstGeom>
          <a:noFill/>
          <a:ln w="28575">
            <a:solidFill>
              <a:schemeClr val="bg2"/>
            </a:solidFill>
            <a:round/>
            <a:headEnd/>
            <a:tailEnd/>
          </a:ln>
        </p:spPr>
        <p:txBody>
          <a:bodyPr/>
          <a:lstStyle/>
          <a:p>
            <a:endParaRPr lang="en-US"/>
          </a:p>
        </p:txBody>
      </p:sp>
      <p:sp>
        <p:nvSpPr>
          <p:cNvPr id="32778" name="Text Box 13"/>
          <p:cNvSpPr txBox="1">
            <a:spLocks noChangeArrowheads="1"/>
          </p:cNvSpPr>
          <p:nvPr/>
        </p:nvSpPr>
        <p:spPr bwMode="auto">
          <a:xfrm>
            <a:off x="3463925" y="893763"/>
            <a:ext cx="1584325" cy="396875"/>
          </a:xfrm>
          <a:prstGeom prst="rect">
            <a:avLst/>
          </a:prstGeom>
          <a:solidFill>
            <a:srgbClr val="FFFFFF">
              <a:alpha val="0"/>
            </a:srgbClr>
          </a:solidFill>
          <a:ln w="9525">
            <a:noFill/>
            <a:miter lim="800000"/>
            <a:headEnd/>
            <a:tailEnd/>
          </a:ln>
        </p:spPr>
        <p:txBody>
          <a:bodyPr wrap="none">
            <a:spAutoFit/>
          </a:bodyPr>
          <a:lstStyle/>
          <a:p>
            <a:r>
              <a:rPr lang="en-US" sz="2000" b="1">
                <a:latin typeface="Arial" charset="0"/>
              </a:rPr>
              <a:t>LACTORAL</a:t>
            </a:r>
          </a:p>
        </p:txBody>
      </p:sp>
      <p:sp>
        <p:nvSpPr>
          <p:cNvPr id="32779" name="Text Box 24"/>
          <p:cNvSpPr txBox="1">
            <a:spLocks noChangeArrowheads="1"/>
          </p:cNvSpPr>
          <p:nvPr/>
        </p:nvSpPr>
        <p:spPr bwMode="auto">
          <a:xfrm>
            <a:off x="1866900" y="5383213"/>
            <a:ext cx="5194300" cy="385762"/>
          </a:xfrm>
          <a:prstGeom prst="rect">
            <a:avLst/>
          </a:prstGeom>
          <a:noFill/>
          <a:ln w="19050">
            <a:solidFill>
              <a:srgbClr val="CC3300"/>
            </a:solidFill>
            <a:miter lim="800000"/>
            <a:headEnd/>
            <a:tailEnd/>
          </a:ln>
        </p:spPr>
        <p:txBody>
          <a:bodyPr wrap="none">
            <a:spAutoFit/>
          </a:bodyPr>
          <a:lstStyle/>
          <a:p>
            <a:r>
              <a:rPr lang="en-US" sz="1800">
                <a:solidFill>
                  <a:srgbClr val="000099"/>
                </a:solidFill>
                <a:latin typeface="Arial" charset="0"/>
              </a:rPr>
              <a:t>The identification of the bacteria remains doubtful</a:t>
            </a:r>
            <a:endParaRPr lang="es-ES" sz="1800">
              <a:solidFill>
                <a:srgbClr val="000099"/>
              </a:solidFill>
              <a:latin typeface="Arial" charset="0"/>
            </a:endParaRPr>
          </a:p>
        </p:txBody>
      </p:sp>
      <p:sp>
        <p:nvSpPr>
          <p:cNvPr id="32780" name="Text Box 34"/>
          <p:cNvSpPr txBox="1">
            <a:spLocks noChangeArrowheads="1"/>
          </p:cNvSpPr>
          <p:nvPr/>
        </p:nvSpPr>
        <p:spPr bwMode="auto">
          <a:xfrm>
            <a:off x="2333625" y="4487863"/>
            <a:ext cx="4319588" cy="396875"/>
          </a:xfrm>
          <a:prstGeom prst="rect">
            <a:avLst/>
          </a:prstGeom>
          <a:solidFill>
            <a:srgbClr val="FFFFFF">
              <a:alpha val="0"/>
            </a:srgbClr>
          </a:solidFill>
          <a:ln w="9525">
            <a:noFill/>
            <a:miter lim="800000"/>
            <a:headEnd/>
            <a:tailEnd/>
          </a:ln>
        </p:spPr>
        <p:txBody>
          <a:bodyPr wrap="none">
            <a:spAutoFit/>
          </a:bodyPr>
          <a:lstStyle/>
          <a:p>
            <a:r>
              <a:rPr lang="en-US" sz="2000" b="1">
                <a:latin typeface="Arial" charset="0"/>
              </a:rPr>
              <a:t>Problems detected by EFSA Panel</a:t>
            </a:r>
          </a:p>
        </p:txBody>
      </p:sp>
      <p:sp>
        <p:nvSpPr>
          <p:cNvPr id="32781" name="Line 35"/>
          <p:cNvSpPr>
            <a:spLocks noChangeShapeType="1"/>
          </p:cNvSpPr>
          <p:nvPr/>
        </p:nvSpPr>
        <p:spPr bwMode="auto">
          <a:xfrm>
            <a:off x="4398963" y="4865688"/>
            <a:ext cx="0" cy="525462"/>
          </a:xfrm>
          <a:prstGeom prst="line">
            <a:avLst/>
          </a:prstGeom>
          <a:noFill/>
          <a:ln w="28575">
            <a:solidFill>
              <a:schemeClr val="bg2"/>
            </a:solidFill>
            <a:round/>
            <a:headEnd/>
            <a:tailEnd/>
          </a:ln>
        </p:spPr>
        <p:txBody>
          <a:bodyPr/>
          <a:lstStyle/>
          <a:p>
            <a:endParaRPr lang="en-US"/>
          </a:p>
        </p:txBody>
      </p:sp>
      <p:sp>
        <p:nvSpPr>
          <p:cNvPr id="32782" name="Text Box 36"/>
          <p:cNvSpPr txBox="1">
            <a:spLocks noChangeArrowheads="1"/>
          </p:cNvSpPr>
          <p:nvPr/>
        </p:nvSpPr>
        <p:spPr bwMode="auto">
          <a:xfrm>
            <a:off x="242888" y="5903913"/>
            <a:ext cx="8642350" cy="925512"/>
          </a:xfrm>
          <a:prstGeom prst="rect">
            <a:avLst/>
          </a:prstGeom>
          <a:noFill/>
          <a:ln w="9525">
            <a:solidFill>
              <a:srgbClr val="FF0000"/>
            </a:solidFill>
            <a:miter lim="800000"/>
            <a:headEnd/>
            <a:tailEnd/>
          </a:ln>
        </p:spPr>
        <p:txBody>
          <a:bodyPr>
            <a:spAutoFit/>
          </a:bodyPr>
          <a:lstStyle/>
          <a:p>
            <a:pPr algn="ctr"/>
            <a:r>
              <a:rPr lang="en-US" sz="1800">
                <a:solidFill>
                  <a:srgbClr val="000099"/>
                </a:solidFill>
                <a:latin typeface="Arial" charset="0"/>
              </a:rPr>
              <a:t>The Panel considers that these tests are not sufficient for a proper identification of the bacterial strains, e.g. no data were provided to show that the applied identification methods were able to differentiate between closely related species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7"/>
          <p:cNvGrpSpPr>
            <a:grpSpLocks/>
          </p:cNvGrpSpPr>
          <p:nvPr/>
        </p:nvGrpSpPr>
        <p:grpSpPr bwMode="auto">
          <a:xfrm>
            <a:off x="503238" y="304800"/>
            <a:ext cx="8277225" cy="457200"/>
            <a:chOff x="317" y="192"/>
            <a:chExt cx="5214" cy="288"/>
          </a:xfrm>
        </p:grpSpPr>
        <p:sp>
          <p:nvSpPr>
            <p:cNvPr id="34819" name="Rectangle 2"/>
            <p:cNvSpPr>
              <a:spLocks noChangeArrowheads="1"/>
            </p:cNvSpPr>
            <p:nvPr/>
          </p:nvSpPr>
          <p:spPr bwMode="auto">
            <a:xfrm>
              <a:off x="317" y="192"/>
              <a:ext cx="5214" cy="288"/>
            </a:xfrm>
            <a:prstGeom prst="rect">
              <a:avLst/>
            </a:prstGeom>
            <a:gradFill rotWithShape="0">
              <a:gsLst>
                <a:gs pos="0">
                  <a:srgbClr val="3B3B3B"/>
                </a:gs>
                <a:gs pos="50000">
                  <a:srgbClr val="808080"/>
                </a:gs>
                <a:gs pos="100000">
                  <a:srgbClr val="3B3B3B"/>
                </a:gs>
              </a:gsLst>
              <a:lin ang="5400000" scaled="1"/>
            </a:gradFill>
            <a:ln w="9525">
              <a:solidFill>
                <a:schemeClr val="tx1"/>
              </a:solidFill>
              <a:miter lim="800000"/>
              <a:headEnd/>
              <a:tailEnd/>
            </a:ln>
          </p:spPr>
          <p:txBody>
            <a:bodyPr wrap="none" anchor="ctr"/>
            <a:lstStyle/>
            <a:p>
              <a:pPr algn="ctr"/>
              <a:endParaRPr lang="en-US"/>
            </a:p>
          </p:txBody>
        </p:sp>
        <p:sp>
          <p:nvSpPr>
            <p:cNvPr id="7171" name="Rectangle 3"/>
            <p:cNvSpPr>
              <a:spLocks noChangeArrowheads="1"/>
            </p:cNvSpPr>
            <p:nvPr/>
          </p:nvSpPr>
          <p:spPr bwMode="auto">
            <a:xfrm>
              <a:off x="1808" y="192"/>
              <a:ext cx="2100" cy="288"/>
            </a:xfrm>
            <a:prstGeom prst="rect">
              <a:avLst/>
            </a:prstGeom>
            <a:noFill/>
            <a:ln w="9525">
              <a:noFill/>
              <a:miter lim="800000"/>
              <a:headEnd/>
              <a:tailEnd/>
            </a:ln>
            <a:effectLst/>
          </p:spPr>
          <p:txBody>
            <a:bodyPr wrap="none">
              <a:spAutoFit/>
            </a:bodyPr>
            <a:lstStyle/>
            <a:p>
              <a:pPr algn="ctr">
                <a:defRPr/>
              </a:pPr>
              <a:r>
                <a:rPr lang="en-GB" b="1">
                  <a:solidFill>
                    <a:schemeClr val="bg1"/>
                  </a:solidFill>
                  <a:effectLst>
                    <a:outerShdw blurRad="38100" dist="38100" dir="2700000" algn="tl">
                      <a:srgbClr val="000000"/>
                    </a:outerShdw>
                  </a:effectLst>
                  <a:latin typeface="Arial" charset="0"/>
                </a:rPr>
                <a:t>EFSA CONCLUSIONS</a:t>
              </a:r>
              <a:endParaRPr lang="es-ES" b="1">
                <a:solidFill>
                  <a:schemeClr val="bg1"/>
                </a:solidFill>
                <a:effectLst>
                  <a:outerShdw blurRad="38100" dist="38100" dir="2700000" algn="tl">
                    <a:srgbClr val="000000"/>
                  </a:outerShdw>
                </a:effectLst>
                <a:latin typeface="Arial" charset="0"/>
              </a:endParaRPr>
            </a:p>
          </p:txBody>
        </p:sp>
      </p:grpSp>
      <p:sp>
        <p:nvSpPr>
          <p:cNvPr id="34818" name="Text Box 6"/>
          <p:cNvSpPr txBox="1">
            <a:spLocks noChangeArrowheads="1"/>
          </p:cNvSpPr>
          <p:nvPr/>
        </p:nvSpPr>
        <p:spPr bwMode="auto">
          <a:xfrm>
            <a:off x="898525" y="1484313"/>
            <a:ext cx="7261225" cy="3082925"/>
          </a:xfrm>
          <a:prstGeom prst="rect">
            <a:avLst/>
          </a:prstGeom>
          <a:noFill/>
          <a:ln w="9525">
            <a:noFill/>
            <a:miter lim="800000"/>
            <a:headEnd/>
            <a:tailEnd/>
          </a:ln>
        </p:spPr>
        <p:txBody>
          <a:bodyPr>
            <a:spAutoFit/>
          </a:bodyPr>
          <a:lstStyle/>
          <a:p>
            <a:pPr>
              <a:buClr>
                <a:srgbClr val="FFFFFF"/>
              </a:buClr>
              <a:buFont typeface="Wingdings" pitchFamily="2" charset="2"/>
              <a:buChar char="§"/>
            </a:pPr>
            <a:r>
              <a:rPr lang="en-US" sz="1800">
                <a:solidFill>
                  <a:srgbClr val="000099"/>
                </a:solidFill>
                <a:latin typeface="Arial" charset="0"/>
              </a:rPr>
              <a:t>The Panel considers that the quality (regarding viability) of the bacterial powder cannot be evaluated as the results of the storage stability studies for LACTORAL have not been provided. </a:t>
            </a:r>
          </a:p>
          <a:p>
            <a:pPr>
              <a:buClr>
                <a:srgbClr val="FFFFFF"/>
              </a:buClr>
              <a:buFont typeface="Wingdings" pitchFamily="2" charset="2"/>
              <a:buChar char="§"/>
            </a:pPr>
            <a:endParaRPr lang="en-US" sz="1800">
              <a:solidFill>
                <a:srgbClr val="000099"/>
              </a:solidFill>
              <a:latin typeface="Arial" charset="0"/>
            </a:endParaRPr>
          </a:p>
          <a:p>
            <a:pPr>
              <a:buClr>
                <a:srgbClr val="FFFFFF"/>
              </a:buClr>
              <a:buFont typeface="Wingdings" pitchFamily="2" charset="2"/>
              <a:buChar char="§"/>
            </a:pPr>
            <a:r>
              <a:rPr lang="en-US" sz="1800">
                <a:solidFill>
                  <a:srgbClr val="000099"/>
                </a:solidFill>
                <a:latin typeface="Arial" charset="0"/>
              </a:rPr>
              <a:t>The Panel considers that the constituents of the food supplement for which the health claim is made, LACTORAL, have not been sufficiently characterised.</a:t>
            </a:r>
            <a:endParaRPr lang="en-GB" sz="1800">
              <a:solidFill>
                <a:srgbClr val="000099"/>
              </a:solidFill>
              <a:latin typeface="Arial" charset="0"/>
            </a:endParaRPr>
          </a:p>
          <a:p>
            <a:pPr>
              <a:buClr>
                <a:srgbClr val="FFFFFF"/>
              </a:buClr>
              <a:buFont typeface="Wingdings" pitchFamily="2" charset="2"/>
              <a:buChar char="§"/>
            </a:pPr>
            <a:endParaRPr lang="en-GB" sz="1600">
              <a:solidFill>
                <a:srgbClr val="000099"/>
              </a:solidFill>
              <a:latin typeface="Arial" charset="0"/>
            </a:endParaRPr>
          </a:p>
          <a:p>
            <a:pPr>
              <a:buClr>
                <a:srgbClr val="FFFFFF"/>
              </a:buClr>
              <a:buFont typeface="Wingdings" pitchFamily="2" charset="2"/>
              <a:buChar char="§"/>
            </a:pPr>
            <a:r>
              <a:rPr lang="en-US" sz="1800">
                <a:solidFill>
                  <a:srgbClr val="000099"/>
                </a:solidFill>
                <a:latin typeface="Arial" charset="0"/>
              </a:rPr>
              <a:t>Based on the data presented, the Panel concludes that a cause and effect relationship has not been established between the consumption of LACTORAL and the claimed effect. </a:t>
            </a:r>
            <a:endParaRPr lang="en-GB" sz="1800">
              <a:solidFill>
                <a:srgbClr val="000099"/>
              </a:solidFill>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1783</TotalTime>
  <Words>3415</Words>
  <Application>Microsoft Office PowerPoint</Application>
  <PresentationFormat>On-screen Show (4:3)</PresentationFormat>
  <Paragraphs>591</Paragraphs>
  <Slides>42</Slides>
  <Notes>35</Notes>
  <HiddenSlides>0</HiddenSlides>
  <MMClips>0</MMClips>
  <ScaleCrop>false</ScaleCrop>
  <HeadingPairs>
    <vt:vector size="8" baseType="variant">
      <vt:variant>
        <vt:lpstr>Fonts Used</vt:lpstr>
      </vt:variant>
      <vt:variant>
        <vt:i4>7</vt:i4>
      </vt:variant>
      <vt:variant>
        <vt:lpstr>Design Template</vt:lpstr>
      </vt:variant>
      <vt:variant>
        <vt:i4>1</vt:i4>
      </vt:variant>
      <vt:variant>
        <vt:lpstr>Embedded OLE Servers</vt:lpstr>
      </vt:variant>
      <vt:variant>
        <vt:i4>4</vt:i4>
      </vt:variant>
      <vt:variant>
        <vt:lpstr>Slide Titles</vt:lpstr>
      </vt:variant>
      <vt:variant>
        <vt:i4>42</vt:i4>
      </vt:variant>
    </vt:vector>
  </HeadingPairs>
  <TitlesOfParts>
    <vt:vector size="54" baseType="lpstr">
      <vt:lpstr>Times New Roman</vt:lpstr>
      <vt:lpstr>Arial</vt:lpstr>
      <vt:lpstr>Arial Black</vt:lpstr>
      <vt:lpstr>Wingdings</vt:lpstr>
      <vt:lpstr>Arial Narrow</vt:lpstr>
      <vt:lpstr>Symbol</vt:lpstr>
      <vt:lpstr>ＭＳ Ｐゴシック</vt:lpstr>
      <vt:lpstr>Diseño predeterminado</vt:lpstr>
      <vt:lpstr>Photo Editor Photo</vt:lpstr>
      <vt:lpstr>Document</vt:lpstr>
      <vt:lpstr>Bitmap Image</vt:lpstr>
      <vt:lpstr>Picture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New authorisation of feed additives - Contribution to feed/food safety</vt:lpstr>
      <vt:lpstr>The new authorisation of feed additives according to Regulation No 1831/2003   </vt:lpstr>
      <vt:lpstr>Characterisation of the feed additive</vt:lpstr>
      <vt:lpstr>Determination of the active substance in compound feed: A multidisciplinary approach</vt:lpstr>
      <vt:lpstr>Slide 19</vt:lpstr>
      <vt:lpstr>Slide 20</vt:lpstr>
      <vt:lpstr>Studies in Nutrition - Points to consider</vt:lpstr>
      <vt:lpstr>Regulations for Studies in Nutrition</vt:lpstr>
      <vt:lpstr>Application Forms</vt:lpstr>
      <vt:lpstr>Key Supporting Documents for Submission </vt:lpstr>
      <vt:lpstr>Slide 25</vt:lpstr>
      <vt:lpstr>Slide 26</vt:lpstr>
      <vt:lpstr>Slide 27</vt:lpstr>
      <vt:lpstr>Conclusion</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vector>
  </TitlesOfParts>
  <Company>CSIC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IATA</dc:creator>
  <cp:lastModifiedBy>isabel.sequeira</cp:lastModifiedBy>
  <cp:revision>108</cp:revision>
  <dcterms:created xsi:type="dcterms:W3CDTF">2005-06-22T09:31:25Z</dcterms:created>
  <dcterms:modified xsi:type="dcterms:W3CDTF">2010-03-10T15:26:41Z</dcterms:modified>
</cp:coreProperties>
</file>