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8803600" cy="39604950"/>
  <p:notesSz cx="6858000" cy="9144000"/>
  <p:defaultTextStyle>
    <a:defPPr>
      <a:defRPr lang="pt-PT"/>
    </a:defPPr>
    <a:lvl1pPr algn="l" defTabSz="3908425" rtl="0" fontAlgn="base">
      <a:spcBef>
        <a:spcPct val="0"/>
      </a:spcBef>
      <a:spcAft>
        <a:spcPct val="0"/>
      </a:spcAft>
      <a:defRPr sz="77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1954213" indent="-1497013" algn="l" defTabSz="3908425" rtl="0" fontAlgn="base">
      <a:spcBef>
        <a:spcPct val="0"/>
      </a:spcBef>
      <a:spcAft>
        <a:spcPct val="0"/>
      </a:spcAft>
      <a:defRPr sz="77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3908425" indent="-2994025" algn="l" defTabSz="3908425" rtl="0" fontAlgn="base">
      <a:spcBef>
        <a:spcPct val="0"/>
      </a:spcBef>
      <a:spcAft>
        <a:spcPct val="0"/>
      </a:spcAft>
      <a:defRPr sz="77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5862638" indent="-4491038" algn="l" defTabSz="3908425" rtl="0" fontAlgn="base">
      <a:spcBef>
        <a:spcPct val="0"/>
      </a:spcBef>
      <a:spcAft>
        <a:spcPct val="0"/>
      </a:spcAft>
      <a:defRPr sz="77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7816850" indent="-5988050" algn="l" defTabSz="3908425" rtl="0" fontAlgn="base">
      <a:spcBef>
        <a:spcPct val="0"/>
      </a:spcBef>
      <a:spcAft>
        <a:spcPct val="0"/>
      </a:spcAft>
      <a:defRPr sz="77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sz="77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sz="77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sz="77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sz="77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3167" autoAdjust="0"/>
  </p:normalViewPr>
  <p:slideViewPr>
    <p:cSldViewPr>
      <p:cViewPr>
        <p:scale>
          <a:sx n="25" d="100"/>
          <a:sy n="25" d="100"/>
        </p:scale>
        <p:origin x="-654" y="-72"/>
      </p:cViewPr>
      <p:guideLst>
        <p:guide orient="horz" pos="12474"/>
        <p:guide pos="90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F63705C0-33A4-4D43-8810-24A417066D78}" type="datetimeFigureOut">
              <a:rPr lang="pt-PT"/>
              <a:pPr>
                <a:defRPr/>
              </a:pPr>
              <a:t>08-01-2011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29D5F3FE-167F-4500-9505-A392ADF7A6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390906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390906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E0321DC-B366-4299-9DA3-51A4DBEBAFC0}" type="datetimeFigureOut">
              <a:rPr lang="pt-PT"/>
              <a:pPr>
                <a:defRPr/>
              </a:pPr>
              <a:t>08-01-2011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2182813" y="685800"/>
            <a:ext cx="24923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  <a:endParaRPr lang="pt-PT" noProof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390906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390906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EF9B170-3040-431C-A068-526DBCC9DE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3908425" rtl="0" eaLnBrk="0" fontAlgn="base" hangingPunct="0">
      <a:spcBef>
        <a:spcPct val="30000"/>
      </a:spcBef>
      <a:spcAft>
        <a:spcPct val="0"/>
      </a:spcAft>
      <a:defRPr sz="5100" kern="1200">
        <a:solidFill>
          <a:schemeClr val="tx1"/>
        </a:solidFill>
        <a:latin typeface="+mn-lt"/>
        <a:ea typeface="ＭＳ Ｐゴシック" pitchFamily="-123" charset="-128"/>
        <a:cs typeface="ＭＳ Ｐゴシック" pitchFamily="-123" charset="-128"/>
      </a:defRPr>
    </a:lvl1pPr>
    <a:lvl2pPr marL="1954213" algn="l" defTabSz="3908425" rtl="0" eaLnBrk="0" fontAlgn="base" hangingPunct="0">
      <a:spcBef>
        <a:spcPct val="30000"/>
      </a:spcBef>
      <a:spcAft>
        <a:spcPct val="0"/>
      </a:spcAft>
      <a:defRPr sz="51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2pPr>
    <a:lvl3pPr marL="3908425" algn="l" defTabSz="3908425" rtl="0" eaLnBrk="0" fontAlgn="base" hangingPunct="0">
      <a:spcBef>
        <a:spcPct val="30000"/>
      </a:spcBef>
      <a:spcAft>
        <a:spcPct val="0"/>
      </a:spcAft>
      <a:defRPr sz="51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3pPr>
    <a:lvl4pPr marL="5862638" algn="l" defTabSz="3908425" rtl="0" eaLnBrk="0" fontAlgn="base" hangingPunct="0">
      <a:spcBef>
        <a:spcPct val="30000"/>
      </a:spcBef>
      <a:spcAft>
        <a:spcPct val="0"/>
      </a:spcAft>
      <a:defRPr sz="51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4pPr>
    <a:lvl5pPr marL="7816850" algn="l" defTabSz="3908425" rtl="0" eaLnBrk="0" fontAlgn="base" hangingPunct="0">
      <a:spcBef>
        <a:spcPct val="30000"/>
      </a:spcBef>
      <a:spcAft>
        <a:spcPct val="0"/>
      </a:spcAft>
      <a:defRPr sz="51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5pPr>
    <a:lvl6pPr marL="9772650" algn="l" defTabSz="390906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6pPr>
    <a:lvl7pPr marL="11727180" algn="l" defTabSz="390906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7pPr>
    <a:lvl8pPr marL="13681710" algn="l" defTabSz="390906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8pPr>
    <a:lvl9pPr marL="15636240" algn="l" defTabSz="3909060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3908425" fontAlgn="base">
              <a:spcBef>
                <a:spcPct val="0"/>
              </a:spcBef>
              <a:spcAft>
                <a:spcPct val="0"/>
              </a:spcAft>
              <a:defRPr/>
            </a:pPr>
            <a:fld id="{C9A46EB8-C1A0-4CA3-A3DF-F7D9314F6B61}" type="slidenum">
              <a:rPr lang="pt-PT"/>
              <a:pPr defTabSz="3908425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1680210" y="7920990"/>
            <a:ext cx="24732691" cy="10561320"/>
          </a:xfrm>
          <a:ln>
            <a:noFill/>
          </a:ln>
        </p:spPr>
        <p:txBody>
          <a:bodyPr tIns="0" rIns="78181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239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1680210" y="18644795"/>
            <a:ext cx="24742292" cy="10121265"/>
          </a:xfrm>
        </p:spPr>
        <p:txBody>
          <a:bodyPr lIns="0" rIns="78181"/>
          <a:lstStyle>
            <a:lvl1pPr marL="0" marR="195453" indent="0" algn="r">
              <a:buNone/>
              <a:defRPr>
                <a:solidFill>
                  <a:schemeClr val="tx1"/>
                </a:solidFill>
              </a:defRPr>
            </a:lvl1pPr>
            <a:lvl2pPr marL="1954530" indent="0" algn="ctr">
              <a:buNone/>
            </a:lvl2pPr>
            <a:lvl3pPr marL="3909060" indent="0" algn="ctr">
              <a:buNone/>
            </a:lvl3pPr>
            <a:lvl4pPr marL="5863590" indent="0" algn="ctr">
              <a:buNone/>
            </a:lvl4pPr>
            <a:lvl5pPr marL="7818120" indent="0" algn="ctr">
              <a:buNone/>
            </a:lvl5pPr>
            <a:lvl6pPr marL="9772650" indent="0" algn="ctr">
              <a:buNone/>
            </a:lvl6pPr>
            <a:lvl7pPr marL="11727180" indent="0" algn="ctr">
              <a:buNone/>
            </a:lvl7pPr>
            <a:lvl8pPr marL="13681710" indent="0" algn="ctr">
              <a:buNone/>
            </a:lvl8pPr>
            <a:lvl9pPr marL="15636240" indent="0" algn="ctr">
              <a:buNone/>
            </a:lvl9pPr>
          </a:lstStyle>
          <a:p>
            <a:r>
              <a:rPr lang="pt-PT" smtClean="0"/>
              <a:t>Faça clique para editar o estilo</a:t>
            </a:r>
            <a:endParaRPr lang="en-US"/>
          </a:p>
        </p:txBody>
      </p:sp>
      <p:sp>
        <p:nvSpPr>
          <p:cNvPr id="4" name="Marcador de Posição d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BA832-1F69-43FE-BBD9-1E48B1BAB3F1}" type="datetimeFigureOut">
              <a:rPr lang="pt-PT"/>
              <a:pPr>
                <a:defRPr/>
              </a:pPr>
              <a:t>08-01-2011</a:t>
            </a:fld>
            <a:endParaRPr lang="pt-PT"/>
          </a:p>
        </p:txBody>
      </p:sp>
      <p:sp>
        <p:nvSpPr>
          <p:cNvPr id="5" name="Marcador de Posição do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134BB-A052-435F-AB3B-AAE109F29F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08BAB-3F47-4411-9352-CA302CCB8190}" type="datetimeFigureOut">
              <a:rPr lang="pt-PT"/>
              <a:pPr>
                <a:defRPr/>
              </a:pPr>
              <a:t>08-01-2011</a:t>
            </a:fld>
            <a:endParaRPr lang="pt-PT"/>
          </a:p>
        </p:txBody>
      </p:sp>
      <p:sp>
        <p:nvSpPr>
          <p:cNvPr id="5" name="Marcador de Posição do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75980-B321-4EE8-BEC4-AC1837ED8E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20882610" y="5280669"/>
            <a:ext cx="6480810" cy="30097931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1440180" y="5280669"/>
            <a:ext cx="18962370" cy="30097931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7B619-14D6-473B-9E02-8582E5100BBE}" type="datetimeFigureOut">
              <a:rPr lang="pt-PT"/>
              <a:pPr>
                <a:defRPr/>
              </a:pPr>
              <a:t>08-01-2011</a:t>
            </a:fld>
            <a:endParaRPr lang="pt-PT"/>
          </a:p>
        </p:txBody>
      </p:sp>
      <p:sp>
        <p:nvSpPr>
          <p:cNvPr id="5" name="Marcador de Posição do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5A465-DD84-4BD1-856F-A2FFCF9EC5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AA2BA-A097-48D1-9FA5-BE2809272A69}" type="datetimeFigureOut">
              <a:rPr lang="pt-PT"/>
              <a:pPr>
                <a:defRPr/>
              </a:pPr>
              <a:t>08-01-2011</a:t>
            </a:fld>
            <a:endParaRPr lang="pt-PT"/>
          </a:p>
        </p:txBody>
      </p:sp>
      <p:sp>
        <p:nvSpPr>
          <p:cNvPr id="5" name="Marcador de Posição do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9EBB7-E6E8-40EB-BE56-5926240E78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0609" y="7604151"/>
            <a:ext cx="24483060" cy="7868183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239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670609" y="15619435"/>
            <a:ext cx="24483060" cy="8718587"/>
          </a:xfrm>
        </p:spPr>
        <p:txBody>
          <a:bodyPr lIns="195453" rIns="195453"/>
          <a:lstStyle>
            <a:lvl1pPr marL="0" indent="0">
              <a:buNone/>
              <a:defRPr sz="9400">
                <a:solidFill>
                  <a:schemeClr val="tx1"/>
                </a:solidFill>
              </a:defRPr>
            </a:lvl1pPr>
            <a:lvl2pPr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9A41B-34A1-4E40-8E74-550690964C0F}" type="datetimeFigureOut">
              <a:rPr lang="pt-PT"/>
              <a:pPr>
                <a:defRPr/>
              </a:pPr>
              <a:t>08-01-2011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F3EC5-773B-4C7D-8DF8-DFED3E5964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0180" y="4066108"/>
            <a:ext cx="25923240" cy="66008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1440180" y="11088491"/>
            <a:ext cx="12721590" cy="25611201"/>
          </a:xfrm>
        </p:spPr>
        <p:txBody>
          <a:bodyPr/>
          <a:lstStyle>
            <a:lvl1pPr>
              <a:defRPr sz="11100"/>
            </a:lvl1pPr>
            <a:lvl2pPr>
              <a:defRPr sz="103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14641830" y="11088491"/>
            <a:ext cx="12721590" cy="25611201"/>
          </a:xfrm>
        </p:spPr>
        <p:txBody>
          <a:bodyPr/>
          <a:lstStyle>
            <a:lvl1pPr>
              <a:defRPr sz="11100"/>
            </a:lvl1pPr>
            <a:lvl2pPr>
              <a:defRPr sz="103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00CC8-1DBF-46E0-B26B-37C24EF7E14A}" type="datetimeFigureOut">
              <a:rPr lang="pt-PT"/>
              <a:pPr>
                <a:defRPr/>
              </a:pPr>
              <a:t>08-01-2011</a:t>
            </a:fld>
            <a:endParaRPr lang="pt-PT"/>
          </a:p>
        </p:txBody>
      </p:sp>
      <p:sp>
        <p:nvSpPr>
          <p:cNvPr id="6" name="Marcador de Posição do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A2348-438C-41DE-B395-44B4EE1999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0180" y="4066108"/>
            <a:ext cx="25923240" cy="6600825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440180" y="10714057"/>
            <a:ext cx="12726592" cy="3807758"/>
          </a:xfrm>
        </p:spPr>
        <p:txBody>
          <a:bodyPr lIns="195453" tIns="0" rIns="195453" bIns="0" anchor="ctr">
            <a:noAutofit/>
          </a:bodyPr>
          <a:lstStyle>
            <a:lvl1pPr marL="0" indent="0">
              <a:buNone/>
              <a:defRPr sz="103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8600" b="1"/>
            </a:lvl2pPr>
            <a:lvl3pPr>
              <a:buNone/>
              <a:defRPr sz="7700" b="1"/>
            </a:lvl3pPr>
            <a:lvl4pPr>
              <a:buNone/>
              <a:defRPr sz="6800" b="1"/>
            </a:lvl4pPr>
            <a:lvl5pPr>
              <a:buNone/>
              <a:defRPr sz="6800" b="1"/>
            </a:lvl5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14631830" y="10740100"/>
            <a:ext cx="12731591" cy="3781718"/>
          </a:xfrm>
        </p:spPr>
        <p:txBody>
          <a:bodyPr lIns="195453" tIns="0" rIns="195453" bIns="0" anchor="ctr"/>
          <a:lstStyle>
            <a:lvl1pPr marL="0" indent="0">
              <a:buNone/>
              <a:defRPr sz="103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8600" b="1"/>
            </a:lvl2pPr>
            <a:lvl3pPr>
              <a:buNone/>
              <a:defRPr sz="7700" b="1"/>
            </a:lvl3pPr>
            <a:lvl4pPr>
              <a:buNone/>
              <a:defRPr sz="6800" b="1"/>
            </a:lvl4pPr>
            <a:lvl5pPr>
              <a:buNone/>
              <a:defRPr sz="6800" b="1"/>
            </a:lvl5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1440180" y="14521815"/>
            <a:ext cx="12726592" cy="22209033"/>
          </a:xfrm>
        </p:spPr>
        <p:txBody>
          <a:bodyPr tIns="0"/>
          <a:lstStyle>
            <a:lvl1pPr>
              <a:defRPr sz="9400"/>
            </a:lvl1pPr>
            <a:lvl2pPr>
              <a:defRPr sz="8600"/>
            </a:lvl2pPr>
            <a:lvl3pPr>
              <a:defRPr sz="7700"/>
            </a:lvl3pPr>
            <a:lvl4pPr>
              <a:defRPr sz="6800"/>
            </a:lvl4pPr>
            <a:lvl5pPr>
              <a:defRPr sz="6800"/>
            </a:lvl5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14631830" y="14521815"/>
            <a:ext cx="12731591" cy="22209033"/>
          </a:xfrm>
        </p:spPr>
        <p:txBody>
          <a:bodyPr tIns="0"/>
          <a:lstStyle>
            <a:lvl1pPr>
              <a:defRPr sz="9400"/>
            </a:lvl1pPr>
            <a:lvl2pPr>
              <a:defRPr sz="8600"/>
            </a:lvl2pPr>
            <a:lvl3pPr>
              <a:defRPr sz="7700"/>
            </a:lvl3pPr>
            <a:lvl4pPr>
              <a:defRPr sz="6800"/>
            </a:lvl4pPr>
            <a:lvl5pPr>
              <a:defRPr sz="6800"/>
            </a:lvl5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7" name="Marcador de Posição d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5D435-3D26-4A6A-B4DD-AB9214C6DC20}" type="datetimeFigureOut">
              <a:rPr lang="pt-PT"/>
              <a:pPr>
                <a:defRPr/>
              </a:pPr>
              <a:t>08-01-2011</a:t>
            </a:fld>
            <a:endParaRPr lang="pt-PT"/>
          </a:p>
        </p:txBody>
      </p:sp>
      <p:sp>
        <p:nvSpPr>
          <p:cNvPr id="8" name="Marcador de Posição do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Marcador de Posição do Número do Diapositivo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C21DF-4CC5-4F3D-814B-B96A08E906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0180" y="4066108"/>
            <a:ext cx="26163270" cy="6600825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214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011B8-A14F-4D4E-859A-E8A5E2A30F2C}" type="datetimeFigureOut">
              <a:rPr lang="pt-PT"/>
              <a:pPr>
                <a:defRPr/>
              </a:pPr>
              <a:t>08-01-2011</a:t>
            </a:fld>
            <a:endParaRPr lang="pt-PT"/>
          </a:p>
        </p:txBody>
      </p:sp>
      <p:sp>
        <p:nvSpPr>
          <p:cNvPr id="4" name="Marcador de Posição do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Número do Diapositivo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36BB2-7CAC-4AA8-97B0-2C6C2BF9B1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4FD08-D70E-4951-AC2E-A65546633F84}" type="datetimeFigureOut">
              <a:rPr lang="pt-PT"/>
              <a:pPr>
                <a:defRPr/>
              </a:pPr>
              <a:t>08-01-2011</a:t>
            </a:fld>
            <a:endParaRPr lang="pt-PT"/>
          </a:p>
        </p:txBody>
      </p:sp>
      <p:sp>
        <p:nvSpPr>
          <p:cNvPr id="3" name="Marcador de Posição do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Marcador de Posição do Número do Diapositivo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B133C-96C9-445A-9E64-2A21E16B06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60270" y="2970383"/>
            <a:ext cx="8641080" cy="6710839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111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2160270" y="9681210"/>
            <a:ext cx="8641080" cy="26403300"/>
          </a:xfrm>
        </p:spPr>
        <p:txBody>
          <a:bodyPr lIns="78181" rIns="78181"/>
          <a:lstStyle>
            <a:lvl1pPr marL="0" indent="0" algn="l">
              <a:buNone/>
              <a:defRPr sz="6000"/>
            </a:lvl1pPr>
            <a:lvl2pPr indent="0" algn="l">
              <a:buNone/>
              <a:defRPr sz="5100"/>
            </a:lvl2pPr>
            <a:lvl3pPr indent="0" algn="l">
              <a:buNone/>
              <a:defRPr sz="4300"/>
            </a:lvl3pPr>
            <a:lvl4pPr indent="0" algn="l">
              <a:buNone/>
              <a:defRPr sz="3800"/>
            </a:lvl4pPr>
            <a:lvl5pPr indent="0" algn="l">
              <a:buNone/>
              <a:defRPr sz="3800"/>
            </a:lvl5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11261407" y="9681210"/>
            <a:ext cx="16102013" cy="26403300"/>
          </a:xfrm>
        </p:spPr>
        <p:txBody>
          <a:bodyPr tIns="0"/>
          <a:lstStyle>
            <a:lvl1pPr>
              <a:defRPr sz="12000"/>
            </a:lvl1pPr>
            <a:lvl2pPr>
              <a:defRPr sz="11100"/>
            </a:lvl2pPr>
            <a:lvl3pPr>
              <a:defRPr sz="10300"/>
            </a:lvl3pPr>
            <a:lvl4pPr>
              <a:defRPr sz="8600"/>
            </a:lvl4pPr>
            <a:lvl5pPr>
              <a:defRPr sz="7700"/>
            </a:lvl5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F746D-9E3F-4E55-8ED7-3B37BAEF134E}" type="datetimeFigureOut">
              <a:rPr lang="pt-PT"/>
              <a:pPr>
                <a:defRPr/>
              </a:pPr>
              <a:t>08-01-2011</a:t>
            </a:fld>
            <a:endParaRPr lang="pt-PT"/>
          </a:p>
        </p:txBody>
      </p:sp>
      <p:sp>
        <p:nvSpPr>
          <p:cNvPr id="6" name="Marcador de Posição do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9AF75-E804-4E23-AF2A-D58A01F977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rtar e Arredondar Rectângulo de Canto Simples 4"/>
          <p:cNvSpPr/>
          <p:nvPr/>
        </p:nvSpPr>
        <p:spPr>
          <a:xfrm rot="420000" flipV="1">
            <a:off x="9972675" y="6399213"/>
            <a:ext cx="16560800" cy="23763287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90906" tIns="195453" rIns="390906" bIns="195453" anchor="ctr"/>
          <a:lstStyle/>
          <a:p>
            <a:pPr algn="ctr" defTabSz="390906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riângulo rectângulo 5"/>
          <p:cNvSpPr/>
          <p:nvPr/>
        </p:nvSpPr>
        <p:spPr>
          <a:xfrm rot="420000" flipV="1">
            <a:off x="25212675" y="30953075"/>
            <a:ext cx="490538" cy="89693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90906" tIns="195453" rIns="390906" bIns="195453" anchor="ctr"/>
          <a:lstStyle/>
          <a:p>
            <a:pPr algn="ctr" defTabSz="390906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orma livre 6"/>
          <p:cNvSpPr>
            <a:spLocks/>
          </p:cNvSpPr>
          <p:nvPr/>
        </p:nvSpPr>
        <p:spPr bwMode="auto">
          <a:xfrm flipV="1">
            <a:off x="-30163" y="33591500"/>
            <a:ext cx="28863926" cy="601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90906" tIns="195453" rIns="390906" bIns="195453"/>
          <a:lstStyle/>
          <a:p>
            <a:pPr defTabSz="390906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 flipV="1">
            <a:off x="13801725" y="35918775"/>
            <a:ext cx="15001875" cy="3686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90906" tIns="195453" rIns="390906" bIns="195453"/>
          <a:lstStyle/>
          <a:p>
            <a:pPr defTabSz="390906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20240" y="6797155"/>
            <a:ext cx="6970471" cy="9139636"/>
          </a:xfrm>
        </p:spPr>
        <p:txBody>
          <a:bodyPr lIns="195453" rIns="195453" bIns="195453"/>
          <a:lstStyle>
            <a:lvl1pPr algn="l">
              <a:buNone/>
              <a:defRPr sz="8600" b="1">
                <a:solidFill>
                  <a:schemeClr val="tx2"/>
                </a:solidFill>
              </a:defRPr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920240" y="16336233"/>
            <a:ext cx="6960870" cy="12585573"/>
          </a:xfrm>
        </p:spPr>
        <p:txBody>
          <a:bodyPr lIns="273634" rIns="195453"/>
          <a:lstStyle>
            <a:lvl1pPr marL="0" indent="0" algn="l">
              <a:spcBef>
                <a:spcPts val="1069"/>
              </a:spcBef>
              <a:buFontTx/>
              <a:buNone/>
              <a:defRPr sz="5600"/>
            </a:lvl1pPr>
            <a:lvl2pPr>
              <a:defRPr sz="51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 rot="420000">
            <a:off x="10980248" y="6927211"/>
            <a:ext cx="14545818" cy="22706838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13700"/>
            </a:lvl1pPr>
          </a:lstStyle>
          <a:p>
            <a:pPr lvl="0"/>
            <a:r>
              <a:rPr lang="pt-PT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9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6049F-F6BE-4AE5-97C9-72DFEB962120}" type="datetimeFigureOut">
              <a:rPr lang="pt-PT"/>
              <a:pPr>
                <a:defRPr/>
              </a:pPr>
              <a:t>08-01-2011</a:t>
            </a:fld>
            <a:endParaRPr lang="pt-PT"/>
          </a:p>
        </p:txBody>
      </p:sp>
      <p:sp>
        <p:nvSpPr>
          <p:cNvPr id="10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1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25442863" y="36707763"/>
            <a:ext cx="1920875" cy="2108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41448-8AD7-43FA-B1FC-4F87CEA03E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30163" y="-41275"/>
            <a:ext cx="28863926" cy="601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90906" tIns="195453" rIns="390906" bIns="195453"/>
          <a:lstStyle/>
          <a:p>
            <a:pPr defTabSz="390906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13801725" y="-41275"/>
            <a:ext cx="15001875" cy="3686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90906" tIns="195453" rIns="390906" bIns="195453"/>
          <a:lstStyle/>
          <a:p>
            <a:pPr defTabSz="390906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028" name="Marcador de Posição do Título 8"/>
          <p:cNvSpPr>
            <a:spLocks noGrp="1"/>
          </p:cNvSpPr>
          <p:nvPr>
            <p:ph type="title"/>
          </p:nvPr>
        </p:nvSpPr>
        <p:spPr bwMode="auto">
          <a:xfrm>
            <a:off x="1439863" y="4065588"/>
            <a:ext cx="25923875" cy="660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95453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1029" name="Marcador de Posição do Texto 29"/>
          <p:cNvSpPr>
            <a:spLocks noGrp="1"/>
          </p:cNvSpPr>
          <p:nvPr>
            <p:ph type="body" idx="1"/>
          </p:nvPr>
        </p:nvSpPr>
        <p:spPr bwMode="auto">
          <a:xfrm>
            <a:off x="1439863" y="11177588"/>
            <a:ext cx="25923875" cy="2534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90906" tIns="195453" rIns="390906" bIns="1954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2"/>
          </p:nvPr>
        </p:nvSpPr>
        <p:spPr>
          <a:xfrm>
            <a:off x="1439863" y="36707763"/>
            <a:ext cx="6721475" cy="2108200"/>
          </a:xfrm>
          <a:prstGeom prst="rect">
            <a:avLst/>
          </a:prstGeom>
        </p:spPr>
        <p:txBody>
          <a:bodyPr vert="horz" lIns="0" tIns="0" rIns="0" bIns="0" anchor="b"/>
          <a:lstStyle>
            <a:lvl1pPr algn="l" defTabSz="3909060" eaLnBrk="1" fontAlgn="auto" latinLnBrk="0" hangingPunct="1">
              <a:spcBef>
                <a:spcPts val="0"/>
              </a:spcBef>
              <a:spcAft>
                <a:spcPts val="0"/>
              </a:spcAft>
              <a:defRPr kumimoji="0" sz="51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4E59EBD-DC12-41DA-A4BE-434E87818CE1}" type="datetimeFigureOut">
              <a:rPr lang="pt-PT"/>
              <a:pPr>
                <a:defRPr/>
              </a:pPr>
              <a:t>08-01-2011</a:t>
            </a:fld>
            <a:endParaRPr lang="pt-PT"/>
          </a:p>
        </p:txBody>
      </p:sp>
      <p:sp>
        <p:nvSpPr>
          <p:cNvPr id="22" name="Marcador de Posição do Rodapé 21"/>
          <p:cNvSpPr>
            <a:spLocks noGrp="1"/>
          </p:cNvSpPr>
          <p:nvPr>
            <p:ph type="ftr" sz="quarter" idx="3"/>
          </p:nvPr>
        </p:nvSpPr>
        <p:spPr>
          <a:xfrm>
            <a:off x="8401050" y="36707763"/>
            <a:ext cx="10561638" cy="2108200"/>
          </a:xfrm>
          <a:prstGeom prst="rect">
            <a:avLst/>
          </a:prstGeom>
        </p:spPr>
        <p:txBody>
          <a:bodyPr vert="horz" lIns="0" tIns="0" rIns="0" bIns="0" anchor="b"/>
          <a:lstStyle>
            <a:lvl1pPr algn="l" defTabSz="3909060" eaLnBrk="1" fontAlgn="auto" latinLnBrk="0" hangingPunct="1">
              <a:spcBef>
                <a:spcPts val="0"/>
              </a:spcBef>
              <a:spcAft>
                <a:spcPts val="0"/>
              </a:spcAft>
              <a:defRPr kumimoji="0" sz="51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Marcador de Posição do Número do Diapositivo 17"/>
          <p:cNvSpPr>
            <a:spLocks noGrp="1"/>
          </p:cNvSpPr>
          <p:nvPr>
            <p:ph type="sldNum" sz="quarter" idx="4"/>
          </p:nvPr>
        </p:nvSpPr>
        <p:spPr>
          <a:xfrm>
            <a:off x="24963438" y="36707763"/>
            <a:ext cx="2400300" cy="21082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defTabSz="3909060" eaLnBrk="1" fontAlgn="auto" latinLnBrk="0" hangingPunct="1">
              <a:spcBef>
                <a:spcPts val="0"/>
              </a:spcBef>
              <a:spcAft>
                <a:spcPts val="0"/>
              </a:spcAft>
              <a:defRPr kumimoji="0" sz="51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768B881-A69A-4D72-895A-0A1DA5568E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3" name="Grupo 1"/>
          <p:cNvGrpSpPr>
            <a:grpSpLocks/>
          </p:cNvGrpSpPr>
          <p:nvPr/>
        </p:nvGrpSpPr>
        <p:grpSpPr bwMode="auto">
          <a:xfrm>
            <a:off x="-60325" y="1168400"/>
            <a:ext cx="28919488" cy="3749675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390906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390906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7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1400" kern="1200">
          <a:solidFill>
            <a:schemeClr val="tx2"/>
          </a:solidFill>
          <a:latin typeface="+mj-lt"/>
          <a:ea typeface="ＭＳ Ｐゴシック" pitchFamily="-123" charset="-128"/>
          <a:cs typeface="ＭＳ Ｐゴシック" pitchFamily="-123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1400">
          <a:solidFill>
            <a:schemeClr val="tx2"/>
          </a:solidFill>
          <a:latin typeface="Calibri" pitchFamily="34" charset="0"/>
          <a:ea typeface="ＭＳ Ｐゴシック" pitchFamily="-123" charset="-128"/>
          <a:cs typeface="ＭＳ Ｐゴシック" pitchFamily="-123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1400">
          <a:solidFill>
            <a:schemeClr val="tx2"/>
          </a:solidFill>
          <a:latin typeface="Calibri" pitchFamily="34" charset="0"/>
          <a:ea typeface="ＭＳ Ｐゴシック" pitchFamily="-123" charset="-128"/>
          <a:cs typeface="ＭＳ Ｐゴシック" pitchFamily="-123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1400">
          <a:solidFill>
            <a:schemeClr val="tx2"/>
          </a:solidFill>
          <a:latin typeface="Calibri" pitchFamily="34" charset="0"/>
          <a:ea typeface="ＭＳ Ｐゴシック" pitchFamily="-123" charset="-128"/>
          <a:cs typeface="ＭＳ Ｐゴシック" pitchFamily="-123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1400">
          <a:solidFill>
            <a:schemeClr val="tx2"/>
          </a:solidFill>
          <a:latin typeface="Calibri" pitchFamily="34" charset="0"/>
          <a:ea typeface="ＭＳ Ｐゴシック" pitchFamily="-123" charset="-128"/>
          <a:cs typeface="ＭＳ Ｐゴシック" pitchFamily="-123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1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1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1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1400">
          <a:solidFill>
            <a:schemeClr val="tx2"/>
          </a:solidFill>
          <a:latin typeface="Calibri" pitchFamily="34" charset="0"/>
        </a:defRPr>
      </a:lvl9pPr>
    </p:titleStyle>
    <p:bodyStyle>
      <a:lvl1pPr marL="1171575" indent="-1171575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-123" charset="2"/>
        <a:buChar char=""/>
        <a:defRPr sz="11100" kern="1200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1pPr>
      <a:lvl2pPr marL="2735263" indent="-10541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-123" charset="2"/>
        <a:buChar char=""/>
        <a:defRPr sz="103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2pPr>
      <a:lvl3pPr marL="3908425" indent="-10541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-123" charset="2"/>
        <a:buChar char=""/>
        <a:defRPr sz="9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3pPr>
      <a:lvl4pPr marL="5081588" indent="-898525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-123" charset="2"/>
        <a:buChar char=""/>
        <a:defRPr sz="86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4pPr>
      <a:lvl5pPr marL="6253163" indent="-898525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-123" charset="2"/>
        <a:buChar char=""/>
        <a:defRPr sz="86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5pPr>
      <a:lvl6pPr marL="7427214" indent="-899084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7700" kern="1200">
          <a:solidFill>
            <a:schemeClr val="tx1"/>
          </a:solidFill>
          <a:latin typeface="+mn-lt"/>
          <a:ea typeface="+mn-ea"/>
          <a:cs typeface="+mn-cs"/>
        </a:defRPr>
      </a:lvl6pPr>
      <a:lvl7pPr marL="8209026" indent="-781812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6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9381744" indent="-781812" algn="l" rtl="0" eaLnBrk="1" latinLnBrk="0" hangingPunct="1">
        <a:spcBef>
          <a:spcPct val="20000"/>
        </a:spcBef>
        <a:buClr>
          <a:schemeClr val="tx2"/>
        </a:buClr>
        <a:buChar char="•"/>
        <a:defRPr kumimoji="0" sz="6800" kern="1200">
          <a:solidFill>
            <a:schemeClr val="tx1"/>
          </a:solidFill>
          <a:latin typeface="+mn-lt"/>
          <a:ea typeface="+mn-ea"/>
          <a:cs typeface="+mn-cs"/>
        </a:defRPr>
      </a:lvl8pPr>
      <a:lvl9pPr marL="10554462" indent="-781812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6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9545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39090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58635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78181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97726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17271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36817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156362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wmf"/><Relationship Id="rId10" Type="http://schemas.openxmlformats.org/officeDocument/2006/relationships/image" Target="../media/image9.png"/><Relationship Id="rId4" Type="http://schemas.openxmlformats.org/officeDocument/2006/relationships/image" Target="../media/image3.wm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63"/>
          <p:cNvSpPr txBox="1">
            <a:spLocks noChangeArrowheads="1"/>
          </p:cNvSpPr>
          <p:nvPr/>
        </p:nvSpPr>
        <p:spPr bwMode="auto">
          <a:xfrm rot="5400000" flipV="1">
            <a:off x="-19375437" y="19345274"/>
            <a:ext cx="39604950" cy="914401"/>
          </a:xfrm>
          <a:prstGeom prst="rect">
            <a:avLst/>
          </a:prstGeom>
          <a:solidFill>
            <a:schemeClr val="bg2">
              <a:lumMod val="40000"/>
              <a:lumOff val="60000"/>
              <a:alpha val="52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pt-PT" sz="5400" b="1" dirty="0">
                <a:solidFill>
                  <a:schemeClr val="bg1"/>
                </a:solidFill>
                <a:latin typeface="Arial Narrow" pitchFamily="34" charset="0"/>
                <a:ea typeface="+mn-ea"/>
                <a:cs typeface="Arial" charset="0"/>
              </a:rPr>
              <a:t>3ª Reunião </a:t>
            </a:r>
            <a:r>
              <a:rPr lang="pt-PT" sz="5400" b="1" dirty="0" err="1">
                <a:solidFill>
                  <a:schemeClr val="bg1"/>
                </a:solidFill>
                <a:latin typeface="Arial Narrow" pitchFamily="34" charset="0"/>
                <a:ea typeface="+mn-ea"/>
                <a:cs typeface="Arial" charset="0"/>
              </a:rPr>
              <a:t>PortFIR</a:t>
            </a:r>
            <a:r>
              <a:rPr lang="pt-PT" sz="5400" b="1" dirty="0">
                <a:solidFill>
                  <a:schemeClr val="bg1"/>
                </a:solidFill>
                <a:latin typeface="Arial Narrow" pitchFamily="34" charset="0"/>
                <a:ea typeface="+mn-ea"/>
                <a:cs typeface="Arial" charset="0"/>
              </a:rPr>
              <a:t> - 28 de Outubro de 2010</a:t>
            </a:r>
            <a:endParaRPr lang="en-US" sz="5400" b="1" dirty="0">
              <a:solidFill>
                <a:schemeClr val="bg1"/>
              </a:solidFill>
              <a:latin typeface="Arial Narrow" pitchFamily="34" charset="0"/>
              <a:ea typeface="+mn-ea"/>
              <a:cs typeface="Arial" charset="0"/>
            </a:endParaRPr>
          </a:p>
        </p:txBody>
      </p:sp>
      <p:sp>
        <p:nvSpPr>
          <p:cNvPr id="21" name="Título 1"/>
          <p:cNvSpPr txBox="1">
            <a:spLocks/>
          </p:cNvSpPr>
          <p:nvPr/>
        </p:nvSpPr>
        <p:spPr bwMode="auto">
          <a:xfrm>
            <a:off x="1656384" y="2880595"/>
            <a:ext cx="2448306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78181" bIns="0" anchor="b">
            <a:prstTxWarp prst="textNoShape">
              <a:avLst/>
            </a:prstTxWarp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defTabSz="914400" fontAlgn="auto">
              <a:spcAft>
                <a:spcPts val="0"/>
              </a:spcAft>
              <a:defRPr/>
            </a:pPr>
            <a:r>
              <a:rPr lang="pt-PT" sz="4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pt-PT" sz="4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pt-PT" sz="4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pt-PT" sz="4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pt-PT" sz="4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pt-PT" sz="4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pt-PT" sz="48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Pesquisa de Benzo[a]</a:t>
            </a:r>
            <a:r>
              <a:rPr lang="pt-PT" sz="4800" dirty="0" err="1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pireno</a:t>
            </a:r>
            <a:r>
              <a:rPr lang="pt-PT" sz="48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 em produtos </a:t>
            </a:r>
            <a:r>
              <a:rPr lang="pt-PT" sz="4800" dirty="0" err="1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cárneos</a:t>
            </a:r>
            <a:r>
              <a:rPr lang="pt-PT" sz="48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 fumados caseiros e industriais da zona de Abrantes – Portugal</a:t>
            </a:r>
            <a:r>
              <a:rPr lang="pt-PT" sz="48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pt-PT" sz="4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pt-PT" sz="4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pt-PT" sz="4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pt-PT" sz="4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pt-PT" sz="4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pt-PT" sz="4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pt-PT" sz="28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Maria do Céu Costa,</a:t>
            </a:r>
            <a:r>
              <a:rPr lang="pt-PT" sz="2800" baseline="30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1,2,3 </a:t>
            </a:r>
            <a:r>
              <a:rPr lang="pt-PT" sz="28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Catarina Silveira,</a:t>
            </a:r>
            <a:r>
              <a:rPr lang="pt-PT" sz="2800" baseline="30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1</a:t>
            </a:r>
            <a:r>
              <a:rPr lang="pt-PT" sz="28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Eduardo Rovisco,</a:t>
            </a:r>
            <a:r>
              <a:rPr lang="pt-PT" sz="2800" baseline="30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1</a:t>
            </a:r>
            <a:r>
              <a:rPr lang="pt-PT" sz="28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Ana Gomes,</a:t>
            </a:r>
            <a:r>
              <a:rPr lang="pt-PT" sz="2800" baseline="30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2</a:t>
            </a:r>
            <a:r>
              <a:rPr lang="pt-PT" sz="28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Paulo Pereira</a:t>
            </a:r>
            <a:r>
              <a:rPr lang="pt-PT" sz="2800" baseline="30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1</a:t>
            </a:r>
            <a:r>
              <a:rPr lang="pt-PT" sz="28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, Cristina Roseiro</a:t>
            </a:r>
            <a:r>
              <a:rPr lang="pt-PT" sz="2800" baseline="30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2</a:t>
            </a:r>
            <a:r>
              <a:rPr lang="pt-PT" sz="28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e Carlos Santos</a:t>
            </a:r>
            <a:r>
              <a:rPr lang="pt-PT" sz="2800" baseline="30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2</a:t>
            </a:r>
            <a:r>
              <a:rPr lang="pt-PT" sz="28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pt-PT" sz="28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pt-PT" sz="2800" baseline="30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1</a:t>
            </a:r>
            <a:r>
              <a:rPr lang="pt-PT" sz="28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ERISA-Escola Superior de Saúde Ribeiro Sanches, Poço do Bispo, Rua Fernando Palha, 69, 1900-693 Lisboa</a:t>
            </a:r>
            <a:br>
              <a:rPr lang="pt-PT" sz="28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pt-PT" sz="2800" baseline="30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2</a:t>
            </a:r>
            <a:r>
              <a:rPr lang="pt-PT" sz="28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INETI, I.P. -Instituto Nacional de Engenharia, Tecnologia e Inovação, I.P., Campus do Lumiar, 1649-038 Lisboa</a:t>
            </a:r>
            <a:br>
              <a:rPr lang="pt-PT" sz="28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pt-PT" sz="2800" baseline="300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3</a:t>
            </a:r>
            <a:r>
              <a:rPr lang="pt-PT" sz="2800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Centro de Química da Madeira, Universidade da Madeira, Campus Penteada, 9000-390 Funchal, Portugal </a:t>
            </a:r>
          </a:p>
        </p:txBody>
      </p:sp>
      <p:sp>
        <p:nvSpPr>
          <p:cNvPr id="15364" name="CaixaDeTexto 3"/>
          <p:cNvSpPr txBox="1">
            <a:spLocks noChangeArrowheads="1"/>
          </p:cNvSpPr>
          <p:nvPr/>
        </p:nvSpPr>
        <p:spPr bwMode="auto">
          <a:xfrm>
            <a:off x="2592388" y="7272338"/>
            <a:ext cx="23545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pt-PT" sz="3200" b="1" dirty="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Palavras-chave</a:t>
            </a:r>
            <a:r>
              <a:rPr lang="pt-PT" sz="3200" dirty="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: Benzo[a]</a:t>
            </a:r>
            <a:r>
              <a:rPr lang="pt-PT" sz="3200" dirty="0" err="1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pireno</a:t>
            </a:r>
            <a:r>
              <a:rPr lang="pt-PT" sz="3200" dirty="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, HPLC, Chouriço de carne, Hidrocarbonetos </a:t>
            </a:r>
            <a:r>
              <a:rPr lang="pt-PT" sz="3200" dirty="0" err="1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Policíclicos</a:t>
            </a:r>
            <a:r>
              <a:rPr lang="pt-PT" sz="3200" dirty="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 Aromáticos, </a:t>
            </a:r>
            <a:r>
              <a:rPr lang="pt-PT" sz="3200" dirty="0" err="1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Carcinogénico</a:t>
            </a:r>
            <a:endParaRPr lang="pt-PT" sz="3200" dirty="0">
              <a:solidFill>
                <a:schemeClr val="bg1"/>
              </a:solidFill>
              <a:latin typeface="Arial Unicode MS" charset="0"/>
              <a:ea typeface="Arial Unicode MS" charset="0"/>
              <a:cs typeface="Arial Unicode MS" charset="0"/>
            </a:endParaRPr>
          </a:p>
        </p:txBody>
      </p:sp>
      <p:sp>
        <p:nvSpPr>
          <p:cNvPr id="23" name="CaixaDeTexto 4"/>
          <p:cNvSpPr txBox="1">
            <a:spLocks noChangeArrowheads="1"/>
          </p:cNvSpPr>
          <p:nvPr/>
        </p:nvSpPr>
        <p:spPr bwMode="auto">
          <a:xfrm>
            <a:off x="1524000" y="8915400"/>
            <a:ext cx="19153188" cy="426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/>
            <a:r>
              <a:rPr lang="pt-PT" sz="5000" b="1">
                <a:solidFill>
                  <a:schemeClr val="bg1"/>
                </a:solidFill>
                <a:latin typeface="Arial Narrow" pitchFamily="-123" charset="0"/>
                <a:ea typeface="Arial Unicode MS" charset="0"/>
                <a:cs typeface="Arial Unicode MS" charset="0"/>
              </a:rPr>
              <a:t>INTRODUÇÃO</a:t>
            </a:r>
            <a:endParaRPr lang="pt-PT" sz="3200">
              <a:solidFill>
                <a:schemeClr val="bg1"/>
              </a:solidFill>
              <a:latin typeface="Arial Unicode MS" charset="0"/>
              <a:ea typeface="Arial Unicode MS" charset="0"/>
              <a:cs typeface="Arial Unicode MS" charset="0"/>
            </a:endParaRPr>
          </a:p>
          <a:p>
            <a:pPr algn="just"/>
            <a:r>
              <a:rPr lang="pt-PT" sz="320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Os hidrocarbonetos policíclicos aromáticos (HPAs) são contaminantes ubiquitários ambientais, provenientes de fogos florestais e da combustão de combustíveis fósseis, onde a matéria orgânica é convertida em HPA pelas altas temperaturas. O processo de fumagem, largamente utilizado pela indústria de produtos cárneos, é uma das principais fontes de contaminação de HPAs nos alimentos. Devido ao seu carácter altamente lipofílico, os HPAs acumulam-se maioritariamente na gordura. O benzo[a]pireno (BaP) é o HPA mais estudado devido à sua carcinogenicidade, para o qual existe legislação que regulamenta o seu teor m</a:t>
            </a:r>
            <a:r>
              <a:rPr lang="pt-PT" altLang="ja-JP" sz="320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áxim</a:t>
            </a:r>
            <a:r>
              <a:rPr lang="pt-PT" sz="320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o nos g</a:t>
            </a:r>
            <a:r>
              <a:rPr lang="pt-PT" altLang="ja-JP" sz="320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éneros alimentícios</a:t>
            </a:r>
            <a:r>
              <a:rPr lang="pt-PT" altLang="ja-JP" sz="3200" baseline="30000">
                <a:solidFill>
                  <a:schemeClr val="bg1"/>
                </a:solidFill>
                <a:ea typeface="Arial Unicode MS" charset="0"/>
                <a:cs typeface="Arial Unicode MS" charset="0"/>
              </a:rPr>
              <a:t>1</a:t>
            </a:r>
            <a:r>
              <a:rPr lang="pt-PT" sz="320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. </a:t>
            </a:r>
          </a:p>
        </p:txBody>
      </p:sp>
      <p:sp>
        <p:nvSpPr>
          <p:cNvPr id="24" name="CaixaDeTexto 5"/>
          <p:cNvSpPr txBox="1">
            <a:spLocks noChangeArrowheads="1"/>
          </p:cNvSpPr>
          <p:nvPr/>
        </p:nvSpPr>
        <p:spPr bwMode="auto">
          <a:xfrm>
            <a:off x="12457113" y="13753803"/>
            <a:ext cx="14474825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t-PT" sz="5000" b="1" cap="all" dirty="0">
                <a:solidFill>
                  <a:schemeClr val="bg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Métodos</a:t>
            </a:r>
            <a:endParaRPr lang="pt-PT" sz="3200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defRPr/>
            </a:pPr>
            <a:r>
              <a:rPr lang="pt-PT" sz="32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Foram analisadas 33 amostras de chouriço de carne, obtidas industrial e artesanalmente. A extracção do BaP foi feita de acordo com Simko (1991)</a:t>
            </a:r>
            <a:r>
              <a:rPr lang="pt-PT" sz="3200" baseline="300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pt-PT" sz="32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e a sua quantificação foi efectuada por HPLC/FLD.</a:t>
            </a:r>
          </a:p>
        </p:txBody>
      </p:sp>
      <p:sp>
        <p:nvSpPr>
          <p:cNvPr id="25" name="CaixaDeTexto 6"/>
          <p:cNvSpPr txBox="1">
            <a:spLocks noChangeArrowheads="1"/>
          </p:cNvSpPr>
          <p:nvPr/>
        </p:nvSpPr>
        <p:spPr bwMode="auto">
          <a:xfrm>
            <a:off x="1447800" y="20269200"/>
            <a:ext cx="26569988" cy="329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/>
            <a:r>
              <a:rPr lang="pt-PT" sz="5000" b="1" dirty="0">
                <a:solidFill>
                  <a:schemeClr val="bg1"/>
                </a:solidFill>
                <a:latin typeface="Arial Narrow" pitchFamily="-123" charset="0"/>
                <a:ea typeface="Arial Unicode MS" charset="0"/>
                <a:cs typeface="Arial Unicode MS" charset="0"/>
              </a:rPr>
              <a:t>RESULTADOS</a:t>
            </a:r>
            <a:endParaRPr lang="pt-PT" sz="3200" dirty="0">
              <a:solidFill>
                <a:schemeClr val="bg1"/>
              </a:solidFill>
              <a:latin typeface="Arial Unicode MS" charset="0"/>
              <a:ea typeface="Arial Unicode MS" charset="0"/>
              <a:cs typeface="Arial Unicode MS" charset="0"/>
            </a:endParaRPr>
          </a:p>
          <a:p>
            <a:pPr algn="just"/>
            <a:r>
              <a:rPr lang="pt-PT" sz="3200" dirty="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Verificou-se uma concentração média de </a:t>
            </a:r>
            <a:r>
              <a:rPr lang="pt-PT" sz="3200" dirty="0" err="1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BaP</a:t>
            </a:r>
            <a:r>
              <a:rPr lang="pt-PT" sz="3200" dirty="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 superior nas amostras artesanais em relação às amostras industriais, que resulta do facto de as primeiras serem sujeitas a um tempo de fumagem mais longo. A utilização de diferentes tipos/conjugações de lenha apresentou uma influência significativa na concentração de </a:t>
            </a:r>
            <a:r>
              <a:rPr lang="pt-PT" sz="3200" dirty="0" err="1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BaP</a:t>
            </a:r>
            <a:r>
              <a:rPr lang="pt-PT" sz="3200" dirty="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 nos enchidos tal como demonstra o Gráfico 1.</a:t>
            </a:r>
          </a:p>
          <a:p>
            <a:pPr algn="just"/>
            <a:r>
              <a:rPr lang="pt-PT" sz="3200" dirty="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Nenhuma das amostras produzidas industrialmente revelou um teor de </a:t>
            </a:r>
            <a:r>
              <a:rPr lang="pt-PT" sz="3200" dirty="0" err="1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BaP</a:t>
            </a:r>
            <a:r>
              <a:rPr lang="pt-PT" sz="3200" dirty="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 superior ao limite máximo permitido pelo Regulamento (CE) n.º 1881/2006 da Comissão</a:t>
            </a:r>
            <a:r>
              <a:rPr lang="pt-PT" sz="3200" baseline="30000" dirty="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2</a:t>
            </a:r>
            <a:r>
              <a:rPr lang="pt-PT" sz="3200" dirty="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 (Tabela 1a). Pelo contr</a:t>
            </a:r>
            <a:r>
              <a:rPr lang="pt-PT" altLang="ja-JP" sz="3200" dirty="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ário,</a:t>
            </a:r>
            <a:r>
              <a:rPr lang="pt-PT" sz="3200" dirty="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 nas amostras artesanais, cerca de 53% encontram-se abaixo deste limite (tabela 1b).</a:t>
            </a:r>
          </a:p>
        </p:txBody>
      </p:sp>
      <p:sp>
        <p:nvSpPr>
          <p:cNvPr id="15368" name="CaixaDeTexto 7"/>
          <p:cNvSpPr txBox="1">
            <a:spLocks noChangeArrowheads="1"/>
          </p:cNvSpPr>
          <p:nvPr/>
        </p:nvSpPr>
        <p:spPr bwMode="auto">
          <a:xfrm>
            <a:off x="1008063" y="34564638"/>
            <a:ext cx="26643012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/>
            <a:r>
              <a:rPr lang="pt-PT" sz="5000" b="1">
                <a:solidFill>
                  <a:schemeClr val="bg1"/>
                </a:solidFill>
                <a:latin typeface="Arial Narrow" pitchFamily="-123" charset="0"/>
                <a:ea typeface="Arial Unicode MS" charset="0"/>
                <a:cs typeface="Arial Unicode MS" charset="0"/>
              </a:rPr>
              <a:t>CONCLUSÃO</a:t>
            </a:r>
            <a:endParaRPr lang="pt-PT" sz="3200">
              <a:solidFill>
                <a:schemeClr val="bg1"/>
              </a:solidFill>
              <a:latin typeface="Arial Unicode MS" charset="0"/>
              <a:ea typeface="Arial Unicode MS" charset="0"/>
              <a:cs typeface="Arial Unicode MS" charset="0"/>
            </a:endParaRPr>
          </a:p>
          <a:p>
            <a:pPr algn="just"/>
            <a:r>
              <a:rPr lang="pt-PT" sz="320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De uma forma geral, as amostras obtidas pelo processo artesanal foram as que apresentaram maiores valores de BaP, comparativamente às industriais.</a:t>
            </a:r>
          </a:p>
          <a:p>
            <a:pPr algn="just"/>
            <a:r>
              <a:rPr lang="pt-PT" sz="320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O limite previsto por lei (5 </a:t>
            </a:r>
            <a:r>
              <a:rPr lang="el-GR" sz="3200">
                <a:solidFill>
                  <a:srgbClr val="000000"/>
                </a:solidFill>
                <a:latin typeface="Arial Unicode MS" charset="0"/>
              </a:rPr>
              <a:t>μ</a:t>
            </a:r>
            <a:r>
              <a:rPr lang="pt-PT" sz="3200">
                <a:solidFill>
                  <a:srgbClr val="000000"/>
                </a:solidFill>
                <a:latin typeface="Calibri" pitchFamily="-123" charset="0"/>
              </a:rPr>
              <a:t>g/Kg)</a:t>
            </a:r>
            <a:r>
              <a:rPr lang="pt-PT" sz="320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 </a:t>
            </a:r>
            <a:r>
              <a:rPr lang="pt-PT" altLang="ja-JP" sz="320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é </a:t>
            </a:r>
            <a:r>
              <a:rPr lang="pt-PT" sz="320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ultrapassado por cerca de 47% das amostras produzidas pelo processo artesanal.</a:t>
            </a:r>
          </a:p>
        </p:txBody>
      </p:sp>
      <p:graphicFrame>
        <p:nvGraphicFramePr>
          <p:cNvPr id="15536" name="Group 176"/>
          <p:cNvGraphicFramePr>
            <a:graphicFrameLocks noGrp="1"/>
          </p:cNvGraphicFramePr>
          <p:nvPr/>
        </p:nvGraphicFramePr>
        <p:xfrm>
          <a:off x="1512888" y="25223788"/>
          <a:ext cx="5040312" cy="8705850"/>
        </p:xfrm>
        <a:graphic>
          <a:graphicData uri="http://schemas.openxmlformats.org/drawingml/2006/table">
            <a:tbl>
              <a:tblPr/>
              <a:tblGrid>
                <a:gridCol w="1511300"/>
                <a:gridCol w="2035175"/>
                <a:gridCol w="1493837"/>
              </a:tblGrid>
              <a:tr h="3921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Indústria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E4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Amostra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Tempo de Fumagem (dias)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BaP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(</a:t>
                      </a:r>
                      <a:r>
                        <a:rPr kumimoji="0" lang="el-GR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μ</a:t>
                      </a:r>
                      <a:r>
                        <a:rPr kumimoji="0" lang="pt-PT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g/Kg)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I1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3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0,32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I2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3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0,40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I3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3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0,41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I4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3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0,30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I5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2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1,74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I6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2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1,27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I7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2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0,58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I8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2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0,52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I9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2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0,79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I10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2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0,86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I11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2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0,82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I12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2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0,80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I13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3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0,52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I14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3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0,57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I15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3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0,57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I16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3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0,96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549" name="Group 189"/>
          <p:cNvGraphicFramePr>
            <a:graphicFrameLocks noGrp="1"/>
          </p:cNvGraphicFramePr>
          <p:nvPr/>
        </p:nvGraphicFramePr>
        <p:xfrm>
          <a:off x="6840538" y="25220613"/>
          <a:ext cx="8193087" cy="9142095"/>
        </p:xfrm>
        <a:graphic>
          <a:graphicData uri="http://schemas.openxmlformats.org/drawingml/2006/table">
            <a:tbl>
              <a:tblPr/>
              <a:tblGrid>
                <a:gridCol w="1524000"/>
                <a:gridCol w="2124075"/>
                <a:gridCol w="3105150"/>
                <a:gridCol w="1439862"/>
              </a:tblGrid>
              <a:tr h="371475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Artesanais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E4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Amostra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Tempo de Fumagem (dias)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Lenha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BaP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(</a:t>
                      </a:r>
                      <a:r>
                        <a:rPr kumimoji="0" lang="el-GR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μ</a:t>
                      </a:r>
                      <a:r>
                        <a:rPr kumimoji="0" lang="pt-PT" sz="2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g/Kg)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A1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5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Sobreiro e Oliveira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7,86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A2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5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Sobreiro e Oliveira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3,32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A3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8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Sobreiro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14,12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8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Sobreiro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13,74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A5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10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Sobreiro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8,55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A6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10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Sobreiro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2,54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A7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20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Sobreiro e Azinheira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1,81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A8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20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Sobreiro e Azinheira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3,15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A9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8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Oliveira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0,48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A10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8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Oliveira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3,01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A11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8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Sobreiro e Oliveira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5,90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A12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12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Sobreiro e Oliveira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4,25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A13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15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Sobreiro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5,58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A14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10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Sobreiro e Oliveira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11,11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A15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10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Sobreiro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3,62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A16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12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Sobreiro e Azinheira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4,56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A17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17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Sobreiro e Oliveira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5,45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E4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CaixaDeTexto 14"/>
          <p:cNvSpPr txBox="1"/>
          <p:nvPr/>
        </p:nvSpPr>
        <p:spPr>
          <a:xfrm>
            <a:off x="936625" y="37228463"/>
            <a:ext cx="27866975" cy="1997075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t-PT" sz="2500" b="1" u="sng">
                <a:solidFill>
                  <a:schemeClr val="bg1"/>
                </a:solidFill>
              </a:rPr>
              <a:t>REFERÊNCIAS BIBLIOGRÁFICAS</a:t>
            </a:r>
            <a:endParaRPr lang="pt-PT" sz="2500" b="1">
              <a:solidFill>
                <a:schemeClr val="bg1"/>
              </a:solidFill>
            </a:endParaRPr>
          </a:p>
          <a:p>
            <a:r>
              <a:rPr lang="pt-PT" sz="2500">
                <a:solidFill>
                  <a:schemeClr val="bg1"/>
                </a:solidFill>
              </a:rPr>
              <a:t> </a:t>
            </a:r>
          </a:p>
          <a:p>
            <a:r>
              <a:rPr lang="pt-PT" sz="2500" b="1">
                <a:solidFill>
                  <a:schemeClr val="bg1"/>
                </a:solidFill>
              </a:rPr>
              <a:t>[1]</a:t>
            </a:r>
            <a:r>
              <a:rPr lang="pt-PT" sz="2500">
                <a:solidFill>
                  <a:schemeClr val="bg1"/>
                </a:solidFill>
              </a:rPr>
              <a:t> </a:t>
            </a:r>
            <a:r>
              <a:rPr lang="en-GB" sz="2500">
                <a:solidFill>
                  <a:schemeClr val="bg1"/>
                </a:solidFill>
              </a:rPr>
              <a:t>Simko, P. Changes of Benzo(a)pyrene Contents in Smoked Fish during Storage. Food Chem 1991; 40:293-300.</a:t>
            </a:r>
            <a:endParaRPr lang="pt-PT" sz="2500">
              <a:solidFill>
                <a:schemeClr val="bg1"/>
              </a:solidFill>
            </a:endParaRPr>
          </a:p>
          <a:p>
            <a:r>
              <a:rPr lang="pt-PT" sz="2500" b="1">
                <a:solidFill>
                  <a:schemeClr val="bg1"/>
                </a:solidFill>
              </a:rPr>
              <a:t>[2]</a:t>
            </a:r>
            <a:r>
              <a:rPr lang="pt-PT" sz="2500">
                <a:solidFill>
                  <a:schemeClr val="bg1"/>
                </a:solidFill>
              </a:rPr>
              <a:t> Regulamento (CE) n.º 1881/2006 da Comissão, de 19 de Dezembro de 2006, que fixa os teores máximos de certos contaminantes presentes nos géneros alimentícios.</a:t>
            </a:r>
          </a:p>
          <a:p>
            <a:endParaRPr lang="pt-PT" sz="2500">
              <a:solidFill>
                <a:schemeClr val="bg1"/>
              </a:solidFill>
            </a:endParaRPr>
          </a:p>
        </p:txBody>
      </p:sp>
      <p:sp>
        <p:nvSpPr>
          <p:cNvPr id="30" name="CaixaDeTexto 4"/>
          <p:cNvSpPr txBox="1">
            <a:spLocks noChangeArrowheads="1"/>
          </p:cNvSpPr>
          <p:nvPr/>
        </p:nvSpPr>
        <p:spPr bwMode="auto">
          <a:xfrm>
            <a:off x="1584325" y="14330363"/>
            <a:ext cx="9288463" cy="430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t-PT" sz="5000" b="1" cap="all" dirty="0">
                <a:solidFill>
                  <a:schemeClr val="bg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Objectivo</a:t>
            </a:r>
            <a:endParaRPr lang="pt-PT" sz="3200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defRPr/>
            </a:pPr>
            <a:r>
              <a:rPr lang="pt-PT" sz="32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Determinar a concentração de BaP em chouriços de carne produzidos de forma industrial e artesanal, tendo como referência a legislação em vigor. Para os produtos produzidos de forma artesanal foi ainda considerada a influência de diversos factores na concentração de BaP, tais como  o tipo de lenha e o tempo de fumeiro.</a:t>
            </a:r>
          </a:p>
        </p:txBody>
      </p:sp>
      <p:pic>
        <p:nvPicPr>
          <p:cNvPr id="15520" name="Picture 7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696738" y="247650"/>
            <a:ext cx="410686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521" name="Picture 38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720513" y="474663"/>
            <a:ext cx="3402012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522" name="Picture 3" descr="C:\Documents and Settings\ceu costa\Ambiente de trabalho\Hotmail LOGOTIPOS\ERISA_LOGO FINA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3188" y="195263"/>
            <a:ext cx="5297487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52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697944" y="27291307"/>
            <a:ext cx="10339388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525" name="TextBox 35"/>
          <p:cNvSpPr txBox="1">
            <a:spLocks noChangeArrowheads="1"/>
          </p:cNvSpPr>
          <p:nvPr/>
        </p:nvSpPr>
        <p:spPr bwMode="auto">
          <a:xfrm>
            <a:off x="15769952" y="33411987"/>
            <a:ext cx="104409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t-PT" sz="2800" b="1" dirty="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Gráfico 1 </a:t>
            </a:r>
            <a:r>
              <a:rPr lang="pt-PT" sz="2800" dirty="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– Influência do tipo de lenha no teor de </a:t>
            </a:r>
            <a:r>
              <a:rPr lang="pt-PT" sz="2800" dirty="0" err="1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BaP</a:t>
            </a:r>
            <a:r>
              <a:rPr lang="pt-PT" sz="2800" dirty="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 nas amostras artesanais.</a:t>
            </a:r>
          </a:p>
        </p:txBody>
      </p:sp>
      <p:sp>
        <p:nvSpPr>
          <p:cNvPr id="15526" name="TextBox 36"/>
          <p:cNvSpPr txBox="1">
            <a:spLocks noChangeArrowheads="1"/>
          </p:cNvSpPr>
          <p:nvPr/>
        </p:nvSpPr>
        <p:spPr bwMode="auto">
          <a:xfrm>
            <a:off x="1296988" y="24103013"/>
            <a:ext cx="15336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pt-PT" sz="2800" b="1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Tabela 1</a:t>
            </a:r>
            <a:r>
              <a:rPr lang="pt-PT" sz="2800">
                <a:solidFill>
                  <a:schemeClr val="bg1"/>
                </a:solidFill>
                <a:latin typeface="Arial Unicode MS" charset="0"/>
                <a:ea typeface="Arial Unicode MS" charset="0"/>
                <a:cs typeface="Arial Unicode MS" charset="0"/>
              </a:rPr>
              <a:t> – Teor de BaP das amostras de pordução industrial (a) e artesanal (b).</a:t>
            </a:r>
          </a:p>
        </p:txBody>
      </p:sp>
      <p:sp>
        <p:nvSpPr>
          <p:cNvPr id="15527" name="TextBox 37"/>
          <p:cNvSpPr txBox="1">
            <a:spLocks noChangeArrowheads="1"/>
          </p:cNvSpPr>
          <p:nvPr/>
        </p:nvSpPr>
        <p:spPr bwMode="auto">
          <a:xfrm>
            <a:off x="1439863" y="24626888"/>
            <a:ext cx="504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pt-PT" sz="2800" i="1">
                <a:solidFill>
                  <a:schemeClr val="bg1"/>
                </a:solidFill>
              </a:rPr>
              <a:t>a)</a:t>
            </a:r>
          </a:p>
        </p:txBody>
      </p:sp>
      <p:sp>
        <p:nvSpPr>
          <p:cNvPr id="15528" name="TextBox 38"/>
          <p:cNvSpPr txBox="1">
            <a:spLocks noChangeArrowheads="1"/>
          </p:cNvSpPr>
          <p:nvPr/>
        </p:nvSpPr>
        <p:spPr bwMode="auto">
          <a:xfrm>
            <a:off x="6769100" y="24626888"/>
            <a:ext cx="504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pt-PT" sz="2800" i="1">
                <a:solidFill>
                  <a:schemeClr val="bg1"/>
                </a:solidFill>
              </a:rPr>
              <a:t>b)</a:t>
            </a:r>
          </a:p>
        </p:txBody>
      </p:sp>
      <p:pic>
        <p:nvPicPr>
          <p:cNvPr id="15529" name="Picture 39" descr="Chouriço Poster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283738" y="9145588"/>
            <a:ext cx="5003800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ceu costa\Os meus documentos\As minhas imagens\800px-Benzo-a-pyrene_svg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183600" y="24050947"/>
            <a:ext cx="7620000" cy="47625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13487400" y="16525875"/>
            <a:ext cx="3200400" cy="1447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>
              <a:solidFill>
                <a:srgbClr val="8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639800" y="16830675"/>
            <a:ext cx="2966878" cy="5847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800000"/>
                </a:solidFill>
              </a:rPr>
              <a:t>Saponificação</a:t>
            </a:r>
            <a:endParaRPr lang="en-US" sz="3200" b="1" dirty="0">
              <a:solidFill>
                <a:srgbClr val="800000"/>
              </a:solidFill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8821400" y="18126075"/>
            <a:ext cx="1752600" cy="2363354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3393400" y="18126075"/>
            <a:ext cx="1600200" cy="2441786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3792200" y="18202275"/>
            <a:ext cx="2670140" cy="2286000"/>
          </a:xfrm>
          <a:prstGeom prst="rect">
            <a:avLst/>
          </a:prstGeom>
          <a:noFill/>
        </p:spPr>
      </p:pic>
      <p:sp>
        <p:nvSpPr>
          <p:cNvPr id="40" name="Right Arrow 39"/>
          <p:cNvSpPr/>
          <p:nvPr/>
        </p:nvSpPr>
        <p:spPr>
          <a:xfrm>
            <a:off x="17068800" y="16983075"/>
            <a:ext cx="762000" cy="473803"/>
          </a:xfrm>
          <a:prstGeom prst="rightArrow">
            <a:avLst>
              <a:gd name="adj1" fmla="val 50000"/>
              <a:gd name="adj2" fmla="val 90613"/>
            </a:avLst>
          </a:prstGeom>
          <a:solidFill>
            <a:srgbClr val="800000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>
              <a:solidFill>
                <a:srgbClr val="80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7983200" y="16525875"/>
            <a:ext cx="3200400" cy="1447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>
              <a:solidFill>
                <a:srgbClr val="8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059400" y="16678275"/>
            <a:ext cx="3028915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srgbClr val="800000"/>
                </a:solidFill>
              </a:rPr>
              <a:t>Extracção</a:t>
            </a:r>
            <a:r>
              <a:rPr lang="en-US" sz="3200" b="1" dirty="0" smtClean="0">
                <a:solidFill>
                  <a:srgbClr val="800000"/>
                </a:solidFill>
              </a:rPr>
              <a:t> </a:t>
            </a:r>
            <a:r>
              <a:rPr lang="en-US" sz="3200" b="1" dirty="0" err="1">
                <a:solidFill>
                  <a:srgbClr val="800000"/>
                </a:solidFill>
              </a:rPr>
              <a:t>l</a:t>
            </a:r>
            <a:r>
              <a:rPr lang="en-US" sz="3200" b="1" dirty="0" err="1" smtClean="0">
                <a:solidFill>
                  <a:srgbClr val="800000"/>
                </a:solidFill>
              </a:rPr>
              <a:t>íquido-líquido</a:t>
            </a:r>
            <a:endParaRPr lang="en-US" sz="3200" b="1" dirty="0" smtClean="0">
              <a:solidFill>
                <a:srgbClr val="8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2479000" y="16525875"/>
            <a:ext cx="3200400" cy="1447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>
              <a:solidFill>
                <a:srgbClr val="8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2479000" y="16602075"/>
            <a:ext cx="3165437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srgbClr val="800000"/>
                </a:solidFill>
              </a:rPr>
              <a:t>Análise</a:t>
            </a:r>
            <a:r>
              <a:rPr lang="en-US" sz="3200" b="1" dirty="0" smtClean="0">
                <a:solidFill>
                  <a:srgbClr val="800000"/>
                </a:solidFill>
              </a:rPr>
              <a:t> </a:t>
            </a:r>
            <a:r>
              <a:rPr lang="en-US" sz="3200" b="1" dirty="0" err="1" smtClean="0">
                <a:solidFill>
                  <a:srgbClr val="800000"/>
                </a:solidFill>
              </a:rPr>
              <a:t>cromatográfica</a:t>
            </a:r>
            <a:endParaRPr lang="en-US" sz="3200" b="1" dirty="0" smtClean="0">
              <a:solidFill>
                <a:srgbClr val="800000"/>
              </a:solidFill>
            </a:endParaRPr>
          </a:p>
        </p:txBody>
      </p:sp>
      <p:sp>
        <p:nvSpPr>
          <p:cNvPr id="44" name="Right Arrow 43"/>
          <p:cNvSpPr/>
          <p:nvPr/>
        </p:nvSpPr>
        <p:spPr>
          <a:xfrm>
            <a:off x="21412200" y="16983075"/>
            <a:ext cx="762000" cy="473803"/>
          </a:xfrm>
          <a:prstGeom prst="rightArrow">
            <a:avLst>
              <a:gd name="adj1" fmla="val 50000"/>
              <a:gd name="adj2" fmla="val 90613"/>
            </a:avLst>
          </a:prstGeom>
          <a:solidFill>
            <a:srgbClr val="800000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ux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ux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162</TotalTime>
  <Words>584</Words>
  <Application>Microsoft Office PowerPoint</Application>
  <PresentationFormat>Personalizados</PresentationFormat>
  <Paragraphs>154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2" baseType="lpstr">
      <vt:lpstr>Fluxo</vt:lpstr>
      <vt:lpstr>Diapositivo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Pesquisa de Benzo[a]pireno em produtos cárneos fumados caseiros e industriais da zona de Abrantes – Portugal   Maria do Céu Costa,1,2 Catarina Silveira,1 Eduardo Rovisco,1 Ana Gomes,2 Paulo Pereira1 e Cristina Roseiro2 1ERISA-Escola Superior de Saúde Ribeiro Sanches, Poço do Bispo, Rua Fernando Palha, 69, 1900-693 Lisboa 2INETI, I.P. -Instituto Nacional de Engenharia, Tecnologia e Inovação, I.P., Campus do Lumiar, 1649-038 Lisboa</dc:title>
  <dc:creator>csilveira</dc:creator>
  <cp:lastModifiedBy>Nome de utilizador</cp:lastModifiedBy>
  <cp:revision>38</cp:revision>
  <dcterms:created xsi:type="dcterms:W3CDTF">2010-11-04T22:49:50Z</dcterms:created>
  <dcterms:modified xsi:type="dcterms:W3CDTF">2011-01-08T23:19:56Z</dcterms:modified>
</cp:coreProperties>
</file>