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7"/>
  </p:notesMasterIdLst>
  <p:handoutMasterIdLst>
    <p:handoutMasterId r:id="rId78"/>
  </p:handoutMasterIdLst>
  <p:sldIdLst>
    <p:sldId id="256" r:id="rId2"/>
    <p:sldId id="383" r:id="rId3"/>
    <p:sldId id="352" r:id="rId4"/>
    <p:sldId id="317" r:id="rId5"/>
    <p:sldId id="341" r:id="rId6"/>
    <p:sldId id="334" r:id="rId7"/>
    <p:sldId id="332" r:id="rId8"/>
    <p:sldId id="335" r:id="rId9"/>
    <p:sldId id="336" r:id="rId10"/>
    <p:sldId id="333" r:id="rId11"/>
    <p:sldId id="340" r:id="rId12"/>
    <p:sldId id="338" r:id="rId13"/>
    <p:sldId id="339" r:id="rId14"/>
    <p:sldId id="331" r:id="rId15"/>
    <p:sldId id="305" r:id="rId16"/>
    <p:sldId id="346" r:id="rId17"/>
    <p:sldId id="348" r:id="rId18"/>
    <p:sldId id="349" r:id="rId19"/>
    <p:sldId id="350" r:id="rId20"/>
    <p:sldId id="347" r:id="rId21"/>
    <p:sldId id="345" r:id="rId22"/>
    <p:sldId id="312" r:id="rId23"/>
    <p:sldId id="328" r:id="rId24"/>
    <p:sldId id="314" r:id="rId25"/>
    <p:sldId id="306" r:id="rId26"/>
    <p:sldId id="307" r:id="rId27"/>
    <p:sldId id="310" r:id="rId28"/>
    <p:sldId id="311" r:id="rId29"/>
    <p:sldId id="308" r:id="rId30"/>
    <p:sldId id="309" r:id="rId31"/>
    <p:sldId id="362" r:id="rId32"/>
    <p:sldId id="315" r:id="rId33"/>
    <p:sldId id="321" r:id="rId34"/>
    <p:sldId id="316" r:id="rId35"/>
    <p:sldId id="360" r:id="rId36"/>
    <p:sldId id="356" r:id="rId37"/>
    <p:sldId id="358" r:id="rId38"/>
    <p:sldId id="359" r:id="rId39"/>
    <p:sldId id="357" r:id="rId40"/>
    <p:sldId id="355" r:id="rId41"/>
    <p:sldId id="363" r:id="rId42"/>
    <p:sldId id="343" r:id="rId43"/>
    <p:sldId id="337" r:id="rId44"/>
    <p:sldId id="342" r:id="rId45"/>
    <p:sldId id="324" r:id="rId46"/>
    <p:sldId id="325" r:id="rId47"/>
    <p:sldId id="326" r:id="rId48"/>
    <p:sldId id="327" r:id="rId49"/>
    <p:sldId id="330" r:id="rId50"/>
    <p:sldId id="313" r:id="rId51"/>
    <p:sldId id="351" r:id="rId52"/>
    <p:sldId id="320" r:id="rId53"/>
    <p:sldId id="344" r:id="rId54"/>
    <p:sldId id="353" r:id="rId55"/>
    <p:sldId id="361" r:id="rId56"/>
    <p:sldId id="322" r:id="rId57"/>
    <p:sldId id="318" r:id="rId58"/>
    <p:sldId id="365" r:id="rId59"/>
    <p:sldId id="366" r:id="rId60"/>
    <p:sldId id="364" r:id="rId61"/>
    <p:sldId id="369" r:id="rId62"/>
    <p:sldId id="370" r:id="rId63"/>
    <p:sldId id="373" r:id="rId64"/>
    <p:sldId id="376" r:id="rId65"/>
    <p:sldId id="374" r:id="rId66"/>
    <p:sldId id="375" r:id="rId67"/>
    <p:sldId id="329" r:id="rId68"/>
    <p:sldId id="371" r:id="rId69"/>
    <p:sldId id="372" r:id="rId70"/>
    <p:sldId id="377" r:id="rId71"/>
    <p:sldId id="379" r:id="rId72"/>
    <p:sldId id="380" r:id="rId73"/>
    <p:sldId id="368" r:id="rId74"/>
    <p:sldId id="319" r:id="rId75"/>
    <p:sldId id="382" r:id="rId76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00"/>
    <a:srgbClr val="D20000"/>
    <a:srgbClr val="000000"/>
    <a:srgbClr val="F8F8F8"/>
    <a:srgbClr val="000066"/>
    <a:srgbClr val="33CC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3" autoAdjust="0"/>
    <p:restoredTop sz="94664" autoAdjust="0"/>
  </p:normalViewPr>
  <p:slideViewPr>
    <p:cSldViewPr>
      <p:cViewPr>
        <p:scale>
          <a:sx n="66" d="100"/>
          <a:sy n="66" d="100"/>
        </p:scale>
        <p:origin x="-540" y="66"/>
      </p:cViewPr>
      <p:guideLst>
        <p:guide orient="horz" pos="2160"/>
        <p:guide pos="22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722" y="-84"/>
      </p:cViewPr>
      <p:guideLst>
        <p:guide orient="horz" pos="3131"/>
        <p:guide pos="214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62DFDAAF-10BA-4DAB-9EC7-9EB4FD3234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9D5B332-CEB9-45B3-BE23-1F788BD8F88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BCBF98-E6F0-40FF-8C73-36F0A93710F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pt-PT" smtClean="0"/>
              <a:t>INICIO</a:t>
            </a: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89513" cy="4471988"/>
          </a:xfrm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61950" y="6550025"/>
            <a:ext cx="5905500" cy="476250"/>
          </a:xfrm>
        </p:spPr>
        <p:txBody>
          <a:bodyPr/>
          <a:lstStyle>
            <a:lvl1pPr algn="l">
              <a:defRPr/>
            </a:lvl1pPr>
          </a:lstStyle>
          <a:p>
            <a:r>
              <a:rPr lang="pt-PT"/>
              <a:t>Biopharmac Project Meeting, Universidade da Madeira            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10400" y="65278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63B92-2AB9-435F-B1DD-80EC9CC19FF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E1BA7-5CFB-40A8-8EEF-E465A2901F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C6E26-F9A0-400D-B3B7-887CC1F3BB5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F0A03-BD65-49B8-A408-EBA08F8BE02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60614-01F0-4328-8870-FF4BF3862CE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F13EE-8968-44F4-BC14-77FDA15EAC9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19A1B-070E-42FB-84B8-14DA1FA51B2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A67A1-AD46-4DA5-8EE9-DF079D650EC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3808C-6459-4175-A4B6-28841D68B3D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E689A-0714-4E65-A0B5-EA7320C31F7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33B2F-2EA7-486B-B51B-8FDF246BD9D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534150"/>
            <a:ext cx="8229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r>
              <a:rPr lang="pt-PT"/>
              <a:t>Biopharmac Project Meeting, Universidade da MadeiraNOVOS PRODUTOS / NOVAS INICIATIVAS             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D670FF32-D9FE-4BCD-8697-8288A78F0D5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://www.pdb.org/pdb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bxgyy.com/Rifaximin.htm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3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???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oleObject" Target="../embeddings/oleObject5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???" TargetMode="Externa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e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6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7.bin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9"/>
          <p:cNvSpPr txBox="1">
            <a:spLocks noChangeArrowheads="1"/>
          </p:cNvSpPr>
          <p:nvPr/>
        </p:nvSpPr>
        <p:spPr bwMode="auto">
          <a:xfrm>
            <a:off x="6629400" y="634365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800" b="1">
                <a:solidFill>
                  <a:schemeClr val="bg1"/>
                </a:solidFill>
                <a:latin typeface="Arial" charset="0"/>
              </a:rPr>
              <a:t>20/10/2010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304800" y="2667000"/>
            <a:ext cx="48768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3200" b="1">
                <a:solidFill>
                  <a:srgbClr val="9A0000"/>
                </a:solidFill>
                <a:latin typeface="Arial" charset="0"/>
              </a:rPr>
              <a:t>Improving what Nature provides: </a:t>
            </a:r>
          </a:p>
          <a:p>
            <a:pPr algn="r" eaLnBrk="0" hangingPunct="0">
              <a:spcBef>
                <a:spcPct val="50000"/>
              </a:spcBef>
            </a:pPr>
            <a:r>
              <a:rPr lang="en-US" sz="2800" b="1">
                <a:solidFill>
                  <a:srgbClr val="9A0000"/>
                </a:solidFill>
                <a:latin typeface="Arial" charset="0"/>
              </a:rPr>
              <a:t>Tuberculosis and the ansamycins case study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019800" y="56769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1800" i="1">
                <a:solidFill>
                  <a:srgbClr val="FFFF00"/>
                </a:solidFill>
              </a:rPr>
              <a:t>Ricardo Figueiredo</a:t>
            </a:r>
            <a:endParaRPr lang="en-US" sz="1800" i="1">
              <a:solidFill>
                <a:srgbClr val="FFFF00"/>
              </a:solidFill>
            </a:endParaRP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0688" y="5543550"/>
            <a:ext cx="22860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9763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STRUCTURE BASED DRUG DESIGN (SBDD)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763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The Process...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pic>
        <p:nvPicPr>
          <p:cNvPr id="197670" name="Picture 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763" y="1803400"/>
            <a:ext cx="8326437" cy="444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1094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STRUCTURE BASED DRUG DESIGN (SBDD)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094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1095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10951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Getting the target structure...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210952" name="Rectangle 3"/>
          <p:cNvSpPr>
            <a:spLocks noChangeArrowheads="1"/>
          </p:cNvSpPr>
          <p:nvPr/>
        </p:nvSpPr>
        <p:spPr bwMode="auto">
          <a:xfrm>
            <a:off x="685800" y="1981200"/>
            <a:ext cx="7848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spcBef>
                <a:spcPct val="20000"/>
              </a:spcBef>
              <a:buFontTx/>
              <a:buChar char="•"/>
            </a:pPr>
            <a:r>
              <a:rPr lang="en-US" sz="2400" b="1">
                <a:solidFill>
                  <a:srgbClr val="0000CC"/>
                </a:solidFill>
              </a:rPr>
              <a:t>3D structure of target receptors determined by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US" b="1"/>
              <a:t>X-ray crystallography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US" b="1"/>
              <a:t>NMR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US" b="1"/>
              <a:t>Homology modeling</a:t>
            </a:r>
            <a:endParaRPr lang="pt-PT" b="1"/>
          </a:p>
          <a:p>
            <a:pPr marL="908050" lvl="1" indent="-436563">
              <a:spcBef>
                <a:spcPct val="20000"/>
              </a:spcBef>
            </a:pPr>
            <a:endParaRPr lang="en-US" b="1"/>
          </a:p>
          <a:p>
            <a:pPr marL="469900" indent="-469900">
              <a:spcBef>
                <a:spcPct val="20000"/>
              </a:spcBef>
              <a:buFontTx/>
              <a:buChar char="•"/>
            </a:pPr>
            <a:r>
              <a:rPr lang="en-US" sz="2400" b="1">
                <a:solidFill>
                  <a:srgbClr val="0000CC"/>
                </a:solidFill>
              </a:rPr>
              <a:t>Protein Data Bank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US" b="1"/>
              <a:t>Archive of experimentally determined 3D structures of biological macromolecules</a:t>
            </a:r>
          </a:p>
        </p:txBody>
      </p:sp>
      <p:pic>
        <p:nvPicPr>
          <p:cNvPr id="210953" name="Picture 3" descr="te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549525"/>
            <a:ext cx="19050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954" name="Picture 10" descr="RCSB PDB Protein Data Bank | Hom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562600"/>
            <a:ext cx="1885950" cy="542925"/>
          </a:xfrm>
          <a:prstGeom prst="rect">
            <a:avLst/>
          </a:prstGeom>
          <a:noFill/>
        </p:spPr>
      </p:pic>
      <p:pic>
        <p:nvPicPr>
          <p:cNvPr id="210955" name="Picture 3" descr="za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2557463"/>
            <a:ext cx="19050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95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4825" y="4586288"/>
            <a:ext cx="2568575" cy="1966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STRUCTURE BASED DRUG DESIGN (SBDD)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6853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Docking</a:t>
            </a:r>
            <a:endParaRPr lang="en-US" sz="1600">
              <a:latin typeface="Arial" charset="0"/>
            </a:endParaRPr>
          </a:p>
        </p:txBody>
      </p:sp>
      <p:pic>
        <p:nvPicPr>
          <p:cNvPr id="206875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3313" y="1981200"/>
            <a:ext cx="3995737" cy="426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06876" name="Rectangle 3"/>
          <p:cNvSpPr>
            <a:spLocks noChangeArrowheads="1"/>
          </p:cNvSpPr>
          <p:nvPr/>
        </p:nvSpPr>
        <p:spPr bwMode="auto">
          <a:xfrm>
            <a:off x="528638" y="1909763"/>
            <a:ext cx="404336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just">
              <a:lnSpc>
                <a:spcPct val="120000"/>
              </a:lnSpc>
              <a:spcBef>
                <a:spcPct val="20000"/>
              </a:spcBef>
              <a:buFontTx/>
              <a:buChar char="•"/>
            </a:pPr>
            <a:r>
              <a:rPr lang="en-US" sz="2200" b="1"/>
              <a:t>Virtual screening approach to predict receptor-ligand binding modes</a:t>
            </a:r>
          </a:p>
          <a:p>
            <a:pPr marL="469900" indent="-469900" algn="just">
              <a:lnSpc>
                <a:spcPct val="120000"/>
              </a:lnSpc>
              <a:spcBef>
                <a:spcPct val="20000"/>
              </a:spcBef>
              <a:buFontTx/>
              <a:buChar char="•"/>
            </a:pPr>
            <a:r>
              <a:rPr lang="en-US" sz="2200" b="1"/>
              <a:t>Scoring method used</a:t>
            </a:r>
            <a:r>
              <a:rPr lang="en-US" b="1"/>
              <a:t> </a:t>
            </a:r>
          </a:p>
          <a:p>
            <a:pPr marL="908050" lvl="1" indent="-436563" algn="just">
              <a:lnSpc>
                <a:spcPct val="120000"/>
              </a:lnSpc>
              <a:spcBef>
                <a:spcPct val="20000"/>
              </a:spcBef>
              <a:buFontTx/>
              <a:buChar char="–"/>
            </a:pPr>
            <a:r>
              <a:rPr lang="en-US"/>
              <a:t>to detect correct bound conformation during docking process</a:t>
            </a:r>
          </a:p>
          <a:p>
            <a:pPr marL="908050" lvl="1" indent="-436563" algn="just">
              <a:lnSpc>
                <a:spcPct val="120000"/>
              </a:lnSpc>
              <a:spcBef>
                <a:spcPct val="20000"/>
              </a:spcBef>
              <a:buFontTx/>
              <a:buChar char="–"/>
            </a:pPr>
            <a:r>
              <a:rPr lang="en-US"/>
              <a:t>to estimate binding affinities of candidate molecule after completion of docking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STRUCTURE BASED DRUG DESIGN (SBDD)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8900" name="Rectangle 4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08901" name="Rectangle 5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Docking</a:t>
            </a:r>
            <a:endParaRPr lang="en-US" sz="1600">
              <a:latin typeface="Arial" charset="0"/>
            </a:endParaRPr>
          </a:p>
        </p:txBody>
      </p:sp>
      <p:sp>
        <p:nvSpPr>
          <p:cNvPr id="208905" name="Rectangle 3"/>
          <p:cNvSpPr>
            <a:spLocks noChangeArrowheads="1"/>
          </p:cNvSpPr>
          <p:nvPr/>
        </p:nvSpPr>
        <p:spPr bwMode="auto">
          <a:xfrm>
            <a:off x="561975" y="1862138"/>
            <a:ext cx="716280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469900" indent="-469900">
              <a:spcBef>
                <a:spcPct val="20000"/>
              </a:spcBef>
              <a:buFontTx/>
              <a:buChar char="•"/>
            </a:pPr>
            <a:r>
              <a:rPr lang="en-GB" sz="2400" b="1">
                <a:solidFill>
                  <a:srgbClr val="0000CC"/>
                </a:solidFill>
              </a:rPr>
              <a:t>Various approaches, including: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GB" b="1"/>
              <a:t>Shape (DOCK program)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GB" b="1"/>
              <a:t>incremental search methods (Flex X)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GB" b="1"/>
              <a:t>Monte Carlo/Simulated annealing (AUTODOCK, FLO)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GB" b="1"/>
              <a:t>Genetic algorithms (GOLD)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GB" b="1"/>
              <a:t>Molecular dynamics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GB" b="1"/>
              <a:t>Systematic search (Glide, Open Eye)</a:t>
            </a:r>
          </a:p>
          <a:p>
            <a:pPr marL="469900" indent="-469900">
              <a:spcBef>
                <a:spcPct val="20000"/>
              </a:spcBef>
              <a:buFontTx/>
              <a:buChar char="•"/>
            </a:pPr>
            <a:r>
              <a:rPr lang="en-GB" sz="2400" b="1">
                <a:solidFill>
                  <a:srgbClr val="0000CC"/>
                </a:solidFill>
              </a:rPr>
              <a:t>Two key issues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GB" b="1"/>
              <a:t>sampling</a:t>
            </a:r>
          </a:p>
          <a:p>
            <a:pPr marL="908050" lvl="1" indent="-436563">
              <a:spcBef>
                <a:spcPct val="20000"/>
              </a:spcBef>
              <a:buFontTx/>
              <a:buChar char="–"/>
            </a:pPr>
            <a:r>
              <a:rPr lang="en-GB" b="1"/>
              <a:t>scoring/evaluating possible configurations/poses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93541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93545" name="Text Box 9"/>
          <p:cNvSpPr txBox="1">
            <a:spLocks noChangeArrowheads="1"/>
          </p:cNvSpPr>
          <p:nvPr/>
        </p:nvSpPr>
        <p:spPr bwMode="auto">
          <a:xfrm>
            <a:off x="1889125" y="2132013"/>
            <a:ext cx="51212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4000" b="1">
                <a:solidFill>
                  <a:srgbClr val="0000CC"/>
                </a:solidFill>
              </a:rPr>
              <a:t>Tuberculosis </a:t>
            </a:r>
          </a:p>
          <a:p>
            <a:pPr algn="ctr"/>
            <a:endParaRPr lang="pt-PT" sz="4000" b="1">
              <a:solidFill>
                <a:srgbClr val="0000CC"/>
              </a:solidFill>
            </a:endParaRPr>
          </a:p>
          <a:p>
            <a:pPr algn="ctr"/>
            <a:r>
              <a:rPr lang="pt-PT" sz="2800" b="1">
                <a:solidFill>
                  <a:srgbClr val="0000CC"/>
                </a:solidFill>
              </a:rPr>
              <a:t>A disease of poets and artists – an ancient plague considered once “fashionable”</a:t>
            </a:r>
            <a:endParaRPr lang="en-US" sz="2800" b="1">
              <a:solidFill>
                <a:srgbClr val="0000CC"/>
              </a:solidFill>
            </a:endParaRPr>
          </a:p>
        </p:txBody>
      </p:sp>
      <p:sp>
        <p:nvSpPr>
          <p:cNvPr id="193547" name="Text Box 11"/>
          <p:cNvSpPr txBox="1">
            <a:spLocks noChangeArrowheads="1"/>
          </p:cNvSpPr>
          <p:nvPr/>
        </p:nvSpPr>
        <p:spPr bwMode="auto">
          <a:xfrm>
            <a:off x="514350" y="7938"/>
            <a:ext cx="66484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Improving what Nature provides: </a:t>
            </a:r>
          </a:p>
          <a:p>
            <a:pPr eaLnBrk="0" hangingPunct="0"/>
            <a:r>
              <a:rPr lang="en-US" sz="1800" b="1">
                <a:solidFill>
                  <a:schemeClr val="bg1"/>
                </a:solidFill>
                <a:latin typeface="Arial" charset="0"/>
              </a:rPr>
              <a:t>Tuberculosis and the ansamycins case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926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39275" name="Text Box 11"/>
          <p:cNvSpPr txBox="1">
            <a:spLocks noChangeArrowheads="1"/>
          </p:cNvSpPr>
          <p:nvPr/>
        </p:nvSpPr>
        <p:spPr bwMode="auto">
          <a:xfrm>
            <a:off x="1676400" y="1219200"/>
            <a:ext cx="5791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/>
              <a:t>Tuberculosis is a chronic or acute infection caused by bacteria that belong the genus </a:t>
            </a:r>
            <a:r>
              <a:rPr lang="pt-PT" sz="2400" i="1"/>
              <a:t>Mycobacterium: M. tuberculosis, M. bovis, M. Africanum, M. microti e M. canettii.</a:t>
            </a:r>
            <a:endParaRPr lang="en-US" sz="2400" i="1"/>
          </a:p>
        </p:txBody>
      </p:sp>
      <p:pic>
        <p:nvPicPr>
          <p:cNvPr id="13927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5050" y="3048000"/>
            <a:ext cx="417195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2211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22212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22219" name="Rectangle 11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22220" name="Text Box 12"/>
          <p:cNvSpPr txBox="1">
            <a:spLocks noChangeArrowheads="1"/>
          </p:cNvSpPr>
          <p:nvPr/>
        </p:nvSpPr>
        <p:spPr bwMode="auto">
          <a:xfrm>
            <a:off x="762000" y="1119188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Key ideas about TB </a:t>
            </a:r>
            <a:endParaRPr lang="en-US">
              <a:latin typeface="Arial" charset="0"/>
            </a:endParaRPr>
          </a:p>
        </p:txBody>
      </p:sp>
      <p:sp>
        <p:nvSpPr>
          <p:cNvPr id="222222" name="Text Box 14"/>
          <p:cNvSpPr txBox="1">
            <a:spLocks noChangeArrowheads="1"/>
          </p:cNvSpPr>
          <p:nvPr/>
        </p:nvSpPr>
        <p:spPr bwMode="auto">
          <a:xfrm>
            <a:off x="990600" y="2133600"/>
            <a:ext cx="7315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1950" indent="-36195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pt-PT"/>
              <a:t>TB is dificult to diagnose, dificult to treat, dificult to control.</a:t>
            </a:r>
          </a:p>
          <a:p>
            <a:pPr marL="361950" indent="-36195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pt-PT"/>
              <a:t>TB therapeutic is </a:t>
            </a:r>
            <a:r>
              <a:rPr lang="pt-PT">
                <a:solidFill>
                  <a:srgbClr val="0000CC"/>
                </a:solidFill>
              </a:rPr>
              <a:t>long</a:t>
            </a:r>
            <a:r>
              <a:rPr lang="pt-PT"/>
              <a:t> (6-9 months), and </a:t>
            </a:r>
            <a:r>
              <a:rPr lang="pt-PT">
                <a:solidFill>
                  <a:srgbClr val="0000CC"/>
                </a:solidFill>
              </a:rPr>
              <a:t>involves drug combinations</a:t>
            </a:r>
            <a:r>
              <a:rPr lang="pt-PT"/>
              <a:t> (3 or 4 first line compounds like Rifampicin </a:t>
            </a:r>
            <a:r>
              <a:rPr lang="pt-PT" b="1"/>
              <a:t>in the case of non-resistant</a:t>
            </a:r>
            <a:r>
              <a:rPr lang="pt-PT"/>
              <a:t> tuberculosis strains). Healing rates very high in case of complaisance to the therapy.</a:t>
            </a:r>
            <a:endParaRPr lang="pt-PT" i="1"/>
          </a:p>
        </p:txBody>
      </p:sp>
      <p:pic>
        <p:nvPicPr>
          <p:cNvPr id="222223" name="Imagem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267200"/>
            <a:ext cx="60960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224" name="Rectangle 16"/>
          <p:cNvSpPr>
            <a:spLocks noChangeArrowheads="1"/>
          </p:cNvSpPr>
          <p:nvPr/>
        </p:nvSpPr>
        <p:spPr bwMode="auto">
          <a:xfrm>
            <a:off x="1447800" y="5988050"/>
            <a:ext cx="6553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PHILIP C. HOPEWELL, Tuberculosis, Fourth Edition:, 2010, Informa Healthcare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700213"/>
            <a:ext cx="3062287" cy="44831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533400" y="2209800"/>
            <a:ext cx="48974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5113" indent="-265113" algn="just">
              <a:spcBef>
                <a:spcPct val="50000"/>
              </a:spcBef>
            </a:pPr>
            <a:r>
              <a:rPr lang="en-GB" sz="2400" b="1"/>
              <a:t>Morphological reasons</a:t>
            </a:r>
          </a:p>
          <a:p>
            <a:pPr marL="265113" indent="-265113" algn="just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GB"/>
              <a:t>Specialized highly hydrophobic cell wall</a:t>
            </a:r>
          </a:p>
          <a:p>
            <a:pPr marL="265113" indent="-265113" algn="just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GB"/>
              <a:t>Active efflux systems</a:t>
            </a:r>
          </a:p>
          <a:p>
            <a:pPr marL="265113" indent="-265113" algn="just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GB"/>
              <a:t>Enzymes able to degrade/inactivate drugs</a:t>
            </a:r>
          </a:p>
        </p:txBody>
      </p:sp>
      <p:sp>
        <p:nvSpPr>
          <p:cNvPr id="226310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6311" name="Rectangle 7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26313" name="Text Box 9"/>
          <p:cNvSpPr txBox="1">
            <a:spLocks noChangeArrowheads="1"/>
          </p:cNvSpPr>
          <p:nvPr/>
        </p:nvSpPr>
        <p:spPr bwMode="auto">
          <a:xfrm>
            <a:off x="762000" y="1127125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TB: WHY IS IT SO DIFFICULT TO TREAT?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339" name="Group 11"/>
          <p:cNvGrpSpPr>
            <a:grpSpLocks/>
          </p:cNvGrpSpPr>
          <p:nvPr/>
        </p:nvGrpSpPr>
        <p:grpSpPr bwMode="auto">
          <a:xfrm>
            <a:off x="57150" y="2057400"/>
            <a:ext cx="9144000" cy="3684588"/>
            <a:chOff x="36" y="1104"/>
            <a:chExt cx="5760" cy="2321"/>
          </a:xfrm>
        </p:grpSpPr>
        <p:sp>
          <p:nvSpPr>
            <p:cNvPr id="227332" name="Text Box 4"/>
            <p:cNvSpPr txBox="1">
              <a:spLocks noChangeArrowheads="1"/>
            </p:cNvSpPr>
            <p:nvPr/>
          </p:nvSpPr>
          <p:spPr bwMode="auto">
            <a:xfrm>
              <a:off x="203" y="1561"/>
              <a:ext cx="53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74638" indent="-258763" algn="just">
                <a:spcBef>
                  <a:spcPct val="50000"/>
                </a:spcBef>
                <a:buFontTx/>
                <a:buBlip>
                  <a:blip r:embed="rId2"/>
                </a:buBlip>
              </a:pPr>
              <a:r>
                <a:rPr lang="en-GB" i="1"/>
                <a:t>M. tuberculosis</a:t>
              </a:r>
              <a:r>
                <a:rPr lang="en-GB"/>
                <a:t> has a tendency for dormancy (reduced metabolic activity)</a:t>
              </a:r>
              <a:r>
                <a:rPr lang="en-GB">
                  <a:latin typeface="Times New Roman" pitchFamily="18" charset="0"/>
                </a:rPr>
                <a:t>	</a:t>
              </a:r>
            </a:p>
          </p:txBody>
        </p:sp>
        <p:sp>
          <p:nvSpPr>
            <p:cNvPr id="227333" name="Rectangle 5"/>
            <p:cNvSpPr>
              <a:spLocks noChangeArrowheads="1"/>
            </p:cNvSpPr>
            <p:nvPr/>
          </p:nvSpPr>
          <p:spPr bwMode="auto">
            <a:xfrm>
              <a:off x="36" y="1104"/>
              <a:ext cx="57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400" b="1"/>
                <a:t>Heterogeneous metabolic activities of </a:t>
              </a:r>
              <a:r>
                <a:rPr lang="en-GB" sz="2400" b="1" i="1"/>
                <a:t>M. tuberculosis</a:t>
              </a:r>
              <a:r>
                <a:rPr lang="en-GB" sz="2400" b="1"/>
                <a:t> populations</a:t>
              </a:r>
            </a:p>
          </p:txBody>
        </p:sp>
        <p:sp>
          <p:nvSpPr>
            <p:cNvPr id="227334" name="Rectangle 6"/>
            <p:cNvSpPr>
              <a:spLocks noChangeArrowheads="1"/>
            </p:cNvSpPr>
            <p:nvPr/>
          </p:nvSpPr>
          <p:spPr bwMode="auto">
            <a:xfrm>
              <a:off x="459" y="1979"/>
              <a:ext cx="4945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082675" indent="-1082675" algn="just">
                <a:spcBef>
                  <a:spcPct val="50000"/>
                </a:spcBef>
              </a:pPr>
              <a:r>
                <a:rPr lang="en-GB" b="1">
                  <a:latin typeface="Times New Roman" pitchFamily="18" charset="0"/>
                </a:rPr>
                <a:t>Problem:</a:t>
              </a:r>
              <a:r>
                <a:rPr lang="en-GB">
                  <a:latin typeface="Times New Roman" pitchFamily="18" charset="0"/>
                </a:rPr>
                <a:t> </a:t>
              </a:r>
              <a:r>
                <a:rPr lang="en-GB"/>
                <a:t>Common antituberculosis drugs target cellular processes involved in cellular growth and division such as cell wall biogenesis and DNA replication</a:t>
              </a:r>
            </a:p>
          </p:txBody>
        </p:sp>
        <p:sp>
          <p:nvSpPr>
            <p:cNvPr id="227336" name="AutoShape 8"/>
            <p:cNvSpPr>
              <a:spLocks noChangeArrowheads="1"/>
            </p:cNvSpPr>
            <p:nvPr/>
          </p:nvSpPr>
          <p:spPr bwMode="auto">
            <a:xfrm>
              <a:off x="482" y="1888"/>
              <a:ext cx="4990" cy="1184"/>
            </a:xfrm>
            <a:prstGeom prst="downArrowCallout">
              <a:avLst>
                <a:gd name="adj1" fmla="val 105363"/>
                <a:gd name="adj2" fmla="val 105363"/>
                <a:gd name="adj3" fmla="val 16667"/>
                <a:gd name="adj4" fmla="val 69681"/>
              </a:avLst>
            </a:prstGeom>
            <a:noFill/>
            <a:ln w="254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227338" name="Text Box 10"/>
            <p:cNvSpPr txBox="1">
              <a:spLocks noChangeArrowheads="1"/>
            </p:cNvSpPr>
            <p:nvPr/>
          </p:nvSpPr>
          <p:spPr bwMode="auto">
            <a:xfrm>
              <a:off x="631" y="3175"/>
              <a:ext cx="471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b="1">
                  <a:solidFill>
                    <a:srgbClr val="0000CC"/>
                  </a:solidFill>
                </a:rPr>
                <a:t>POOR ACTIVITY AGAINST SLOW- OR NON-GROWING BACTERIA</a:t>
              </a:r>
            </a:p>
          </p:txBody>
        </p:sp>
      </p:grpSp>
      <p:sp>
        <p:nvSpPr>
          <p:cNvPr id="227340" name="Rectangle 1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27342" name="Text Box 14"/>
          <p:cNvSpPr txBox="1">
            <a:spLocks noChangeArrowheads="1"/>
          </p:cNvSpPr>
          <p:nvPr/>
        </p:nvSpPr>
        <p:spPr bwMode="auto">
          <a:xfrm>
            <a:off x="762000" y="1119188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TB: WHY IS IT SO DIFFICULT TO TREAT?</a:t>
            </a: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Text Box 3"/>
          <p:cNvSpPr txBox="1">
            <a:spLocks noChangeArrowheads="1"/>
          </p:cNvSpPr>
          <p:nvPr/>
        </p:nvSpPr>
        <p:spPr bwMode="auto">
          <a:xfrm>
            <a:off x="855663" y="2478088"/>
            <a:ext cx="7145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74638" indent="-258763" algn="just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GB">
                <a:latin typeface="Times New Roman" pitchFamily="18" charset="0"/>
              </a:rPr>
              <a:t>Different locations correspond to different conditions and lead to the need for robust anti-TB drugs	</a:t>
            </a:r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720725" y="1747838"/>
            <a:ext cx="7596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>
                <a:latin typeface="Times New Roman" pitchFamily="18" charset="0"/>
              </a:rPr>
              <a:t>Heterogeneous locations of </a:t>
            </a:r>
            <a:r>
              <a:rPr lang="en-GB" sz="2400" b="1" i="1">
                <a:latin typeface="Times New Roman" pitchFamily="18" charset="0"/>
              </a:rPr>
              <a:t>M. tuberculosis</a:t>
            </a:r>
            <a:r>
              <a:rPr lang="en-GB" sz="2400" b="1">
                <a:latin typeface="Times New Roman" pitchFamily="18" charset="0"/>
              </a:rPr>
              <a:t> populations</a:t>
            </a:r>
          </a:p>
        </p:txBody>
      </p:sp>
      <p:pic>
        <p:nvPicPr>
          <p:cNvPr id="2283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8863" y="3390900"/>
            <a:ext cx="7026275" cy="27051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TB: WHY IS IT SO DIFFICULT TO TREAT?</a:t>
            </a:r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pt-PT" sz="2000" b="1" smtClean="0">
                <a:solidFill>
                  <a:srgbClr val="0000CC"/>
                </a:solidFill>
              </a:rPr>
              <a:t>Ricardo Figueiredo, </a:t>
            </a:r>
            <a:r>
              <a:rPr lang="pt-PT" sz="2000" b="1" baseline="30000" smtClean="0">
                <a:solidFill>
                  <a:srgbClr val="0000CC"/>
                </a:solidFill>
              </a:rPr>
              <a:t>1,6</a:t>
            </a:r>
            <a:r>
              <a:rPr lang="pt-PT" sz="2000" b="1" smtClean="0">
                <a:solidFill>
                  <a:srgbClr val="0000CC"/>
                </a:solidFill>
              </a:rPr>
              <a:t> José Cardoso de Menezes, </a:t>
            </a:r>
            <a:r>
              <a:rPr lang="pt-PT" sz="2000" b="1" baseline="30000" smtClean="0">
                <a:solidFill>
                  <a:srgbClr val="0000CC"/>
                </a:solidFill>
              </a:rPr>
              <a:t>1</a:t>
            </a:r>
            <a:r>
              <a:rPr lang="pt-PT" sz="2000" b="1" smtClean="0">
                <a:solidFill>
                  <a:srgbClr val="0000CC"/>
                </a:solidFill>
              </a:rPr>
              <a:t> Pedro E. A. Silva, </a:t>
            </a:r>
            <a:r>
              <a:rPr lang="pt-PT" sz="2000" b="1" baseline="30000" smtClean="0">
                <a:solidFill>
                  <a:srgbClr val="0000CC"/>
                </a:solidFill>
              </a:rPr>
              <a:t>2</a:t>
            </a:r>
            <a:r>
              <a:rPr lang="pt-PT" sz="2000" b="1" smtClean="0">
                <a:solidFill>
                  <a:srgbClr val="0000CC"/>
                </a:solidFill>
              </a:rPr>
              <a:t> Rogelio Hernandez Pando, </a:t>
            </a:r>
            <a:r>
              <a:rPr lang="pt-PT" sz="2000" b="1" baseline="30000" smtClean="0">
                <a:solidFill>
                  <a:srgbClr val="0000CC"/>
                </a:solidFill>
              </a:rPr>
              <a:t>3</a:t>
            </a:r>
            <a:r>
              <a:rPr lang="pt-PT" sz="2000" b="1" smtClean="0">
                <a:solidFill>
                  <a:srgbClr val="0000CC"/>
                </a:solidFill>
              </a:rPr>
              <a:t> Paula Castilho</a:t>
            </a:r>
            <a:r>
              <a:rPr lang="pt-PT" sz="2000" b="1" baseline="30000" smtClean="0">
                <a:solidFill>
                  <a:srgbClr val="0000CC"/>
                </a:solidFill>
              </a:rPr>
              <a:t>4</a:t>
            </a:r>
            <a:r>
              <a:rPr lang="pt-PT" sz="2000" b="1" smtClean="0">
                <a:solidFill>
                  <a:srgbClr val="0000CC"/>
                </a:solidFill>
              </a:rPr>
              <a:t> and Maria do Céu Costa</a:t>
            </a:r>
            <a:r>
              <a:rPr lang="pt-PT" sz="2000" b="1" baseline="30000" smtClean="0">
                <a:solidFill>
                  <a:srgbClr val="0000CC"/>
                </a:solidFill>
              </a:rPr>
              <a:t>4,5</a:t>
            </a:r>
            <a:r>
              <a:rPr lang="en-US" sz="2000" b="1" i="1" smtClean="0">
                <a:solidFill>
                  <a:srgbClr val="0000CC"/>
                </a:solidFill>
              </a:rPr>
              <a:t/>
            </a:r>
            <a:br>
              <a:rPr lang="en-US" sz="2000" b="1" i="1" smtClean="0">
                <a:solidFill>
                  <a:srgbClr val="0000CC"/>
                </a:solidFill>
              </a:rPr>
            </a:br>
            <a:r>
              <a:rPr lang="pt-BR" sz="2000" b="1" baseline="30000" smtClean="0">
                <a:solidFill>
                  <a:srgbClr val="0000CC"/>
                </a:solidFill>
              </a:rPr>
              <a:t> </a:t>
            </a:r>
            <a:r>
              <a:rPr lang="en-US" sz="2000" b="1" smtClean="0">
                <a:solidFill>
                  <a:srgbClr val="0000CC"/>
                </a:solidFill>
              </a:rPr>
              <a:t/>
            </a:r>
            <a:br>
              <a:rPr lang="en-US" sz="2000" b="1" smtClean="0">
                <a:solidFill>
                  <a:srgbClr val="0000CC"/>
                </a:solidFill>
              </a:rPr>
            </a:br>
            <a:endParaRPr lang="en-US" sz="2000" b="1" smtClean="0">
              <a:solidFill>
                <a:srgbClr val="0000CC"/>
              </a:solidFill>
            </a:endParaRPr>
          </a:p>
        </p:txBody>
      </p:sp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514350" y="7938"/>
            <a:ext cx="66484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Improving what Nature provides: </a:t>
            </a:r>
          </a:p>
          <a:p>
            <a:pPr eaLnBrk="0" hangingPunct="0"/>
            <a:r>
              <a:rPr lang="en-US" sz="1800" b="1">
                <a:solidFill>
                  <a:schemeClr val="bg1"/>
                </a:solidFill>
                <a:latin typeface="Arial" charset="0"/>
              </a:rPr>
              <a:t>Tuberculosis and the ansamycins case study</a:t>
            </a:r>
          </a:p>
        </p:txBody>
      </p:sp>
      <p:pic>
        <p:nvPicPr>
          <p:cNvPr id="2979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98713"/>
            <a:ext cx="4243388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9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237038"/>
            <a:ext cx="25908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9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495800"/>
            <a:ext cx="25336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99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4267200"/>
            <a:ext cx="1082675" cy="1828800"/>
          </a:xfrm>
          <a:prstGeom prst="rect">
            <a:avLst/>
          </a:prstGeom>
          <a:noFill/>
        </p:spPr>
      </p:pic>
      <p:pic>
        <p:nvPicPr>
          <p:cNvPr id="29799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3124200"/>
            <a:ext cx="3733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pic>
        <p:nvPicPr>
          <p:cNvPr id="224261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133600"/>
            <a:ext cx="3729038" cy="3433763"/>
          </a:xfrm>
          <a:prstGeom prst="rect">
            <a:avLst/>
          </a:prstGeom>
          <a:noFill/>
        </p:spPr>
      </p:pic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5105400" y="5638800"/>
            <a:ext cx="3962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1600"/>
              <a:t>Megan Murray, </a:t>
            </a:r>
            <a:r>
              <a:rPr lang="en-US" sz="1600" i="1"/>
              <a:t>Tuberculosis, Fourth Edition: The Essentials, </a:t>
            </a:r>
            <a:r>
              <a:rPr lang="en-US" sz="1600" b="1"/>
              <a:t>2010</a:t>
            </a:r>
            <a:r>
              <a:rPr lang="en-US" sz="1600"/>
              <a:t>, Informa Healthcare</a:t>
            </a:r>
          </a:p>
        </p:txBody>
      </p:sp>
      <p:sp>
        <p:nvSpPr>
          <p:cNvPr id="224263" name="Rectangle 7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24264" name="Text Box 8"/>
          <p:cNvSpPr txBox="1">
            <a:spLocks noChangeArrowheads="1"/>
          </p:cNvSpPr>
          <p:nvPr/>
        </p:nvSpPr>
        <p:spPr bwMode="auto">
          <a:xfrm>
            <a:off x="762000" y="1119188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Stages of TB </a:t>
            </a:r>
            <a:endParaRPr lang="en-US">
              <a:latin typeface="Arial" charset="0"/>
            </a:endParaRPr>
          </a:p>
        </p:txBody>
      </p:sp>
      <p:sp>
        <p:nvSpPr>
          <p:cNvPr id="224265" name="Text Box 9"/>
          <p:cNvSpPr txBox="1">
            <a:spLocks noChangeArrowheads="1"/>
          </p:cNvSpPr>
          <p:nvPr/>
        </p:nvSpPr>
        <p:spPr bwMode="auto">
          <a:xfrm>
            <a:off x="552450" y="1981200"/>
            <a:ext cx="4572000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PT" sz="2400"/>
              <a:t>There are 3 stages of tuberculosis: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PT"/>
              <a:t> </a:t>
            </a:r>
            <a:r>
              <a:rPr lang="pt-PT" b="1"/>
              <a:t>Primary infection</a:t>
            </a:r>
          </a:p>
          <a:p>
            <a:pPr algn="just">
              <a:spcBef>
                <a:spcPct val="50000"/>
              </a:spcBef>
            </a:pPr>
            <a:r>
              <a:rPr lang="pt-PT" sz="1800"/>
              <a:t>Exposure to someone with active TB disease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PT"/>
              <a:t> </a:t>
            </a:r>
            <a:r>
              <a:rPr lang="pt-PT" b="1"/>
              <a:t>Latent infection</a:t>
            </a:r>
          </a:p>
          <a:p>
            <a:pPr algn="just">
              <a:spcBef>
                <a:spcPct val="50000"/>
              </a:spcBef>
            </a:pPr>
            <a:r>
              <a:rPr lang="pt-PT" sz="1800"/>
              <a:t>Tuberculosis bacteria remain alive inside of the tubercle for years without causing disease.     5-10% “will” develop TB in lifetime.</a:t>
            </a:r>
            <a:r>
              <a:rPr lang="pt-PT"/>
              <a:t>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pt-PT"/>
              <a:t> </a:t>
            </a:r>
            <a:r>
              <a:rPr lang="pt-PT" b="1"/>
              <a:t>Active disease</a:t>
            </a:r>
          </a:p>
          <a:p>
            <a:pPr algn="just">
              <a:spcBef>
                <a:spcPct val="50000"/>
              </a:spcBef>
            </a:pPr>
            <a:r>
              <a:rPr lang="pt-PT" sz="1800"/>
              <a:t>Bacteria actively replicate in lungs and other parts of the body.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20163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20164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20166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20167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92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Contrary to all expectations... TB has evaded its own death </a:t>
            </a:r>
            <a:endParaRPr lang="en-US">
              <a:latin typeface="Arial" charset="0"/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547688" y="1674813"/>
            <a:ext cx="7910512" cy="461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>
              <a:spcBef>
                <a:spcPct val="50000"/>
              </a:spcBef>
            </a:pPr>
            <a:r>
              <a:rPr lang="en-US" b="1">
                <a:solidFill>
                  <a:srgbClr val="0000CC"/>
                </a:solidFill>
              </a:rPr>
              <a:t>The Reality</a:t>
            </a:r>
          </a:p>
          <a:p>
            <a:pPr marL="261938" indent="-261938">
              <a:spcBef>
                <a:spcPct val="50000"/>
              </a:spcBef>
              <a:buFontTx/>
              <a:buChar char="•"/>
            </a:pPr>
            <a:r>
              <a:rPr lang="en-US" sz="1800"/>
              <a:t>2 billion people globally have latent tuberculosis infection </a:t>
            </a:r>
          </a:p>
          <a:p>
            <a:pPr marL="261938" indent="-261938">
              <a:spcBef>
                <a:spcPct val="50000"/>
              </a:spcBef>
              <a:buFontTx/>
              <a:buChar char="•"/>
            </a:pPr>
            <a:r>
              <a:rPr lang="en-US" sz="1800"/>
              <a:t>10 million new TB cases are reported worldwide annually</a:t>
            </a:r>
          </a:p>
          <a:p>
            <a:pPr marL="261938" indent="-261938">
              <a:spcBef>
                <a:spcPct val="50000"/>
              </a:spcBef>
              <a:buFontTx/>
              <a:buChar char="•"/>
            </a:pPr>
            <a:r>
              <a:rPr lang="en-US" sz="1800"/>
              <a:t>3 million persons die from TB every year</a:t>
            </a:r>
          </a:p>
          <a:p>
            <a:pPr marL="261938" indent="-261938">
              <a:spcBef>
                <a:spcPct val="50000"/>
              </a:spcBef>
            </a:pPr>
            <a:r>
              <a:rPr lang="en-US" b="1">
                <a:solidFill>
                  <a:srgbClr val="0000CC"/>
                </a:solidFill>
              </a:rPr>
              <a:t>New Challenges to an Old Disease</a:t>
            </a:r>
          </a:p>
          <a:p>
            <a:pPr marL="261938" indent="-261938" algn="just">
              <a:spcBef>
                <a:spcPct val="50000"/>
              </a:spcBef>
              <a:buFontTx/>
              <a:buChar char="•"/>
            </a:pPr>
            <a:r>
              <a:rPr lang="en-US" sz="1800"/>
              <a:t>HIV/ AIDS epidemic: TB is the most common opportunistic infection in AIDS patients</a:t>
            </a:r>
          </a:p>
          <a:p>
            <a:pPr marL="261938" indent="-261938" algn="just">
              <a:spcBef>
                <a:spcPct val="50000"/>
              </a:spcBef>
              <a:buFontTx/>
              <a:buChar char="•"/>
            </a:pPr>
            <a:r>
              <a:rPr lang="en-US" sz="1800"/>
              <a:t>Impractical treatment: While DOTS (Directly Observed Therapy – Short Course) represents a major advance, current treatment with antibiotics is expensive and usually not completed  </a:t>
            </a:r>
          </a:p>
          <a:p>
            <a:pPr marL="261938" indent="-261938" algn="just">
              <a:spcBef>
                <a:spcPct val="50000"/>
              </a:spcBef>
              <a:buFontTx/>
              <a:buChar char="•"/>
            </a:pPr>
            <a:r>
              <a:rPr lang="en-US" sz="1800"/>
              <a:t>Multi-drug resistant TB: Mycobacterium tuberculosis resistant to current drugs</a:t>
            </a:r>
          </a:p>
          <a:p>
            <a:pPr marL="261938" indent="-261938" algn="just">
              <a:spcBef>
                <a:spcPct val="50000"/>
              </a:spcBef>
              <a:buFontTx/>
              <a:buChar char="•"/>
            </a:pPr>
            <a:r>
              <a:rPr lang="en-US" sz="1800"/>
              <a:t>Lack of Effective Vaccine: BCG cannot prevent pulmonary TB in adults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The Growing Plague </a:t>
            </a:r>
            <a:endParaRPr lang="en-US">
              <a:latin typeface="Arial" charset="0"/>
            </a:endParaRPr>
          </a:p>
        </p:txBody>
      </p:sp>
      <p:pic>
        <p:nvPicPr>
          <p:cNvPr id="15360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8163" y="1600200"/>
            <a:ext cx="5659437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10" name="Rectangle 10"/>
          <p:cNvSpPr>
            <a:spLocks noChangeArrowheads="1"/>
          </p:cNvSpPr>
          <p:nvPr/>
        </p:nvSpPr>
        <p:spPr bwMode="auto">
          <a:xfrm>
            <a:off x="1066800" y="5546725"/>
            <a:ext cx="6988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/>
              <a:t>“TB afflicts the poor above all” </a:t>
            </a:r>
          </a:p>
          <a:p>
            <a:pPr algn="ctr" eaLnBrk="0" hangingPunct="0"/>
            <a:r>
              <a:rPr lang="en-US"/>
              <a:t>Ninety-five percent of all TB sufferers live in developing countries </a:t>
            </a:r>
          </a:p>
        </p:txBody>
      </p:sp>
      <p:sp>
        <p:nvSpPr>
          <p:cNvPr id="153612" name="Rectangle 12"/>
          <p:cNvSpPr>
            <a:spLocks noChangeArrowheads="1"/>
          </p:cNvSpPr>
          <p:nvPr/>
        </p:nvSpPr>
        <p:spPr bwMode="auto">
          <a:xfrm>
            <a:off x="1447800" y="4953000"/>
            <a:ext cx="739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400"/>
              <a:t>“Global Tuberculosis Control: Surveillance, Planning, Financing” (2008). WHO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0" y="3663950"/>
            <a:ext cx="43497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42792" tIns="114264" bIns="57132">
            <a:spAutoFit/>
          </a:bodyPr>
          <a:lstStyle/>
          <a:p>
            <a:endParaRPr lang="pt-PT" sz="800">
              <a:latin typeface="Arial" charset="0"/>
              <a:cs typeface="Arial" charset="0"/>
            </a:endParaRPr>
          </a:p>
          <a:p>
            <a:pPr eaLnBrk="0" hangingPunct="0"/>
            <a:endParaRPr lang="pt-PT" sz="2400">
              <a:latin typeface="Times New Roman" pitchFamily="18" charset="0"/>
            </a:endParaRPr>
          </a:p>
        </p:txBody>
      </p:sp>
      <p:grpSp>
        <p:nvGrpSpPr>
          <p:cNvPr id="184325" name="Group 5"/>
          <p:cNvGrpSpPr>
            <a:grpSpLocks/>
          </p:cNvGrpSpPr>
          <p:nvPr/>
        </p:nvGrpSpPr>
        <p:grpSpPr bwMode="auto">
          <a:xfrm>
            <a:off x="142875" y="1398588"/>
            <a:ext cx="8812213" cy="5170487"/>
            <a:chOff x="90" y="881"/>
            <a:chExt cx="5551" cy="3257"/>
          </a:xfrm>
        </p:grpSpPr>
        <p:grpSp>
          <p:nvGrpSpPr>
            <p:cNvPr id="184326" name="Group 6"/>
            <p:cNvGrpSpPr>
              <a:grpSpLocks/>
            </p:cNvGrpSpPr>
            <p:nvPr/>
          </p:nvGrpSpPr>
          <p:grpSpPr bwMode="auto">
            <a:xfrm>
              <a:off x="90" y="881"/>
              <a:ext cx="5551" cy="3257"/>
              <a:chOff x="0" y="890"/>
              <a:chExt cx="5551" cy="3257"/>
            </a:xfrm>
          </p:grpSpPr>
          <p:sp>
            <p:nvSpPr>
              <p:cNvPr id="184327" name="Text Box 7"/>
              <p:cNvSpPr txBox="1">
                <a:spLocks noChangeArrowheads="1"/>
              </p:cNvSpPr>
              <p:nvPr/>
            </p:nvSpPr>
            <p:spPr bwMode="auto">
              <a:xfrm>
                <a:off x="239" y="890"/>
                <a:ext cx="508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t-PT" sz="2400" b="1">
                    <a:latin typeface="Arial Narrow" pitchFamily="34" charset="0"/>
                  </a:rPr>
                  <a:t>Which are the needs attended by the Pharmaceutical market?</a:t>
                </a:r>
                <a:endParaRPr lang="en-GB" sz="2400" b="1">
                  <a:latin typeface="Arial Narrow" pitchFamily="34" charset="0"/>
                </a:endParaRPr>
              </a:p>
            </p:txBody>
          </p:sp>
          <p:pic>
            <p:nvPicPr>
              <p:cNvPr id="184328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733"/>
                <a:ext cx="1968" cy="1652"/>
              </a:xfrm>
              <a:prstGeom prst="rect">
                <a:avLst/>
              </a:prstGeom>
              <a:noFill/>
            </p:spPr>
          </p:pic>
          <p:sp>
            <p:nvSpPr>
              <p:cNvPr id="184329" name="Text Box 9"/>
              <p:cNvSpPr txBox="1">
                <a:spLocks noChangeArrowheads="1"/>
              </p:cNvSpPr>
              <p:nvPr/>
            </p:nvSpPr>
            <p:spPr bwMode="auto">
              <a:xfrm>
                <a:off x="1968" y="1263"/>
                <a:ext cx="3583" cy="2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/>
                <a:r>
                  <a:rPr lang="en-GB" b="1">
                    <a:solidFill>
                      <a:srgbClr val="FF99FF"/>
                    </a:solidFill>
                    <a:latin typeface="Arial Narrow" pitchFamily="34" charset="0"/>
                  </a:rPr>
                  <a:t>A represents global diseases</a:t>
                </a:r>
              </a:p>
              <a:p>
                <a:pPr algn="just"/>
                <a:r>
                  <a:rPr lang="en-GB" sz="1800">
                    <a:latin typeface="Arial Narrow" pitchFamily="34" charset="0"/>
                  </a:rPr>
                  <a:t>Ex: Cancer, cardiovascular diseases, mental illness, neurological disturbs…constitute the large concentration of efforts in R&amp;D.</a:t>
                </a:r>
              </a:p>
              <a:p>
                <a:pPr algn="just"/>
                <a:r>
                  <a:rPr lang="en-GB">
                    <a:solidFill>
                      <a:srgbClr val="FF7C80"/>
                    </a:solidFill>
                    <a:latin typeface="Arial Narrow" pitchFamily="34" charset="0"/>
                  </a:rPr>
                  <a:t>B represents the neglected diseases</a:t>
                </a:r>
              </a:p>
              <a:p>
                <a:pPr algn="just"/>
                <a:r>
                  <a:rPr lang="en-GB" sz="1800">
                    <a:latin typeface="Arial Narrow" pitchFamily="34" charset="0"/>
                  </a:rPr>
                  <a:t>Ex: Malaria and Tuberculosis. Reduced interest in R&amp;D by pharmaceutical industry since those diseases affect mostly population of non-developed countries.</a:t>
                </a:r>
              </a:p>
              <a:p>
                <a:pPr algn="just"/>
                <a:r>
                  <a:rPr lang="en-GB" b="1">
                    <a:solidFill>
                      <a:srgbClr val="990033"/>
                    </a:solidFill>
                    <a:latin typeface="Arial Narrow" pitchFamily="34" charset="0"/>
                  </a:rPr>
                  <a:t>C represents extremely neglected diseases</a:t>
                </a:r>
              </a:p>
              <a:p>
                <a:pPr algn="just"/>
                <a:r>
                  <a:rPr lang="en-GB" sz="1800">
                    <a:latin typeface="Arial Narrow" pitchFamily="34" charset="0"/>
                  </a:rPr>
                  <a:t>Ex: African sleeping disease, Chagas disease (American trypanosomiasis), leishmaniasis…diseases that affect exclusively non-developed countries. Marginal to non-existing pharmaceutical industry R&amp;D.</a:t>
                </a:r>
              </a:p>
              <a:p>
                <a:pPr algn="just">
                  <a:lnSpc>
                    <a:spcPct val="50000"/>
                  </a:lnSpc>
                </a:pPr>
                <a:endParaRPr lang="en-GB" sz="1800">
                  <a:latin typeface="Arial Narrow" pitchFamily="34" charset="0"/>
                </a:endParaRPr>
              </a:p>
              <a:p>
                <a:pPr algn="just"/>
                <a:r>
                  <a:rPr lang="en-GB" sz="1800" b="1">
                    <a:solidFill>
                      <a:schemeClr val="bg2"/>
                    </a:solidFill>
                    <a:latin typeface="Arial Narrow" pitchFamily="34" charset="0"/>
                  </a:rPr>
                  <a:t>Z represents the fraction of market related to conditions not entirely medical like: beauty concerns, jet-leg…</a:t>
                </a:r>
                <a:endParaRPr lang="en-GB" sz="1800" b="1">
                  <a:latin typeface="Arial Narrow" pitchFamily="34" charset="0"/>
                </a:endParaRPr>
              </a:p>
              <a:p>
                <a:pPr>
                  <a:spcBef>
                    <a:spcPct val="50000"/>
                  </a:spcBef>
                </a:pPr>
                <a:endParaRPr lang="en-GB" sz="1800">
                  <a:latin typeface="Arial Narrow" pitchFamily="34" charset="0"/>
                </a:endParaRPr>
              </a:p>
            </p:txBody>
          </p:sp>
        </p:grpSp>
        <p:sp>
          <p:nvSpPr>
            <p:cNvPr id="184330" name="Rectangle 10"/>
            <p:cNvSpPr>
              <a:spLocks noChangeArrowheads="1"/>
            </p:cNvSpPr>
            <p:nvPr/>
          </p:nvSpPr>
          <p:spPr bwMode="auto">
            <a:xfrm>
              <a:off x="99" y="3454"/>
              <a:ext cx="1841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just"/>
              <a:r>
                <a:rPr lang="en-US" sz="1400" i="1">
                  <a:latin typeface="Arial Narrow" pitchFamily="34" charset="0"/>
                </a:rPr>
                <a:t>Executive summary for new landscape of neglected disease drug development</a:t>
              </a:r>
              <a:r>
                <a:rPr lang="en-US" sz="1400">
                  <a:latin typeface="Arial Narrow" pitchFamily="34" charset="0"/>
                </a:rPr>
                <a:t>, The London School of Economics and Political Sciences, 2005.</a:t>
              </a:r>
              <a:r>
                <a:rPr lang="pt-PT" sz="1400">
                  <a:latin typeface="Arial Narrow" pitchFamily="34" charset="0"/>
                </a:rPr>
                <a:t> </a:t>
              </a:r>
            </a:p>
          </p:txBody>
        </p:sp>
      </p:grpSp>
      <p:sp>
        <p:nvSpPr>
          <p:cNvPr id="184331" name="Text Box 11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NEGLECTED DISEASES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4332" name="Rectangle 12"/>
          <p:cNvSpPr>
            <a:spLocks noChangeArrowheads="1"/>
          </p:cNvSpPr>
          <p:nvPr/>
        </p:nvSpPr>
        <p:spPr bwMode="auto">
          <a:xfrm>
            <a:off x="666750" y="1476375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57702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Lack of interest from the Pharma companies...</a:t>
            </a:r>
            <a:endParaRPr lang="en-US">
              <a:latin typeface="Arial" charset="0"/>
            </a:endParaRPr>
          </a:p>
        </p:txBody>
      </p:sp>
      <p:pic>
        <p:nvPicPr>
          <p:cNvPr id="1577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3863" y="2051050"/>
            <a:ext cx="577373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4131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The Need for Therapeutics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141326" name="Text Box 14"/>
          <p:cNvSpPr txBox="1">
            <a:spLocks noChangeArrowheads="1"/>
          </p:cNvSpPr>
          <p:nvPr/>
        </p:nvSpPr>
        <p:spPr bwMode="auto">
          <a:xfrm>
            <a:off x="781050" y="1920875"/>
            <a:ext cx="70866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tabLst>
                <a:tab pos="1371600" algn="l"/>
              </a:tabLst>
            </a:pPr>
            <a:r>
              <a:rPr lang="en-US" b="1">
                <a:solidFill>
                  <a:schemeClr val="accent2"/>
                </a:solidFill>
              </a:rPr>
              <a:t>Diagnostics</a:t>
            </a:r>
            <a:r>
              <a:rPr lang="en-US"/>
              <a:t>: </a:t>
            </a:r>
          </a:p>
          <a:p>
            <a:pPr eaLnBrk="0" hangingPunct="0">
              <a:spcBef>
                <a:spcPct val="20000"/>
              </a:spcBef>
              <a:tabLst>
                <a:tab pos="1371600" algn="l"/>
              </a:tabLst>
            </a:pPr>
            <a:r>
              <a:rPr lang="en-US"/>
              <a:t>Strain identification takes weeks/ months resulting in mortality and overprescription of drugs. </a:t>
            </a:r>
          </a:p>
          <a:p>
            <a:pPr eaLnBrk="0" hangingPunct="0">
              <a:spcBef>
                <a:spcPct val="20000"/>
              </a:spcBef>
              <a:tabLst>
                <a:tab pos="1371600" algn="l"/>
              </a:tabLst>
            </a:pPr>
            <a:endParaRPr lang="pt-PT"/>
          </a:p>
          <a:p>
            <a:pPr>
              <a:tabLst>
                <a:tab pos="1371600" algn="l"/>
              </a:tabLst>
            </a:pPr>
            <a:r>
              <a:rPr lang="en-US" b="1">
                <a:solidFill>
                  <a:schemeClr val="accent2"/>
                </a:solidFill>
              </a:rPr>
              <a:t>Drugs</a:t>
            </a:r>
            <a:r>
              <a:rPr lang="en-US"/>
              <a:t>: </a:t>
            </a:r>
          </a:p>
          <a:p>
            <a:pPr>
              <a:tabLst>
                <a:tab pos="1371600" algn="l"/>
              </a:tabLst>
            </a:pPr>
            <a:r>
              <a:rPr lang="en-US"/>
              <a:t>Incomplete regimen resulting in MDR/XDR-strains</a:t>
            </a:r>
          </a:p>
          <a:p>
            <a:pPr>
              <a:tabLst>
                <a:tab pos="1371600" algn="l"/>
              </a:tabLst>
            </a:pPr>
            <a:endParaRPr lang="pt-PT"/>
          </a:p>
          <a:p>
            <a:pPr>
              <a:tabLst>
                <a:tab pos="1371600" algn="l"/>
              </a:tabLst>
            </a:pPr>
            <a:r>
              <a:rPr lang="en-US" b="1">
                <a:solidFill>
                  <a:schemeClr val="accent2"/>
                </a:solidFill>
              </a:rPr>
              <a:t>Vaccines</a:t>
            </a:r>
            <a:r>
              <a:rPr lang="en-US"/>
              <a:t>: </a:t>
            </a:r>
          </a:p>
          <a:p>
            <a:pPr>
              <a:tabLst>
                <a:tab pos="1371600" algn="l"/>
              </a:tabLst>
            </a:pPr>
            <a:r>
              <a:rPr lang="en-US"/>
              <a:t>BCG relatively ineffective</a:t>
            </a:r>
          </a:p>
          <a:p>
            <a:pPr eaLnBrk="0" hangingPunct="0">
              <a:spcBef>
                <a:spcPct val="20000"/>
              </a:spcBef>
              <a:tabLst>
                <a:tab pos="1371600" algn="l"/>
              </a:tabLst>
            </a:pPr>
            <a:r>
              <a:rPr lang="en-US"/>
              <a:t>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Drugs </a:t>
            </a:r>
            <a:endParaRPr lang="en-US">
              <a:latin typeface="Arial" charset="0"/>
            </a:endParaRPr>
          </a:p>
        </p:txBody>
      </p:sp>
      <p:sp>
        <p:nvSpPr>
          <p:cNvPr id="143370" name="Rectangle 10"/>
          <p:cNvSpPr>
            <a:spLocks noChangeArrowheads="1"/>
          </p:cNvSpPr>
          <p:nvPr/>
        </p:nvSpPr>
        <p:spPr bwMode="auto">
          <a:xfrm>
            <a:off x="760413" y="1697038"/>
            <a:ext cx="8416925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b="1">
                <a:solidFill>
                  <a:srgbClr val="0000CC"/>
                </a:solidFill>
                <a:cs typeface="Times New Roman" pitchFamily="18" charset="0"/>
              </a:rPr>
              <a:t>Reality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>
                <a:cs typeface="Times New Roman" pitchFamily="18" charset="0"/>
              </a:rPr>
              <a:t>No new class of TB drug developed in the last 30 years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800">
                <a:cs typeface="Times New Roman" pitchFamily="18" charset="0"/>
              </a:rPr>
              <a:t>insufficient R&amp;D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800">
                <a:cs typeface="Times New Roman" pitchFamily="18" charset="0"/>
              </a:rPr>
              <a:t>high cost of development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800">
                <a:cs typeface="Times New Roman" pitchFamily="18" charset="0"/>
              </a:rPr>
              <a:t>perceived low return on investment by big pharma/ biotech 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endParaRPr lang="en-US"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b="1">
                <a:solidFill>
                  <a:srgbClr val="0000CC"/>
                </a:solidFill>
                <a:cs typeface="Times New Roman" pitchFamily="18" charset="0"/>
              </a:rPr>
              <a:t>The Promise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>
                <a:cs typeface="Times New Roman" pitchFamily="18" charset="0"/>
              </a:rPr>
              <a:t>New TB medicines that shorten treatment from 6 months to 1-2 months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>
                <a:cs typeface="Times New Roman" pitchFamily="18" charset="0"/>
              </a:rPr>
              <a:t>Novel drugs that target MDR-TB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>
                <a:cs typeface="Times New Roman" pitchFamily="18" charset="0"/>
              </a:rPr>
              <a:t>“Sterilizing” drugs that attack </a:t>
            </a:r>
            <a:r>
              <a:rPr lang="en-US" i="1">
                <a:cs typeface="Times New Roman" pitchFamily="18" charset="0"/>
              </a:rPr>
              <a:t>M. tuberculosis </a:t>
            </a:r>
            <a:r>
              <a:rPr lang="en-US">
                <a:cs typeface="Times New Roman" pitchFamily="18" charset="0"/>
              </a:rPr>
              <a:t>in its latent phase</a:t>
            </a:r>
            <a:endParaRPr lang="en-US"/>
          </a:p>
        </p:txBody>
      </p:sp>
      <p:grpSp>
        <p:nvGrpSpPr>
          <p:cNvPr id="143492" name="Group 132"/>
          <p:cNvGrpSpPr>
            <a:grpSpLocks/>
          </p:cNvGrpSpPr>
          <p:nvPr/>
        </p:nvGrpSpPr>
        <p:grpSpPr bwMode="auto">
          <a:xfrm>
            <a:off x="2895600" y="5362575"/>
            <a:ext cx="3838575" cy="962025"/>
            <a:chOff x="288" y="3456"/>
            <a:chExt cx="2418" cy="606"/>
          </a:xfrm>
        </p:grpSpPr>
        <p:grpSp>
          <p:nvGrpSpPr>
            <p:cNvPr id="143372" name="Group 12"/>
            <p:cNvGrpSpPr>
              <a:grpSpLocks/>
            </p:cNvGrpSpPr>
            <p:nvPr/>
          </p:nvGrpSpPr>
          <p:grpSpPr bwMode="auto">
            <a:xfrm>
              <a:off x="1926" y="3849"/>
              <a:ext cx="399" cy="180"/>
              <a:chOff x="3936" y="3264"/>
              <a:chExt cx="912" cy="528"/>
            </a:xfrm>
          </p:grpSpPr>
          <p:sp>
            <p:nvSpPr>
              <p:cNvPr id="143373" name="AutoShape 13"/>
              <p:cNvSpPr>
                <a:spLocks noChangeArrowheads="1"/>
              </p:cNvSpPr>
              <p:nvPr/>
            </p:nvSpPr>
            <p:spPr bwMode="auto">
              <a:xfrm>
                <a:off x="3936" y="355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74" name="AutoShape 14"/>
              <p:cNvSpPr>
                <a:spLocks noChangeArrowheads="1"/>
              </p:cNvSpPr>
              <p:nvPr/>
            </p:nvSpPr>
            <p:spPr bwMode="auto">
              <a:xfrm>
                <a:off x="4560" y="340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75" name="AutoShape 15"/>
              <p:cNvSpPr>
                <a:spLocks noChangeArrowheads="1"/>
              </p:cNvSpPr>
              <p:nvPr/>
            </p:nvSpPr>
            <p:spPr bwMode="auto">
              <a:xfrm>
                <a:off x="4080" y="369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76" name="AutoShape 16"/>
              <p:cNvSpPr>
                <a:spLocks noChangeArrowheads="1"/>
              </p:cNvSpPr>
              <p:nvPr/>
            </p:nvSpPr>
            <p:spPr bwMode="auto">
              <a:xfrm>
                <a:off x="4416" y="350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77" name="AutoShape 17"/>
              <p:cNvSpPr>
                <a:spLocks noChangeArrowheads="1"/>
              </p:cNvSpPr>
              <p:nvPr/>
            </p:nvSpPr>
            <p:spPr bwMode="auto">
              <a:xfrm>
                <a:off x="4128" y="326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78" name="AutoShape 18"/>
              <p:cNvSpPr>
                <a:spLocks noChangeArrowheads="1"/>
              </p:cNvSpPr>
              <p:nvPr/>
            </p:nvSpPr>
            <p:spPr bwMode="auto">
              <a:xfrm>
                <a:off x="4032" y="340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79" name="AutoShape 19"/>
              <p:cNvSpPr>
                <a:spLocks noChangeArrowheads="1"/>
              </p:cNvSpPr>
              <p:nvPr/>
            </p:nvSpPr>
            <p:spPr bwMode="auto">
              <a:xfrm>
                <a:off x="4368" y="364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80" name="AutoShape 20"/>
              <p:cNvSpPr>
                <a:spLocks noChangeArrowheads="1"/>
              </p:cNvSpPr>
              <p:nvPr/>
            </p:nvSpPr>
            <p:spPr bwMode="auto">
              <a:xfrm>
                <a:off x="4656" y="355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81" name="AutoShape 21"/>
              <p:cNvSpPr>
                <a:spLocks noChangeArrowheads="1"/>
              </p:cNvSpPr>
              <p:nvPr/>
            </p:nvSpPr>
            <p:spPr bwMode="auto">
              <a:xfrm>
                <a:off x="4272" y="340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382" name="AutoShape 22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</p:grpSp>
        <p:grpSp>
          <p:nvGrpSpPr>
            <p:cNvPr id="143383" name="Group 23"/>
            <p:cNvGrpSpPr>
              <a:grpSpLocks/>
            </p:cNvGrpSpPr>
            <p:nvPr/>
          </p:nvGrpSpPr>
          <p:grpSpPr bwMode="auto">
            <a:xfrm>
              <a:off x="288" y="3505"/>
              <a:ext cx="1134" cy="557"/>
              <a:chOff x="48" y="2448"/>
              <a:chExt cx="2592" cy="1632"/>
            </a:xfrm>
          </p:grpSpPr>
          <p:grpSp>
            <p:nvGrpSpPr>
              <p:cNvPr id="143384" name="Group 24"/>
              <p:cNvGrpSpPr>
                <a:grpSpLocks/>
              </p:cNvGrpSpPr>
              <p:nvPr/>
            </p:nvGrpSpPr>
            <p:grpSpPr bwMode="auto">
              <a:xfrm>
                <a:off x="1296" y="3456"/>
                <a:ext cx="912" cy="528"/>
                <a:chOff x="3936" y="3264"/>
                <a:chExt cx="912" cy="528"/>
              </a:xfrm>
            </p:grpSpPr>
            <p:sp>
              <p:nvSpPr>
                <p:cNvPr id="143385" name="AutoShape 25"/>
                <p:cNvSpPr>
                  <a:spLocks noChangeArrowheads="1"/>
                </p:cNvSpPr>
                <p:nvPr/>
              </p:nvSpPr>
              <p:spPr bwMode="auto">
                <a:xfrm>
                  <a:off x="393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86" name="AutoShape 26"/>
                <p:cNvSpPr>
                  <a:spLocks noChangeArrowheads="1"/>
                </p:cNvSpPr>
                <p:nvPr/>
              </p:nvSpPr>
              <p:spPr bwMode="auto">
                <a:xfrm>
                  <a:off x="4560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87" name="AutoShape 27"/>
                <p:cNvSpPr>
                  <a:spLocks noChangeArrowheads="1"/>
                </p:cNvSpPr>
                <p:nvPr/>
              </p:nvSpPr>
              <p:spPr bwMode="auto">
                <a:xfrm>
                  <a:off x="4080" y="3696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88" name="AutoShape 28"/>
                <p:cNvSpPr>
                  <a:spLocks noChangeArrowheads="1"/>
                </p:cNvSpPr>
                <p:nvPr/>
              </p:nvSpPr>
              <p:spPr bwMode="auto">
                <a:xfrm>
                  <a:off x="4416" y="350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89" name="AutoShape 29"/>
                <p:cNvSpPr>
                  <a:spLocks noChangeArrowheads="1"/>
                </p:cNvSpPr>
                <p:nvPr/>
              </p:nvSpPr>
              <p:spPr bwMode="auto">
                <a:xfrm>
                  <a:off x="4128" y="326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90" name="AutoShape 30"/>
                <p:cNvSpPr>
                  <a:spLocks noChangeArrowheads="1"/>
                </p:cNvSpPr>
                <p:nvPr/>
              </p:nvSpPr>
              <p:spPr bwMode="auto">
                <a:xfrm>
                  <a:off x="403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91" name="AutoShape 31"/>
                <p:cNvSpPr>
                  <a:spLocks noChangeArrowheads="1"/>
                </p:cNvSpPr>
                <p:nvPr/>
              </p:nvSpPr>
              <p:spPr bwMode="auto">
                <a:xfrm>
                  <a:off x="4368" y="364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92" name="AutoShape 32"/>
                <p:cNvSpPr>
                  <a:spLocks noChangeArrowheads="1"/>
                </p:cNvSpPr>
                <p:nvPr/>
              </p:nvSpPr>
              <p:spPr bwMode="auto">
                <a:xfrm>
                  <a:off x="465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93" name="AutoShape 33"/>
                <p:cNvSpPr>
                  <a:spLocks noChangeArrowheads="1"/>
                </p:cNvSpPr>
                <p:nvPr/>
              </p:nvSpPr>
              <p:spPr bwMode="auto">
                <a:xfrm>
                  <a:off x="427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94" name="AutoShape 34"/>
                <p:cNvSpPr>
                  <a:spLocks noChangeArrowheads="1"/>
                </p:cNvSpPr>
                <p:nvPr/>
              </p:nvSpPr>
              <p:spPr bwMode="auto">
                <a:xfrm>
                  <a:off x="417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</p:grpSp>
          <p:grpSp>
            <p:nvGrpSpPr>
              <p:cNvPr id="143395" name="Group 35"/>
              <p:cNvGrpSpPr>
                <a:grpSpLocks/>
              </p:cNvGrpSpPr>
              <p:nvPr/>
            </p:nvGrpSpPr>
            <p:grpSpPr bwMode="auto">
              <a:xfrm>
                <a:off x="336" y="3504"/>
                <a:ext cx="912" cy="528"/>
                <a:chOff x="3936" y="3264"/>
                <a:chExt cx="912" cy="528"/>
              </a:xfrm>
            </p:grpSpPr>
            <p:sp>
              <p:nvSpPr>
                <p:cNvPr id="143396" name="AutoShape 36"/>
                <p:cNvSpPr>
                  <a:spLocks noChangeArrowheads="1"/>
                </p:cNvSpPr>
                <p:nvPr/>
              </p:nvSpPr>
              <p:spPr bwMode="auto">
                <a:xfrm>
                  <a:off x="393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97" name="AutoShape 37"/>
                <p:cNvSpPr>
                  <a:spLocks noChangeArrowheads="1"/>
                </p:cNvSpPr>
                <p:nvPr/>
              </p:nvSpPr>
              <p:spPr bwMode="auto">
                <a:xfrm>
                  <a:off x="4560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98" name="AutoShape 38"/>
                <p:cNvSpPr>
                  <a:spLocks noChangeArrowheads="1"/>
                </p:cNvSpPr>
                <p:nvPr/>
              </p:nvSpPr>
              <p:spPr bwMode="auto">
                <a:xfrm>
                  <a:off x="4080" y="3696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399" name="AutoShape 39"/>
                <p:cNvSpPr>
                  <a:spLocks noChangeArrowheads="1"/>
                </p:cNvSpPr>
                <p:nvPr/>
              </p:nvSpPr>
              <p:spPr bwMode="auto">
                <a:xfrm>
                  <a:off x="4416" y="350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00" name="AutoShape 40"/>
                <p:cNvSpPr>
                  <a:spLocks noChangeArrowheads="1"/>
                </p:cNvSpPr>
                <p:nvPr/>
              </p:nvSpPr>
              <p:spPr bwMode="auto">
                <a:xfrm>
                  <a:off x="4128" y="326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01" name="AutoShape 41"/>
                <p:cNvSpPr>
                  <a:spLocks noChangeArrowheads="1"/>
                </p:cNvSpPr>
                <p:nvPr/>
              </p:nvSpPr>
              <p:spPr bwMode="auto">
                <a:xfrm>
                  <a:off x="403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02" name="AutoShape 42"/>
                <p:cNvSpPr>
                  <a:spLocks noChangeArrowheads="1"/>
                </p:cNvSpPr>
                <p:nvPr/>
              </p:nvSpPr>
              <p:spPr bwMode="auto">
                <a:xfrm>
                  <a:off x="4368" y="364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03" name="AutoShape 43"/>
                <p:cNvSpPr>
                  <a:spLocks noChangeArrowheads="1"/>
                </p:cNvSpPr>
                <p:nvPr/>
              </p:nvSpPr>
              <p:spPr bwMode="auto">
                <a:xfrm>
                  <a:off x="465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04" name="AutoShape 44"/>
                <p:cNvSpPr>
                  <a:spLocks noChangeArrowheads="1"/>
                </p:cNvSpPr>
                <p:nvPr/>
              </p:nvSpPr>
              <p:spPr bwMode="auto">
                <a:xfrm>
                  <a:off x="427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05" name="AutoShape 45"/>
                <p:cNvSpPr>
                  <a:spLocks noChangeArrowheads="1"/>
                </p:cNvSpPr>
                <p:nvPr/>
              </p:nvSpPr>
              <p:spPr bwMode="auto">
                <a:xfrm>
                  <a:off x="417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</p:grpSp>
          <p:grpSp>
            <p:nvGrpSpPr>
              <p:cNvPr id="143406" name="Group 46"/>
              <p:cNvGrpSpPr>
                <a:grpSpLocks/>
              </p:cNvGrpSpPr>
              <p:nvPr/>
            </p:nvGrpSpPr>
            <p:grpSpPr bwMode="auto">
              <a:xfrm>
                <a:off x="96" y="2976"/>
                <a:ext cx="912" cy="528"/>
                <a:chOff x="3936" y="3264"/>
                <a:chExt cx="912" cy="528"/>
              </a:xfrm>
            </p:grpSpPr>
            <p:sp>
              <p:nvSpPr>
                <p:cNvPr id="143407" name="AutoShape 47"/>
                <p:cNvSpPr>
                  <a:spLocks noChangeArrowheads="1"/>
                </p:cNvSpPr>
                <p:nvPr/>
              </p:nvSpPr>
              <p:spPr bwMode="auto">
                <a:xfrm>
                  <a:off x="393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08" name="AutoShape 48"/>
                <p:cNvSpPr>
                  <a:spLocks noChangeArrowheads="1"/>
                </p:cNvSpPr>
                <p:nvPr/>
              </p:nvSpPr>
              <p:spPr bwMode="auto">
                <a:xfrm>
                  <a:off x="4560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09" name="AutoShape 49"/>
                <p:cNvSpPr>
                  <a:spLocks noChangeArrowheads="1"/>
                </p:cNvSpPr>
                <p:nvPr/>
              </p:nvSpPr>
              <p:spPr bwMode="auto">
                <a:xfrm>
                  <a:off x="4080" y="3696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10" name="AutoShape 50"/>
                <p:cNvSpPr>
                  <a:spLocks noChangeArrowheads="1"/>
                </p:cNvSpPr>
                <p:nvPr/>
              </p:nvSpPr>
              <p:spPr bwMode="auto">
                <a:xfrm>
                  <a:off x="4416" y="350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11" name="AutoShape 51"/>
                <p:cNvSpPr>
                  <a:spLocks noChangeArrowheads="1"/>
                </p:cNvSpPr>
                <p:nvPr/>
              </p:nvSpPr>
              <p:spPr bwMode="auto">
                <a:xfrm>
                  <a:off x="4128" y="326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12" name="AutoShape 52"/>
                <p:cNvSpPr>
                  <a:spLocks noChangeArrowheads="1"/>
                </p:cNvSpPr>
                <p:nvPr/>
              </p:nvSpPr>
              <p:spPr bwMode="auto">
                <a:xfrm>
                  <a:off x="403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13" name="AutoShape 53"/>
                <p:cNvSpPr>
                  <a:spLocks noChangeArrowheads="1"/>
                </p:cNvSpPr>
                <p:nvPr/>
              </p:nvSpPr>
              <p:spPr bwMode="auto">
                <a:xfrm>
                  <a:off x="4368" y="364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14" name="AutoShape 54"/>
                <p:cNvSpPr>
                  <a:spLocks noChangeArrowheads="1"/>
                </p:cNvSpPr>
                <p:nvPr/>
              </p:nvSpPr>
              <p:spPr bwMode="auto">
                <a:xfrm>
                  <a:off x="465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15" name="AutoShape 55"/>
                <p:cNvSpPr>
                  <a:spLocks noChangeArrowheads="1"/>
                </p:cNvSpPr>
                <p:nvPr/>
              </p:nvSpPr>
              <p:spPr bwMode="auto">
                <a:xfrm>
                  <a:off x="427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16" name="AutoShape 56"/>
                <p:cNvSpPr>
                  <a:spLocks noChangeArrowheads="1"/>
                </p:cNvSpPr>
                <p:nvPr/>
              </p:nvSpPr>
              <p:spPr bwMode="auto">
                <a:xfrm>
                  <a:off x="417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</p:grpSp>
          <p:grpSp>
            <p:nvGrpSpPr>
              <p:cNvPr id="143417" name="Group 57"/>
              <p:cNvGrpSpPr>
                <a:grpSpLocks/>
              </p:cNvGrpSpPr>
              <p:nvPr/>
            </p:nvGrpSpPr>
            <p:grpSpPr bwMode="auto">
              <a:xfrm>
                <a:off x="1104" y="2928"/>
                <a:ext cx="912" cy="528"/>
                <a:chOff x="3936" y="3264"/>
                <a:chExt cx="912" cy="528"/>
              </a:xfrm>
            </p:grpSpPr>
            <p:sp>
              <p:nvSpPr>
                <p:cNvPr id="143418" name="AutoShape 58"/>
                <p:cNvSpPr>
                  <a:spLocks noChangeArrowheads="1"/>
                </p:cNvSpPr>
                <p:nvPr/>
              </p:nvSpPr>
              <p:spPr bwMode="auto">
                <a:xfrm>
                  <a:off x="393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19" name="AutoShape 59"/>
                <p:cNvSpPr>
                  <a:spLocks noChangeArrowheads="1"/>
                </p:cNvSpPr>
                <p:nvPr/>
              </p:nvSpPr>
              <p:spPr bwMode="auto">
                <a:xfrm>
                  <a:off x="4560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20" name="AutoShape 60"/>
                <p:cNvSpPr>
                  <a:spLocks noChangeArrowheads="1"/>
                </p:cNvSpPr>
                <p:nvPr/>
              </p:nvSpPr>
              <p:spPr bwMode="auto">
                <a:xfrm>
                  <a:off x="4080" y="3696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21" name="AutoShape 61"/>
                <p:cNvSpPr>
                  <a:spLocks noChangeArrowheads="1"/>
                </p:cNvSpPr>
                <p:nvPr/>
              </p:nvSpPr>
              <p:spPr bwMode="auto">
                <a:xfrm>
                  <a:off x="4416" y="350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22" name="AutoShape 62"/>
                <p:cNvSpPr>
                  <a:spLocks noChangeArrowheads="1"/>
                </p:cNvSpPr>
                <p:nvPr/>
              </p:nvSpPr>
              <p:spPr bwMode="auto">
                <a:xfrm>
                  <a:off x="4128" y="326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23" name="AutoShape 63"/>
                <p:cNvSpPr>
                  <a:spLocks noChangeArrowheads="1"/>
                </p:cNvSpPr>
                <p:nvPr/>
              </p:nvSpPr>
              <p:spPr bwMode="auto">
                <a:xfrm>
                  <a:off x="403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24" name="AutoShape 64"/>
                <p:cNvSpPr>
                  <a:spLocks noChangeArrowheads="1"/>
                </p:cNvSpPr>
                <p:nvPr/>
              </p:nvSpPr>
              <p:spPr bwMode="auto">
                <a:xfrm>
                  <a:off x="4368" y="364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25" name="AutoShape 65"/>
                <p:cNvSpPr>
                  <a:spLocks noChangeArrowheads="1"/>
                </p:cNvSpPr>
                <p:nvPr/>
              </p:nvSpPr>
              <p:spPr bwMode="auto">
                <a:xfrm>
                  <a:off x="465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26" name="AutoShape 66"/>
                <p:cNvSpPr>
                  <a:spLocks noChangeArrowheads="1"/>
                </p:cNvSpPr>
                <p:nvPr/>
              </p:nvSpPr>
              <p:spPr bwMode="auto">
                <a:xfrm>
                  <a:off x="427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27" name="AutoShape 67"/>
                <p:cNvSpPr>
                  <a:spLocks noChangeArrowheads="1"/>
                </p:cNvSpPr>
                <p:nvPr/>
              </p:nvSpPr>
              <p:spPr bwMode="auto">
                <a:xfrm>
                  <a:off x="417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</p:grpSp>
          <p:grpSp>
            <p:nvGrpSpPr>
              <p:cNvPr id="143428" name="Group 68"/>
              <p:cNvGrpSpPr>
                <a:grpSpLocks/>
              </p:cNvGrpSpPr>
              <p:nvPr/>
            </p:nvGrpSpPr>
            <p:grpSpPr bwMode="auto">
              <a:xfrm>
                <a:off x="432" y="2544"/>
                <a:ext cx="912" cy="528"/>
                <a:chOff x="3936" y="3264"/>
                <a:chExt cx="912" cy="528"/>
              </a:xfrm>
            </p:grpSpPr>
            <p:sp>
              <p:nvSpPr>
                <p:cNvPr id="143429" name="AutoShape 69"/>
                <p:cNvSpPr>
                  <a:spLocks noChangeArrowheads="1"/>
                </p:cNvSpPr>
                <p:nvPr/>
              </p:nvSpPr>
              <p:spPr bwMode="auto">
                <a:xfrm>
                  <a:off x="393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0" name="AutoShape 70"/>
                <p:cNvSpPr>
                  <a:spLocks noChangeArrowheads="1"/>
                </p:cNvSpPr>
                <p:nvPr/>
              </p:nvSpPr>
              <p:spPr bwMode="auto">
                <a:xfrm>
                  <a:off x="4560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1" name="AutoShape 71"/>
                <p:cNvSpPr>
                  <a:spLocks noChangeArrowheads="1"/>
                </p:cNvSpPr>
                <p:nvPr/>
              </p:nvSpPr>
              <p:spPr bwMode="auto">
                <a:xfrm>
                  <a:off x="4080" y="3696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2" name="AutoShape 72"/>
                <p:cNvSpPr>
                  <a:spLocks noChangeArrowheads="1"/>
                </p:cNvSpPr>
                <p:nvPr/>
              </p:nvSpPr>
              <p:spPr bwMode="auto">
                <a:xfrm>
                  <a:off x="4416" y="350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3" name="AutoShape 73"/>
                <p:cNvSpPr>
                  <a:spLocks noChangeArrowheads="1"/>
                </p:cNvSpPr>
                <p:nvPr/>
              </p:nvSpPr>
              <p:spPr bwMode="auto">
                <a:xfrm>
                  <a:off x="4128" y="3264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4" name="AutoShape 74"/>
                <p:cNvSpPr>
                  <a:spLocks noChangeArrowheads="1"/>
                </p:cNvSpPr>
                <p:nvPr/>
              </p:nvSpPr>
              <p:spPr bwMode="auto">
                <a:xfrm>
                  <a:off x="403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5" name="AutoShape 75"/>
                <p:cNvSpPr>
                  <a:spLocks noChangeArrowheads="1"/>
                </p:cNvSpPr>
                <p:nvPr/>
              </p:nvSpPr>
              <p:spPr bwMode="auto">
                <a:xfrm>
                  <a:off x="4368" y="364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6" name="AutoShape 76"/>
                <p:cNvSpPr>
                  <a:spLocks noChangeArrowheads="1"/>
                </p:cNvSpPr>
                <p:nvPr/>
              </p:nvSpPr>
              <p:spPr bwMode="auto">
                <a:xfrm>
                  <a:off x="465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7" name="AutoShape 77"/>
                <p:cNvSpPr>
                  <a:spLocks noChangeArrowheads="1"/>
                </p:cNvSpPr>
                <p:nvPr/>
              </p:nvSpPr>
              <p:spPr bwMode="auto">
                <a:xfrm>
                  <a:off x="4272" y="3408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  <p:sp>
              <p:nvSpPr>
                <p:cNvPr id="143438" name="AutoShape 78"/>
                <p:cNvSpPr>
                  <a:spLocks noChangeArrowheads="1"/>
                </p:cNvSpPr>
                <p:nvPr/>
              </p:nvSpPr>
              <p:spPr bwMode="auto">
                <a:xfrm>
                  <a:off x="4176" y="3552"/>
                  <a:ext cx="192" cy="96"/>
                </a:xfrm>
                <a:prstGeom prst="can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t-PT"/>
                </a:p>
              </p:txBody>
            </p:sp>
          </p:grpSp>
          <p:sp>
            <p:nvSpPr>
              <p:cNvPr id="143439" name="AutoShape 79"/>
              <p:cNvSpPr>
                <a:spLocks noChangeArrowheads="1"/>
              </p:cNvSpPr>
              <p:nvPr/>
            </p:nvSpPr>
            <p:spPr bwMode="auto">
              <a:xfrm>
                <a:off x="1440" y="278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0" name="AutoShape 80"/>
              <p:cNvSpPr>
                <a:spLocks noChangeArrowheads="1"/>
              </p:cNvSpPr>
              <p:nvPr/>
            </p:nvSpPr>
            <p:spPr bwMode="auto">
              <a:xfrm>
                <a:off x="1632" y="398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1" name="AutoShape 81"/>
              <p:cNvSpPr>
                <a:spLocks noChangeArrowheads="1"/>
              </p:cNvSpPr>
              <p:nvPr/>
            </p:nvSpPr>
            <p:spPr bwMode="auto">
              <a:xfrm>
                <a:off x="1584" y="292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2" name="AutoShape 82"/>
              <p:cNvSpPr>
                <a:spLocks noChangeArrowheads="1"/>
              </p:cNvSpPr>
              <p:nvPr/>
            </p:nvSpPr>
            <p:spPr bwMode="auto">
              <a:xfrm>
                <a:off x="1920" y="273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3" name="AutoShape 83"/>
              <p:cNvSpPr>
                <a:spLocks noChangeArrowheads="1"/>
              </p:cNvSpPr>
              <p:nvPr/>
            </p:nvSpPr>
            <p:spPr bwMode="auto">
              <a:xfrm>
                <a:off x="1248" y="398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4" name="AutoShape 84"/>
              <p:cNvSpPr>
                <a:spLocks noChangeArrowheads="1"/>
              </p:cNvSpPr>
              <p:nvPr/>
            </p:nvSpPr>
            <p:spPr bwMode="auto">
              <a:xfrm>
                <a:off x="1536" y="264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5" name="AutoShape 85"/>
              <p:cNvSpPr>
                <a:spLocks noChangeArrowheads="1"/>
              </p:cNvSpPr>
              <p:nvPr/>
            </p:nvSpPr>
            <p:spPr bwMode="auto">
              <a:xfrm>
                <a:off x="1872" y="288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6" name="AutoShape 86"/>
              <p:cNvSpPr>
                <a:spLocks noChangeArrowheads="1"/>
              </p:cNvSpPr>
              <p:nvPr/>
            </p:nvSpPr>
            <p:spPr bwMode="auto">
              <a:xfrm>
                <a:off x="2256" y="297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7" name="AutoShape 87"/>
              <p:cNvSpPr>
                <a:spLocks noChangeArrowheads="1"/>
              </p:cNvSpPr>
              <p:nvPr/>
            </p:nvSpPr>
            <p:spPr bwMode="auto">
              <a:xfrm>
                <a:off x="1776" y="264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8" name="AutoShape 88"/>
              <p:cNvSpPr>
                <a:spLocks noChangeArrowheads="1"/>
              </p:cNvSpPr>
              <p:nvPr/>
            </p:nvSpPr>
            <p:spPr bwMode="auto">
              <a:xfrm>
                <a:off x="1680" y="278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49" name="AutoShape 89"/>
              <p:cNvSpPr>
                <a:spLocks noChangeArrowheads="1"/>
              </p:cNvSpPr>
              <p:nvPr/>
            </p:nvSpPr>
            <p:spPr bwMode="auto">
              <a:xfrm>
                <a:off x="1968" y="340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0" name="AutoShape 90"/>
              <p:cNvSpPr>
                <a:spLocks noChangeArrowheads="1"/>
              </p:cNvSpPr>
              <p:nvPr/>
            </p:nvSpPr>
            <p:spPr bwMode="auto">
              <a:xfrm>
                <a:off x="1968" y="316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1" name="AutoShape 91"/>
              <p:cNvSpPr>
                <a:spLocks noChangeArrowheads="1"/>
              </p:cNvSpPr>
              <p:nvPr/>
            </p:nvSpPr>
            <p:spPr bwMode="auto">
              <a:xfrm>
                <a:off x="2112" y="355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2" name="AutoShape 92"/>
              <p:cNvSpPr>
                <a:spLocks noChangeArrowheads="1"/>
              </p:cNvSpPr>
              <p:nvPr/>
            </p:nvSpPr>
            <p:spPr bwMode="auto">
              <a:xfrm>
                <a:off x="2448" y="336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3" name="AutoShape 93"/>
              <p:cNvSpPr>
                <a:spLocks noChangeArrowheads="1"/>
              </p:cNvSpPr>
              <p:nvPr/>
            </p:nvSpPr>
            <p:spPr bwMode="auto">
              <a:xfrm>
                <a:off x="2160" y="312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4" name="AutoShape 94"/>
              <p:cNvSpPr>
                <a:spLocks noChangeArrowheads="1"/>
              </p:cNvSpPr>
              <p:nvPr/>
            </p:nvSpPr>
            <p:spPr bwMode="auto">
              <a:xfrm>
                <a:off x="2064" y="326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5" name="AutoShape 95"/>
              <p:cNvSpPr>
                <a:spLocks noChangeArrowheads="1"/>
              </p:cNvSpPr>
              <p:nvPr/>
            </p:nvSpPr>
            <p:spPr bwMode="auto">
              <a:xfrm>
                <a:off x="2400" y="350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6" name="AutoShape 96"/>
              <p:cNvSpPr>
                <a:spLocks noChangeArrowheads="1"/>
              </p:cNvSpPr>
              <p:nvPr/>
            </p:nvSpPr>
            <p:spPr bwMode="auto">
              <a:xfrm>
                <a:off x="1008" y="393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7" name="AutoShape 97"/>
              <p:cNvSpPr>
                <a:spLocks noChangeArrowheads="1"/>
              </p:cNvSpPr>
              <p:nvPr/>
            </p:nvSpPr>
            <p:spPr bwMode="auto">
              <a:xfrm>
                <a:off x="2304" y="326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8" name="AutoShape 98"/>
              <p:cNvSpPr>
                <a:spLocks noChangeArrowheads="1"/>
              </p:cNvSpPr>
              <p:nvPr/>
            </p:nvSpPr>
            <p:spPr bwMode="auto">
              <a:xfrm>
                <a:off x="2208" y="340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59" name="AutoShape 99"/>
              <p:cNvSpPr>
                <a:spLocks noChangeArrowheads="1"/>
              </p:cNvSpPr>
              <p:nvPr/>
            </p:nvSpPr>
            <p:spPr bwMode="auto">
              <a:xfrm>
                <a:off x="912" y="312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0" name="AutoShape 100"/>
              <p:cNvSpPr>
                <a:spLocks noChangeArrowheads="1"/>
              </p:cNvSpPr>
              <p:nvPr/>
            </p:nvSpPr>
            <p:spPr bwMode="auto">
              <a:xfrm>
                <a:off x="1488" y="288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1" name="AutoShape 101"/>
              <p:cNvSpPr>
                <a:spLocks noChangeArrowheads="1"/>
              </p:cNvSpPr>
              <p:nvPr/>
            </p:nvSpPr>
            <p:spPr bwMode="auto">
              <a:xfrm>
                <a:off x="912" y="259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2" name="AutoShape 102"/>
              <p:cNvSpPr>
                <a:spLocks noChangeArrowheads="1"/>
              </p:cNvSpPr>
              <p:nvPr/>
            </p:nvSpPr>
            <p:spPr bwMode="auto">
              <a:xfrm>
                <a:off x="1008" y="302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3" name="AutoShape 103"/>
              <p:cNvSpPr>
                <a:spLocks noChangeArrowheads="1"/>
              </p:cNvSpPr>
              <p:nvPr/>
            </p:nvSpPr>
            <p:spPr bwMode="auto">
              <a:xfrm>
                <a:off x="1104" y="292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4" name="AutoShape 104"/>
              <p:cNvSpPr>
                <a:spLocks noChangeArrowheads="1"/>
              </p:cNvSpPr>
              <p:nvPr/>
            </p:nvSpPr>
            <p:spPr bwMode="auto">
              <a:xfrm>
                <a:off x="1152" y="254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5" name="AutoShape 105"/>
              <p:cNvSpPr>
                <a:spLocks noChangeArrowheads="1"/>
              </p:cNvSpPr>
              <p:nvPr/>
            </p:nvSpPr>
            <p:spPr bwMode="auto">
              <a:xfrm>
                <a:off x="768" y="302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6" name="AutoShape 106"/>
              <p:cNvSpPr>
                <a:spLocks noChangeArrowheads="1"/>
              </p:cNvSpPr>
              <p:nvPr/>
            </p:nvSpPr>
            <p:spPr bwMode="auto">
              <a:xfrm>
                <a:off x="1536" y="302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7" name="AutoShape 107"/>
              <p:cNvSpPr>
                <a:spLocks noChangeArrowheads="1"/>
              </p:cNvSpPr>
              <p:nvPr/>
            </p:nvSpPr>
            <p:spPr bwMode="auto">
              <a:xfrm>
                <a:off x="1200" y="388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8" name="AutoShape 108"/>
              <p:cNvSpPr>
                <a:spLocks noChangeArrowheads="1"/>
              </p:cNvSpPr>
              <p:nvPr/>
            </p:nvSpPr>
            <p:spPr bwMode="auto">
              <a:xfrm>
                <a:off x="1200" y="360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69" name="AutoShape 109"/>
              <p:cNvSpPr>
                <a:spLocks noChangeArrowheads="1"/>
              </p:cNvSpPr>
              <p:nvPr/>
            </p:nvSpPr>
            <p:spPr bwMode="auto">
              <a:xfrm>
                <a:off x="816" y="244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0" name="AutoShape 110"/>
              <p:cNvSpPr>
                <a:spLocks noChangeArrowheads="1"/>
              </p:cNvSpPr>
              <p:nvPr/>
            </p:nvSpPr>
            <p:spPr bwMode="auto">
              <a:xfrm>
                <a:off x="1344" y="244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1" name="AutoShape 111"/>
              <p:cNvSpPr>
                <a:spLocks noChangeArrowheads="1"/>
              </p:cNvSpPr>
              <p:nvPr/>
            </p:nvSpPr>
            <p:spPr bwMode="auto">
              <a:xfrm>
                <a:off x="336" y="259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2" name="AutoShape 112"/>
              <p:cNvSpPr>
                <a:spLocks noChangeArrowheads="1"/>
              </p:cNvSpPr>
              <p:nvPr/>
            </p:nvSpPr>
            <p:spPr bwMode="auto">
              <a:xfrm>
                <a:off x="48" y="297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3" name="AutoShape 113"/>
              <p:cNvSpPr>
                <a:spLocks noChangeArrowheads="1"/>
              </p:cNvSpPr>
              <p:nvPr/>
            </p:nvSpPr>
            <p:spPr bwMode="auto">
              <a:xfrm>
                <a:off x="288" y="273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4" name="AutoShape 114"/>
              <p:cNvSpPr>
                <a:spLocks noChangeArrowheads="1"/>
              </p:cNvSpPr>
              <p:nvPr/>
            </p:nvSpPr>
            <p:spPr bwMode="auto">
              <a:xfrm>
                <a:off x="672" y="336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5" name="AutoShape 115"/>
              <p:cNvSpPr>
                <a:spLocks noChangeArrowheads="1"/>
              </p:cNvSpPr>
              <p:nvPr/>
            </p:nvSpPr>
            <p:spPr bwMode="auto">
              <a:xfrm>
                <a:off x="192" y="364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6" name="AutoShape 116"/>
              <p:cNvSpPr>
                <a:spLocks noChangeArrowheads="1"/>
              </p:cNvSpPr>
              <p:nvPr/>
            </p:nvSpPr>
            <p:spPr bwMode="auto">
              <a:xfrm>
                <a:off x="1296" y="273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7" name="AutoShape 117"/>
              <p:cNvSpPr>
                <a:spLocks noChangeArrowheads="1"/>
              </p:cNvSpPr>
              <p:nvPr/>
            </p:nvSpPr>
            <p:spPr bwMode="auto">
              <a:xfrm>
                <a:off x="192" y="283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8" name="AutoShape 118"/>
              <p:cNvSpPr>
                <a:spLocks noChangeArrowheads="1"/>
              </p:cNvSpPr>
              <p:nvPr/>
            </p:nvSpPr>
            <p:spPr bwMode="auto">
              <a:xfrm>
                <a:off x="768" y="350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79" name="AutoShape 119"/>
              <p:cNvSpPr>
                <a:spLocks noChangeArrowheads="1"/>
              </p:cNvSpPr>
              <p:nvPr/>
            </p:nvSpPr>
            <p:spPr bwMode="auto">
              <a:xfrm>
                <a:off x="240" y="355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0" name="AutoShape 120"/>
              <p:cNvSpPr>
                <a:spLocks noChangeArrowheads="1"/>
              </p:cNvSpPr>
              <p:nvPr/>
            </p:nvSpPr>
            <p:spPr bwMode="auto">
              <a:xfrm>
                <a:off x="1344" y="2592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1" name="AutoShape 121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2" name="AutoShape 122"/>
              <p:cNvSpPr>
                <a:spLocks noChangeArrowheads="1"/>
              </p:cNvSpPr>
              <p:nvPr/>
            </p:nvSpPr>
            <p:spPr bwMode="auto">
              <a:xfrm>
                <a:off x="1920" y="302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3" name="AutoShape 123"/>
              <p:cNvSpPr>
                <a:spLocks noChangeArrowheads="1"/>
              </p:cNvSpPr>
              <p:nvPr/>
            </p:nvSpPr>
            <p:spPr bwMode="auto">
              <a:xfrm>
                <a:off x="816" y="3408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4" name="AutoShape 124"/>
              <p:cNvSpPr>
                <a:spLocks noChangeArrowheads="1"/>
              </p:cNvSpPr>
              <p:nvPr/>
            </p:nvSpPr>
            <p:spPr bwMode="auto">
              <a:xfrm>
                <a:off x="1008" y="336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5" name="AutoShape 125"/>
              <p:cNvSpPr>
                <a:spLocks noChangeArrowheads="1"/>
              </p:cNvSpPr>
              <p:nvPr/>
            </p:nvSpPr>
            <p:spPr bwMode="auto">
              <a:xfrm>
                <a:off x="1776" y="345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6" name="AutoShape 126"/>
              <p:cNvSpPr>
                <a:spLocks noChangeArrowheads="1"/>
              </p:cNvSpPr>
              <p:nvPr/>
            </p:nvSpPr>
            <p:spPr bwMode="auto">
              <a:xfrm>
                <a:off x="2400" y="3120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7" name="AutoShape 127"/>
              <p:cNvSpPr>
                <a:spLocks noChangeArrowheads="1"/>
              </p:cNvSpPr>
              <p:nvPr/>
            </p:nvSpPr>
            <p:spPr bwMode="auto">
              <a:xfrm>
                <a:off x="1200" y="3456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143488" name="AutoShape 128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192" cy="96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</p:grpSp>
        <p:sp>
          <p:nvSpPr>
            <p:cNvPr id="143489" name="Text Box 129"/>
            <p:cNvSpPr txBox="1">
              <a:spLocks noChangeArrowheads="1"/>
            </p:cNvSpPr>
            <p:nvPr/>
          </p:nvSpPr>
          <p:spPr bwMode="auto">
            <a:xfrm>
              <a:off x="1081" y="3456"/>
              <a:ext cx="10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i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eorgia" pitchFamily="18" charset="0"/>
                </a:rPr>
                <a:t>130 doses</a:t>
              </a:r>
            </a:p>
          </p:txBody>
        </p:sp>
        <p:sp>
          <p:nvSpPr>
            <p:cNvPr id="143490" name="Text Box 130"/>
            <p:cNvSpPr txBox="1">
              <a:spLocks noChangeArrowheads="1"/>
            </p:cNvSpPr>
            <p:nvPr/>
          </p:nvSpPr>
          <p:spPr bwMode="auto">
            <a:xfrm>
              <a:off x="1758" y="3761"/>
              <a:ext cx="9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i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Georgia" pitchFamily="18" charset="0"/>
                </a:rPr>
                <a:t>10 doses</a:t>
              </a:r>
            </a:p>
          </p:txBody>
        </p:sp>
        <p:sp>
          <p:nvSpPr>
            <p:cNvPr id="143491" name="AutoShape 131"/>
            <p:cNvSpPr>
              <a:spLocks noChangeArrowheads="1"/>
            </p:cNvSpPr>
            <p:nvPr/>
          </p:nvSpPr>
          <p:spPr bwMode="auto">
            <a:xfrm rot="2527750">
              <a:off x="2089" y="3587"/>
              <a:ext cx="455" cy="109"/>
            </a:xfrm>
            <a:prstGeom prst="curvedDownArrow">
              <a:avLst>
                <a:gd name="adj1" fmla="val 83486"/>
                <a:gd name="adj2" fmla="val 166972"/>
                <a:gd name="adj3" fmla="val 33333"/>
              </a:avLst>
            </a:prstGeom>
            <a:gradFill rotWithShape="1">
              <a:gsLst>
                <a:gs pos="0">
                  <a:srgbClr val="BC00BC">
                    <a:gamma/>
                    <a:shade val="46275"/>
                    <a:invGamma/>
                  </a:srgbClr>
                </a:gs>
                <a:gs pos="100000">
                  <a:srgbClr val="BC00BC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49511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Exploiting the TB genome</a:t>
            </a:r>
          </a:p>
        </p:txBody>
      </p:sp>
      <p:pic>
        <p:nvPicPr>
          <p:cNvPr id="149523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4325" y="1943100"/>
            <a:ext cx="35972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9524" name="Rectangle 20"/>
          <p:cNvSpPr>
            <a:spLocks noChangeArrowheads="1"/>
          </p:cNvSpPr>
          <p:nvPr/>
        </p:nvSpPr>
        <p:spPr bwMode="auto">
          <a:xfrm>
            <a:off x="609600" y="2590800"/>
            <a:ext cx="4343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/>
              <a:t>The complete genome of </a:t>
            </a:r>
            <a:r>
              <a:rPr lang="en-US" i="1"/>
              <a:t>M. tuberculosis </a:t>
            </a:r>
            <a:r>
              <a:rPr lang="en-US"/>
              <a:t>was sequenced in 1998.</a:t>
            </a:r>
          </a:p>
          <a:p>
            <a:pPr algn="just"/>
            <a:r>
              <a:rPr lang="en-US"/>
              <a:t>   </a:t>
            </a:r>
          </a:p>
          <a:p>
            <a:pPr algn="just"/>
            <a:r>
              <a:rPr lang="en-US">
                <a:solidFill>
                  <a:srgbClr val="0000CC"/>
                </a:solidFill>
              </a:rPr>
              <a:t>Implication: </a:t>
            </a:r>
          </a:p>
          <a:p>
            <a:pPr algn="just"/>
            <a:r>
              <a:rPr lang="en-US"/>
              <a:t>Sequence of every potential drug target and every potential antigen for vaccine available. </a:t>
            </a:r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609600" y="575945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800" b="1"/>
              <a:t>Post-genomic era:</a:t>
            </a:r>
            <a:r>
              <a:rPr lang="en-US" sz="1800"/>
              <a:t> over 100 vaccine candidates have emerged that deserve screening in small animal models and this number is likely to increase.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5155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Exploiting the TB genome</a:t>
            </a:r>
          </a:p>
        </p:txBody>
      </p:sp>
      <p:sp>
        <p:nvSpPr>
          <p:cNvPr id="151563" name="Rectangle 11"/>
          <p:cNvSpPr>
            <a:spLocks noChangeArrowheads="1"/>
          </p:cNvSpPr>
          <p:nvPr/>
        </p:nvSpPr>
        <p:spPr bwMode="auto">
          <a:xfrm>
            <a:off x="604838" y="2060575"/>
            <a:ext cx="7848600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b="1"/>
              <a:t>Mycobacterium Tuberculosis Structural Genomics Consortium</a:t>
            </a:r>
          </a:p>
          <a:p>
            <a:pPr algn="just"/>
            <a:endParaRPr lang="pt-PT" b="1"/>
          </a:p>
          <a:p>
            <a:pPr algn="just"/>
            <a:r>
              <a:rPr lang="en-US" i="1"/>
              <a:t>The TB Structural Genomics Consortium is a worldwide consortium of scientists developing a foundation for tuberculosis diagnosis and treatment by determining the 3-dimensional structures of proteins from M. Tuberculosis.</a:t>
            </a:r>
          </a:p>
          <a:p>
            <a:pPr algn="just"/>
            <a:endParaRPr lang="en-US" i="1"/>
          </a:p>
          <a:p>
            <a:r>
              <a:rPr lang="en-US" sz="1800" b="1"/>
              <a:t>Key-Goals:</a:t>
            </a:r>
          </a:p>
          <a:p>
            <a:pPr>
              <a:buFontTx/>
              <a:buChar char="•"/>
            </a:pPr>
            <a:r>
              <a:rPr lang="en-US" sz="1800"/>
              <a:t>determine the structures of over 400 proteins from M. tuberculosis, and analyze these structures in the context of functional information;</a:t>
            </a:r>
          </a:p>
          <a:p>
            <a:pPr>
              <a:buFontTx/>
              <a:buChar char="•"/>
            </a:pPr>
            <a:r>
              <a:rPr lang="en-US" sz="1800"/>
              <a:t>basis for understanding M. tuberculosis pathogenesis and for structure-based drug design.</a:t>
            </a:r>
          </a:p>
          <a:p>
            <a:pPr algn="just"/>
            <a:r>
              <a:rPr lang="en-US"/>
              <a:t> </a:t>
            </a:r>
          </a:p>
        </p:txBody>
      </p:sp>
      <p:sp>
        <p:nvSpPr>
          <p:cNvPr id="151564" name="Rectangle 12"/>
          <p:cNvSpPr>
            <a:spLocks noChangeArrowheads="1"/>
          </p:cNvSpPr>
          <p:nvPr/>
        </p:nvSpPr>
        <p:spPr bwMode="auto">
          <a:xfrm>
            <a:off x="5791200" y="1524000"/>
            <a:ext cx="2657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http://www.webtb.org/</a:t>
            </a:r>
          </a:p>
        </p:txBody>
      </p:sp>
      <p:sp>
        <p:nvSpPr>
          <p:cNvPr id="151565" name="Rectangle 13"/>
          <p:cNvSpPr>
            <a:spLocks noChangeArrowheads="1"/>
          </p:cNvSpPr>
          <p:nvPr/>
        </p:nvSpPr>
        <p:spPr bwMode="auto">
          <a:xfrm>
            <a:off x="609600" y="5881688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sz="1800" b="1"/>
              <a:t>Consortium laboratories are collectively responsible for more than 3% of all protein structures in the PDB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The Biotech Road-Map to TB Therapeutics</a:t>
            </a:r>
          </a:p>
        </p:txBody>
      </p:sp>
      <p:grpSp>
        <p:nvGrpSpPr>
          <p:cNvPr id="145417" name="Group 9"/>
          <p:cNvGrpSpPr>
            <a:grpSpLocks/>
          </p:cNvGrpSpPr>
          <p:nvPr/>
        </p:nvGrpSpPr>
        <p:grpSpPr bwMode="auto">
          <a:xfrm>
            <a:off x="238125" y="1828800"/>
            <a:ext cx="2505075" cy="3259138"/>
            <a:chOff x="494" y="1079"/>
            <a:chExt cx="1517" cy="2030"/>
          </a:xfrm>
        </p:grpSpPr>
        <p:sp>
          <p:nvSpPr>
            <p:cNvPr id="145418" name="Rectangle 10"/>
            <p:cNvSpPr>
              <a:spLocks noChangeArrowheads="1"/>
            </p:cNvSpPr>
            <p:nvPr/>
          </p:nvSpPr>
          <p:spPr bwMode="auto">
            <a:xfrm>
              <a:off x="494" y="1079"/>
              <a:ext cx="1517" cy="203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GB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145419" name="Text Box 11"/>
            <p:cNvSpPr txBox="1">
              <a:spLocks noChangeArrowheads="1"/>
            </p:cNvSpPr>
            <p:nvPr/>
          </p:nvSpPr>
          <p:spPr bwMode="auto">
            <a:xfrm>
              <a:off x="517" y="1106"/>
              <a:ext cx="1392" cy="178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74625" indent="-174625" algn="just" eaLnBrk="0" hangingPunct="0">
                <a:tabLst>
                  <a:tab pos="174625" algn="l"/>
                </a:tabLst>
              </a:pPr>
              <a:r>
                <a:rPr lang="en-US" b="1">
                  <a:solidFill>
                    <a:schemeClr val="bg1"/>
                  </a:solidFill>
                  <a:latin typeface="Times New Roman" pitchFamily="18" charset="0"/>
                </a:rPr>
                <a:t>GENOMICS</a:t>
              </a:r>
            </a:p>
            <a:p>
              <a:pPr marL="174625" indent="-174625" algn="just" eaLnBrk="0" hangingPunct="0">
                <a:tabLst>
                  <a:tab pos="174625" algn="l"/>
                </a:tabLst>
              </a:pPr>
              <a:endParaRPr lang="en-US" sz="18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marL="174625" indent="-174625" algn="just" eaLnBrk="0" hangingPunct="0">
                <a:tabLst>
                  <a:tab pos="174625" algn="l"/>
                </a:tabLst>
              </a:pPr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TB on a chip: </a:t>
              </a:r>
            </a:p>
            <a:p>
              <a:pPr marL="174625" indent="-174625" algn="just" eaLnBrk="0" hangingPunct="0">
                <a:tabLst>
                  <a:tab pos="174625" algn="l"/>
                </a:tabLst>
              </a:pPr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- diagnosis</a:t>
              </a:r>
            </a:p>
            <a:p>
              <a:pPr marL="174625" indent="-174625" algn="just" eaLnBrk="0" hangingPunct="0">
                <a:tabLst>
                  <a:tab pos="174625" algn="l"/>
                </a:tabLst>
              </a:pPr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- functional genomics</a:t>
              </a:r>
            </a:p>
            <a:p>
              <a:pPr marL="174625" indent="-174625" algn="just" eaLnBrk="0" hangingPunct="0">
                <a:tabLst>
                  <a:tab pos="174625" algn="l"/>
                </a:tabLst>
              </a:pPr>
              <a:endParaRPr lang="en-US" sz="18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marL="174625" indent="-174625" algn="just" eaLnBrk="0" hangingPunct="0">
                <a:tabLst>
                  <a:tab pos="174625" algn="l"/>
                </a:tabLst>
              </a:pPr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Novel drug targets</a:t>
              </a:r>
            </a:p>
            <a:p>
              <a:pPr marL="174625" indent="-174625" algn="just" eaLnBrk="0" hangingPunct="0">
                <a:tabLst>
                  <a:tab pos="174625" algn="l"/>
                </a:tabLst>
              </a:pPr>
              <a:endParaRPr lang="en-US" sz="18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marL="174625" indent="-174625" algn="just" eaLnBrk="0" hangingPunct="0">
                <a:tabLst>
                  <a:tab pos="174625" algn="l"/>
                </a:tabLst>
              </a:pPr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Novel antigens for </a:t>
              </a:r>
            </a:p>
            <a:p>
              <a:pPr marL="174625" indent="-174625" algn="just" eaLnBrk="0" hangingPunct="0">
                <a:tabLst>
                  <a:tab pos="174625" algn="l"/>
                </a:tabLst>
              </a:pPr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vaccine development</a:t>
              </a:r>
            </a:p>
          </p:txBody>
        </p:sp>
      </p:grpSp>
      <p:grpSp>
        <p:nvGrpSpPr>
          <p:cNvPr id="145429" name="Group 21"/>
          <p:cNvGrpSpPr>
            <a:grpSpLocks/>
          </p:cNvGrpSpPr>
          <p:nvPr/>
        </p:nvGrpSpPr>
        <p:grpSpPr bwMode="auto">
          <a:xfrm>
            <a:off x="3381375" y="1858963"/>
            <a:ext cx="2470150" cy="3246437"/>
            <a:chOff x="2112" y="1171"/>
            <a:chExt cx="1556" cy="2045"/>
          </a:xfrm>
        </p:grpSpPr>
        <p:sp>
          <p:nvSpPr>
            <p:cNvPr id="145421" name="Rectangle 13"/>
            <p:cNvSpPr>
              <a:spLocks noChangeArrowheads="1"/>
            </p:cNvSpPr>
            <p:nvPr/>
          </p:nvSpPr>
          <p:spPr bwMode="auto">
            <a:xfrm>
              <a:off x="2112" y="1171"/>
              <a:ext cx="1556" cy="2045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45422" name="Text Box 14"/>
            <p:cNvSpPr txBox="1">
              <a:spLocks noChangeArrowheads="1"/>
            </p:cNvSpPr>
            <p:nvPr/>
          </p:nvSpPr>
          <p:spPr bwMode="auto">
            <a:xfrm>
              <a:off x="2136" y="1183"/>
              <a:ext cx="1512" cy="167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 eaLnBrk="0" hangingPunct="0"/>
              <a:r>
                <a:rPr lang="en-US" b="1">
                  <a:solidFill>
                    <a:schemeClr val="bg1"/>
                  </a:solidFill>
                  <a:latin typeface="Times New Roman" pitchFamily="18" charset="0"/>
                </a:rPr>
                <a:t>PROTEOMICS</a:t>
              </a:r>
            </a:p>
            <a:p>
              <a:pPr algn="just" eaLnBrk="0" hangingPunct="0"/>
              <a:endParaRPr lang="en-US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just" eaLnBrk="0" hangingPunct="0"/>
              <a:endParaRPr lang="en-US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just" eaLnBrk="0" hangingPunct="0"/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Drug target validation</a:t>
              </a:r>
            </a:p>
            <a:p>
              <a:pPr algn="just" eaLnBrk="0" hangingPunct="0"/>
              <a:endParaRPr lang="en-US" sz="18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just" eaLnBrk="0" hangingPunct="0"/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Animal models of TB</a:t>
              </a:r>
            </a:p>
            <a:p>
              <a:pPr algn="just" eaLnBrk="0" hangingPunct="0"/>
              <a:endParaRPr lang="en-US" sz="18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just" eaLnBrk="0" hangingPunct="0"/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Structural genomics</a:t>
              </a:r>
            </a:p>
            <a:p>
              <a:pPr algn="just" eaLnBrk="0" hangingPunct="0"/>
              <a:endParaRPr lang="en-US" sz="1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45423" name="Group 15"/>
          <p:cNvGrpSpPr>
            <a:grpSpLocks/>
          </p:cNvGrpSpPr>
          <p:nvPr/>
        </p:nvGrpSpPr>
        <p:grpSpPr bwMode="auto">
          <a:xfrm>
            <a:off x="6497638" y="1852613"/>
            <a:ext cx="2436812" cy="3233737"/>
            <a:chOff x="4186" y="1086"/>
            <a:chExt cx="1535" cy="2014"/>
          </a:xfrm>
        </p:grpSpPr>
        <p:sp>
          <p:nvSpPr>
            <p:cNvPr id="145424" name="Rectangle 16"/>
            <p:cNvSpPr>
              <a:spLocks noChangeArrowheads="1"/>
            </p:cNvSpPr>
            <p:nvPr/>
          </p:nvSpPr>
          <p:spPr bwMode="auto">
            <a:xfrm>
              <a:off x="4186" y="1086"/>
              <a:ext cx="1535" cy="2011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45425" name="Text Box 17"/>
            <p:cNvSpPr txBox="1">
              <a:spLocks noChangeArrowheads="1"/>
            </p:cNvSpPr>
            <p:nvPr/>
          </p:nvSpPr>
          <p:spPr bwMode="auto">
            <a:xfrm>
              <a:off x="4210" y="1105"/>
              <a:ext cx="1499" cy="199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chemeClr val="bg1"/>
                  </a:solidFill>
                  <a:latin typeface="Times New Roman" pitchFamily="18" charset="0"/>
                </a:rPr>
                <a:t>RATIONAL DRUG DESIGN</a:t>
              </a:r>
            </a:p>
            <a:p>
              <a:pPr algn="ctr" eaLnBrk="0" hangingPunct="0"/>
              <a:endParaRPr lang="en-US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ctr" eaLnBrk="0" hangingPunct="0"/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High-throughput screening of natural/ synthesized compounds</a:t>
              </a:r>
            </a:p>
            <a:p>
              <a:pPr algn="ctr" eaLnBrk="0" hangingPunct="0"/>
              <a:endParaRPr lang="en-US" sz="18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ctr" eaLnBrk="0" hangingPunct="0"/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Bioinformatics</a:t>
              </a:r>
            </a:p>
            <a:p>
              <a:pPr algn="ctr" eaLnBrk="0" hangingPunct="0"/>
              <a:endParaRPr lang="en-US" sz="18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ctr" eaLnBrk="0" hangingPunct="0"/>
              <a:r>
                <a:rPr lang="en-US" sz="1800" b="1">
                  <a:solidFill>
                    <a:schemeClr val="bg1"/>
                  </a:solidFill>
                  <a:latin typeface="Times New Roman" pitchFamily="18" charset="0"/>
                </a:rPr>
                <a:t>Molecular modeling</a:t>
              </a:r>
            </a:p>
          </p:txBody>
        </p:sp>
      </p:grpSp>
      <p:sp>
        <p:nvSpPr>
          <p:cNvPr id="145426" name="AutoShape 18"/>
          <p:cNvSpPr>
            <a:spLocks noChangeArrowheads="1"/>
          </p:cNvSpPr>
          <p:nvPr/>
        </p:nvSpPr>
        <p:spPr bwMode="auto">
          <a:xfrm>
            <a:off x="2805113" y="3429000"/>
            <a:ext cx="533400" cy="381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45428" name="AutoShape 20"/>
          <p:cNvSpPr>
            <a:spLocks noChangeArrowheads="1"/>
          </p:cNvSpPr>
          <p:nvPr/>
        </p:nvSpPr>
        <p:spPr bwMode="auto">
          <a:xfrm>
            <a:off x="5915025" y="3429000"/>
            <a:ext cx="533400" cy="381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Box 2"/>
          <p:cNvSpPr txBox="1">
            <a:spLocks noChangeArrowheads="1"/>
          </p:cNvSpPr>
          <p:nvPr/>
        </p:nvSpPr>
        <p:spPr bwMode="auto">
          <a:xfrm>
            <a:off x="358775" y="1066800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514350" y="7938"/>
            <a:ext cx="66484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Improving what Nature provides: </a:t>
            </a:r>
          </a:p>
          <a:p>
            <a:pPr eaLnBrk="0" hangingPunct="0"/>
            <a:r>
              <a:rPr lang="en-US" sz="1800" b="1">
                <a:solidFill>
                  <a:schemeClr val="bg1"/>
                </a:solidFill>
                <a:latin typeface="Arial" charset="0"/>
              </a:rPr>
              <a:t>Tuberculosis and the ansamycins case study</a:t>
            </a:r>
          </a:p>
        </p:txBody>
      </p:sp>
      <p:sp>
        <p:nvSpPr>
          <p:cNvPr id="233476" name="Rectangle 4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33477" name="Rectangle 5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33479" name="Rectangle 7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3480" name="Text Box 8"/>
          <p:cNvSpPr txBox="1">
            <a:spLocks noChangeArrowheads="1"/>
          </p:cNvSpPr>
          <p:nvPr/>
        </p:nvSpPr>
        <p:spPr bwMode="auto">
          <a:xfrm>
            <a:off x="762000" y="11049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sz="2400" b="1">
                <a:solidFill>
                  <a:schemeClr val="accent2"/>
                </a:solidFill>
                <a:latin typeface="Arial" charset="0"/>
              </a:rPr>
              <a:t>Presentation Outline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233481" name="Text Box 9"/>
          <p:cNvSpPr txBox="1">
            <a:spLocks noChangeArrowheads="1"/>
          </p:cNvSpPr>
          <p:nvPr/>
        </p:nvSpPr>
        <p:spPr bwMode="auto">
          <a:xfrm>
            <a:off x="519113" y="1884363"/>
            <a:ext cx="7481887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3538" indent="-363538">
              <a:spcBef>
                <a:spcPct val="50000"/>
              </a:spcBef>
              <a:buFont typeface="Wingdings" pitchFamily="2" charset="2"/>
              <a:buChar char="Ø"/>
              <a:tabLst>
                <a:tab pos="363538" algn="l"/>
              </a:tabLst>
            </a:pPr>
            <a:r>
              <a:rPr lang="pt-PT" sz="2400"/>
              <a:t>COMPUTATIONAL APPROACHES APPLIED TO DRUG DISCOVERY AND DEVELOPMENT (DDD)</a:t>
            </a:r>
          </a:p>
          <a:p>
            <a:pPr marL="363538" indent="-363538">
              <a:spcBef>
                <a:spcPct val="50000"/>
              </a:spcBef>
              <a:buFont typeface="Wingdings" pitchFamily="2" charset="2"/>
              <a:buChar char="Ø"/>
              <a:tabLst>
                <a:tab pos="363538" algn="l"/>
              </a:tabLst>
            </a:pPr>
            <a:r>
              <a:rPr lang="pt-PT" sz="2400"/>
              <a:t>TUBERCULOSIS</a:t>
            </a:r>
          </a:p>
          <a:p>
            <a:pPr marL="363538" indent="-363538">
              <a:spcBef>
                <a:spcPct val="50000"/>
              </a:spcBef>
              <a:buFont typeface="Wingdings" pitchFamily="2" charset="2"/>
              <a:buChar char="Ø"/>
              <a:tabLst>
                <a:tab pos="363538" algn="l"/>
              </a:tabLst>
            </a:pPr>
            <a:r>
              <a:rPr lang="pt-PT" sz="2400"/>
              <a:t>ANSAMYCINS/RIFAMYCINS</a:t>
            </a:r>
          </a:p>
          <a:p>
            <a:pPr marL="363538" indent="-363538">
              <a:spcBef>
                <a:spcPct val="50000"/>
              </a:spcBef>
              <a:buFont typeface="Wingdings" pitchFamily="2" charset="2"/>
              <a:buChar char="Ø"/>
              <a:tabLst>
                <a:tab pos="363538" algn="l"/>
              </a:tabLst>
            </a:pPr>
            <a:r>
              <a:rPr lang="pt-PT" sz="2400"/>
              <a:t>CASE STUDY: DEVELOPING NEW RIFABUTIN ANALOGS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47459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47463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Drug Discovery and Development Process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auto">
          <a:xfrm>
            <a:off x="533400" y="16764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Target id. /validation (</a:t>
            </a:r>
            <a:r>
              <a:rPr lang="en-US" sz="1800">
                <a:solidFill>
                  <a:srgbClr val="FF3300"/>
                </a:solidFill>
              </a:rPr>
              <a:t>actively growing bacteria or persisting organisms?</a:t>
            </a:r>
            <a:r>
              <a:rPr lang="en-US" sz="1800"/>
              <a:t>)</a:t>
            </a:r>
            <a:r>
              <a:rPr lang="en-US"/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Identification and synthesis leads (</a:t>
            </a:r>
            <a:r>
              <a:rPr lang="en-US" sz="1800">
                <a:solidFill>
                  <a:srgbClr val="FF3300"/>
                </a:solidFill>
              </a:rPr>
              <a:t>HTS/in silico docking/testing fewer cmpds</a:t>
            </a:r>
            <a:r>
              <a:rPr lang="en-US"/>
              <a:t>)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Synthesis/combinatorial chemistry (</a:t>
            </a:r>
            <a:r>
              <a:rPr lang="en-US" sz="1800">
                <a:solidFill>
                  <a:srgbClr val="FF3300"/>
                </a:solidFill>
              </a:rPr>
              <a:t>lead optimization</a:t>
            </a:r>
            <a:r>
              <a:rPr lang="en-US"/>
              <a:t>)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Animal models </a:t>
            </a:r>
            <a:r>
              <a:rPr lang="en-US">
                <a:cs typeface="Arial" charset="0"/>
              </a:rPr>
              <a:t>for assessing drug efficacy</a:t>
            </a:r>
            <a:endParaRPr lang="en-US"/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>
                <a:solidFill>
                  <a:srgbClr val="0000CC"/>
                </a:solidFill>
              </a:rPr>
              <a:t>Drug resistance mechanisms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>
                <a:solidFill>
                  <a:srgbClr val="0000CC"/>
                </a:solidFill>
                <a:cs typeface="Arial" charset="0"/>
              </a:rPr>
              <a:t>Latency and drug development</a:t>
            </a:r>
            <a:endParaRPr lang="en-US">
              <a:solidFill>
                <a:srgbClr val="0000CC"/>
              </a:solidFill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>
                <a:cs typeface="Arial" charset="0"/>
              </a:rPr>
              <a:t>Emerging genome-scale tools for drug discovery</a:t>
            </a:r>
            <a:endParaRPr lang="en-US"/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Chemistry/ pharmacy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>
                <a:solidFill>
                  <a:srgbClr val="0000CC"/>
                </a:solidFill>
              </a:rPr>
              <a:t>Pre-clinical development*</a:t>
            </a:r>
            <a:r>
              <a:rPr lang="en-US"/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>
                <a:solidFill>
                  <a:srgbClr val="0000CC"/>
                </a:solidFill>
              </a:rPr>
              <a:t>Clinical trials*</a:t>
            </a:r>
            <a:r>
              <a:rPr lang="en-US"/>
              <a:t>/surrogate markers (</a:t>
            </a:r>
            <a:r>
              <a:rPr lang="en-US" sz="1800">
                <a:solidFill>
                  <a:srgbClr val="FF3300"/>
                </a:solidFill>
              </a:rPr>
              <a:t>early evidence of drug efficacy/CT shortening</a:t>
            </a:r>
            <a:r>
              <a:rPr lang="en-US"/>
              <a:t>)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Regulatory considerations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Technology transfer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Gaps and priorities for action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/>
          </a:p>
        </p:txBody>
      </p:sp>
      <p:sp>
        <p:nvSpPr>
          <p:cNvPr id="147465" name="Rectangle 9"/>
          <p:cNvSpPr>
            <a:spLocks noChangeArrowheads="1"/>
          </p:cNvSpPr>
          <p:nvPr/>
        </p:nvSpPr>
        <p:spPr bwMode="auto">
          <a:xfrm>
            <a:off x="4648200" y="5334000"/>
            <a:ext cx="406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RT-PCR in sputum samples to look for bacterial mRNA</a:t>
            </a:r>
          </a:p>
          <a:p>
            <a:r>
              <a:rPr lang="pt-PT" sz="1400"/>
              <a:t>  → </a:t>
            </a:r>
            <a:r>
              <a:rPr lang="en-US" sz="1400" b="1"/>
              <a:t>marker for response to therapy</a:t>
            </a:r>
            <a:endParaRPr lang="pt-PT" sz="1400" b="1"/>
          </a:p>
          <a:p>
            <a:r>
              <a:rPr lang="en-US" sz="1400"/>
              <a:t>Luciferase assays and molecular beacons</a:t>
            </a:r>
          </a:p>
        </p:txBody>
      </p:sp>
      <p:sp>
        <p:nvSpPr>
          <p:cNvPr id="147466" name="Line 10"/>
          <p:cNvSpPr>
            <a:spLocks noChangeShapeType="1"/>
          </p:cNvSpPr>
          <p:nvPr/>
        </p:nvSpPr>
        <p:spPr bwMode="auto">
          <a:xfrm>
            <a:off x="6553200" y="5105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147467" name="Rectangle 11"/>
          <p:cNvSpPr>
            <a:spLocks noChangeArrowheads="1"/>
          </p:cNvSpPr>
          <p:nvPr/>
        </p:nvSpPr>
        <p:spPr bwMode="auto">
          <a:xfrm>
            <a:off x="1143000" y="6172200"/>
            <a:ext cx="3989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600">
                <a:solidFill>
                  <a:srgbClr val="0000CC"/>
                </a:solidFill>
              </a:rPr>
              <a:t>* </a:t>
            </a:r>
            <a:r>
              <a:rPr lang="pt-PT" sz="1600">
                <a:solidFill>
                  <a:srgbClr val="FF3300"/>
                </a:solidFill>
              </a:rPr>
              <a:t>Multidrug therapy issues must be addressed</a:t>
            </a:r>
            <a:endParaRPr lang="en-US" sz="16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5395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5395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Drug Discovery and Development Process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pic>
        <p:nvPicPr>
          <p:cNvPr id="25396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81200"/>
            <a:ext cx="6248400" cy="451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3966" name="Text Box 14"/>
          <p:cNvSpPr txBox="1">
            <a:spLocks noChangeArrowheads="1"/>
          </p:cNvSpPr>
          <p:nvPr/>
        </p:nvSpPr>
        <p:spPr bwMode="auto">
          <a:xfrm>
            <a:off x="6781800" y="3536950"/>
            <a:ext cx="2133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/>
              <a:t>Experimental Design and methods</a:t>
            </a: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TB drugs and targets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grpSp>
        <p:nvGrpSpPr>
          <p:cNvPr id="159756" name="Group 12"/>
          <p:cNvGrpSpPr>
            <a:grpSpLocks/>
          </p:cNvGrpSpPr>
          <p:nvPr/>
        </p:nvGrpSpPr>
        <p:grpSpPr bwMode="auto">
          <a:xfrm>
            <a:off x="609600" y="1474788"/>
            <a:ext cx="8153400" cy="4926012"/>
            <a:chOff x="336" y="768"/>
            <a:chExt cx="5136" cy="3103"/>
          </a:xfrm>
        </p:grpSpPr>
        <p:sp>
          <p:nvSpPr>
            <p:cNvPr id="159757" name="AutoShape 13"/>
            <p:cNvSpPr>
              <a:spLocks noChangeAspect="1" noChangeArrowheads="1"/>
            </p:cNvSpPr>
            <p:nvPr/>
          </p:nvSpPr>
          <p:spPr bwMode="auto">
            <a:xfrm>
              <a:off x="336" y="768"/>
              <a:ext cx="5136" cy="3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9758" name="AutoShape 14"/>
            <p:cNvSpPr>
              <a:spLocks noChangeArrowheads="1"/>
            </p:cNvSpPr>
            <p:nvPr/>
          </p:nvSpPr>
          <p:spPr bwMode="auto">
            <a:xfrm>
              <a:off x="1779" y="1624"/>
              <a:ext cx="2473" cy="160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76200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59" name="Freeform 15"/>
            <p:cNvSpPr>
              <a:spLocks/>
            </p:cNvSpPr>
            <p:nvPr/>
          </p:nvSpPr>
          <p:spPr bwMode="auto">
            <a:xfrm>
              <a:off x="2719" y="1836"/>
              <a:ext cx="998" cy="593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288" y="0"/>
                </a:cxn>
                <a:cxn ang="0">
                  <a:pos x="384" y="96"/>
                </a:cxn>
                <a:cxn ang="0">
                  <a:pos x="480" y="0"/>
                </a:cxn>
                <a:cxn ang="0">
                  <a:pos x="576" y="96"/>
                </a:cxn>
                <a:cxn ang="0">
                  <a:pos x="672" y="48"/>
                </a:cxn>
                <a:cxn ang="0">
                  <a:pos x="672" y="192"/>
                </a:cxn>
                <a:cxn ang="0">
                  <a:pos x="816" y="144"/>
                </a:cxn>
                <a:cxn ang="0">
                  <a:pos x="768" y="288"/>
                </a:cxn>
                <a:cxn ang="0">
                  <a:pos x="912" y="288"/>
                </a:cxn>
                <a:cxn ang="0">
                  <a:pos x="816" y="432"/>
                </a:cxn>
                <a:cxn ang="0">
                  <a:pos x="960" y="432"/>
                </a:cxn>
                <a:cxn ang="0">
                  <a:pos x="864" y="576"/>
                </a:cxn>
              </a:cxnLst>
              <a:rect l="0" t="0" r="r" b="b"/>
              <a:pathLst>
                <a:path w="968" h="576">
                  <a:moveTo>
                    <a:pt x="0" y="96"/>
                  </a:moveTo>
                  <a:cubicBezTo>
                    <a:pt x="32" y="48"/>
                    <a:pt x="64" y="0"/>
                    <a:pt x="96" y="0"/>
                  </a:cubicBezTo>
                  <a:cubicBezTo>
                    <a:pt x="128" y="0"/>
                    <a:pt x="160" y="96"/>
                    <a:pt x="192" y="96"/>
                  </a:cubicBezTo>
                  <a:cubicBezTo>
                    <a:pt x="224" y="96"/>
                    <a:pt x="256" y="0"/>
                    <a:pt x="288" y="0"/>
                  </a:cubicBezTo>
                  <a:cubicBezTo>
                    <a:pt x="320" y="0"/>
                    <a:pt x="352" y="96"/>
                    <a:pt x="384" y="96"/>
                  </a:cubicBezTo>
                  <a:cubicBezTo>
                    <a:pt x="416" y="96"/>
                    <a:pt x="448" y="0"/>
                    <a:pt x="480" y="0"/>
                  </a:cubicBezTo>
                  <a:cubicBezTo>
                    <a:pt x="512" y="0"/>
                    <a:pt x="544" y="88"/>
                    <a:pt x="576" y="96"/>
                  </a:cubicBezTo>
                  <a:cubicBezTo>
                    <a:pt x="608" y="104"/>
                    <a:pt x="656" y="32"/>
                    <a:pt x="672" y="48"/>
                  </a:cubicBezTo>
                  <a:cubicBezTo>
                    <a:pt x="688" y="64"/>
                    <a:pt x="648" y="176"/>
                    <a:pt x="672" y="192"/>
                  </a:cubicBezTo>
                  <a:cubicBezTo>
                    <a:pt x="696" y="208"/>
                    <a:pt x="800" y="128"/>
                    <a:pt x="816" y="144"/>
                  </a:cubicBezTo>
                  <a:cubicBezTo>
                    <a:pt x="832" y="160"/>
                    <a:pt x="752" y="264"/>
                    <a:pt x="768" y="288"/>
                  </a:cubicBezTo>
                  <a:cubicBezTo>
                    <a:pt x="784" y="312"/>
                    <a:pt x="904" y="264"/>
                    <a:pt x="912" y="288"/>
                  </a:cubicBezTo>
                  <a:cubicBezTo>
                    <a:pt x="920" y="312"/>
                    <a:pt x="808" y="408"/>
                    <a:pt x="816" y="432"/>
                  </a:cubicBezTo>
                  <a:cubicBezTo>
                    <a:pt x="824" y="456"/>
                    <a:pt x="952" y="408"/>
                    <a:pt x="960" y="432"/>
                  </a:cubicBezTo>
                  <a:cubicBezTo>
                    <a:pt x="968" y="456"/>
                    <a:pt x="916" y="516"/>
                    <a:pt x="864" y="57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159760" name="Freeform 16"/>
            <p:cNvSpPr>
              <a:spLocks/>
            </p:cNvSpPr>
            <p:nvPr/>
          </p:nvSpPr>
          <p:spPr bwMode="auto">
            <a:xfrm>
              <a:off x="2818" y="1787"/>
              <a:ext cx="1137" cy="156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96" y="48"/>
                </a:cxn>
                <a:cxn ang="0">
                  <a:pos x="192" y="144"/>
                </a:cxn>
                <a:cxn ang="0">
                  <a:pos x="288" y="48"/>
                </a:cxn>
                <a:cxn ang="0">
                  <a:pos x="432" y="144"/>
                </a:cxn>
                <a:cxn ang="0">
                  <a:pos x="528" y="48"/>
                </a:cxn>
                <a:cxn ang="0">
                  <a:pos x="624" y="144"/>
                </a:cxn>
                <a:cxn ang="0">
                  <a:pos x="672" y="48"/>
                </a:cxn>
                <a:cxn ang="0">
                  <a:pos x="768" y="144"/>
                </a:cxn>
                <a:cxn ang="0">
                  <a:pos x="816" y="0"/>
                </a:cxn>
                <a:cxn ang="0">
                  <a:pos x="912" y="144"/>
                </a:cxn>
                <a:cxn ang="0">
                  <a:pos x="960" y="0"/>
                </a:cxn>
                <a:cxn ang="0">
                  <a:pos x="1056" y="144"/>
                </a:cxn>
                <a:cxn ang="0">
                  <a:pos x="1104" y="0"/>
                </a:cxn>
              </a:cxnLst>
              <a:rect l="0" t="0" r="r" b="b"/>
              <a:pathLst>
                <a:path w="1104" h="152">
                  <a:moveTo>
                    <a:pt x="0" y="144"/>
                  </a:moveTo>
                  <a:cubicBezTo>
                    <a:pt x="32" y="96"/>
                    <a:pt x="64" y="48"/>
                    <a:pt x="96" y="48"/>
                  </a:cubicBezTo>
                  <a:cubicBezTo>
                    <a:pt x="128" y="48"/>
                    <a:pt x="160" y="144"/>
                    <a:pt x="192" y="144"/>
                  </a:cubicBezTo>
                  <a:cubicBezTo>
                    <a:pt x="224" y="144"/>
                    <a:pt x="248" y="48"/>
                    <a:pt x="288" y="48"/>
                  </a:cubicBezTo>
                  <a:cubicBezTo>
                    <a:pt x="328" y="48"/>
                    <a:pt x="392" y="144"/>
                    <a:pt x="432" y="144"/>
                  </a:cubicBezTo>
                  <a:cubicBezTo>
                    <a:pt x="472" y="144"/>
                    <a:pt x="496" y="48"/>
                    <a:pt x="528" y="48"/>
                  </a:cubicBezTo>
                  <a:cubicBezTo>
                    <a:pt x="560" y="48"/>
                    <a:pt x="600" y="144"/>
                    <a:pt x="624" y="144"/>
                  </a:cubicBezTo>
                  <a:cubicBezTo>
                    <a:pt x="648" y="144"/>
                    <a:pt x="648" y="48"/>
                    <a:pt x="672" y="48"/>
                  </a:cubicBezTo>
                  <a:cubicBezTo>
                    <a:pt x="696" y="48"/>
                    <a:pt x="744" y="152"/>
                    <a:pt x="768" y="144"/>
                  </a:cubicBezTo>
                  <a:cubicBezTo>
                    <a:pt x="792" y="136"/>
                    <a:pt x="792" y="0"/>
                    <a:pt x="816" y="0"/>
                  </a:cubicBezTo>
                  <a:cubicBezTo>
                    <a:pt x="840" y="0"/>
                    <a:pt x="888" y="144"/>
                    <a:pt x="912" y="144"/>
                  </a:cubicBezTo>
                  <a:cubicBezTo>
                    <a:pt x="936" y="144"/>
                    <a:pt x="936" y="0"/>
                    <a:pt x="960" y="0"/>
                  </a:cubicBezTo>
                  <a:cubicBezTo>
                    <a:pt x="984" y="0"/>
                    <a:pt x="1032" y="144"/>
                    <a:pt x="1056" y="144"/>
                  </a:cubicBezTo>
                  <a:cubicBezTo>
                    <a:pt x="1080" y="144"/>
                    <a:pt x="1092" y="72"/>
                    <a:pt x="1104" y="0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159761" name="Oval 17"/>
            <p:cNvSpPr>
              <a:spLocks noChangeArrowheads="1"/>
            </p:cNvSpPr>
            <p:nvPr/>
          </p:nvSpPr>
          <p:spPr bwMode="auto">
            <a:xfrm rot="-24320010">
              <a:off x="3701" y="2644"/>
              <a:ext cx="198" cy="2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66"/>
                </a:gs>
              </a:gsLst>
              <a:path path="shape">
                <a:fillToRect l="50000" t="50000" r="50000" b="50000"/>
              </a:path>
            </a:gradFill>
            <a:ln w="38100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62" name="Text Box 18"/>
            <p:cNvSpPr txBox="1">
              <a:spLocks noChangeArrowheads="1"/>
            </p:cNvSpPr>
            <p:nvPr/>
          </p:nvSpPr>
          <p:spPr bwMode="auto">
            <a:xfrm>
              <a:off x="2690" y="2001"/>
              <a:ext cx="428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 b="1">
                  <a:solidFill>
                    <a:srgbClr val="000000"/>
                  </a:solidFill>
                  <a:latin typeface="Arial" charset="0"/>
                </a:rPr>
                <a:t>DNA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63" name="Text Box 19"/>
            <p:cNvSpPr txBox="1">
              <a:spLocks noChangeArrowheads="1"/>
            </p:cNvSpPr>
            <p:nvPr/>
          </p:nvSpPr>
          <p:spPr bwMode="auto">
            <a:xfrm>
              <a:off x="3183" y="2480"/>
              <a:ext cx="4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 b="1">
                  <a:solidFill>
                    <a:srgbClr val="000000"/>
                  </a:solidFill>
                  <a:latin typeface="Arial" charset="0"/>
                </a:rPr>
                <a:t>mRNA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64" name="Line 20"/>
            <p:cNvSpPr>
              <a:spLocks noChangeShapeType="1"/>
            </p:cNvSpPr>
            <p:nvPr/>
          </p:nvSpPr>
          <p:spPr bwMode="auto">
            <a:xfrm>
              <a:off x="3114" y="1378"/>
              <a:ext cx="0" cy="335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9765" name="Text Box 21"/>
            <p:cNvSpPr txBox="1">
              <a:spLocks noChangeArrowheads="1"/>
            </p:cNvSpPr>
            <p:nvPr/>
          </p:nvSpPr>
          <p:spPr bwMode="auto">
            <a:xfrm>
              <a:off x="4343" y="1248"/>
              <a:ext cx="1129" cy="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RNA Polymerase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Rifampin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 b="1">
                  <a:solidFill>
                    <a:srgbClr val="0000CC"/>
                  </a:solidFill>
                  <a:latin typeface="Arial" charset="0"/>
                </a:rPr>
                <a:t>Rifabutin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Rifapentine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66" name="Line 22"/>
            <p:cNvSpPr>
              <a:spLocks noChangeShapeType="1"/>
            </p:cNvSpPr>
            <p:nvPr/>
          </p:nvSpPr>
          <p:spPr bwMode="auto">
            <a:xfrm flipH="1">
              <a:off x="3708" y="1575"/>
              <a:ext cx="594" cy="445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9767" name="Line 23"/>
            <p:cNvSpPr>
              <a:spLocks noChangeShapeType="1"/>
            </p:cNvSpPr>
            <p:nvPr/>
          </p:nvSpPr>
          <p:spPr bwMode="auto">
            <a:xfrm flipH="1">
              <a:off x="4054" y="2663"/>
              <a:ext cx="346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9768" name="Text Box 24"/>
            <p:cNvSpPr txBox="1">
              <a:spLocks noChangeArrowheads="1"/>
            </p:cNvSpPr>
            <p:nvPr/>
          </p:nvSpPr>
          <p:spPr bwMode="auto">
            <a:xfrm>
              <a:off x="4464" y="2256"/>
              <a:ext cx="858" cy="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Ribosome </a:t>
              </a:r>
              <a:endParaRPr lang="en-US" sz="1400" b="1">
                <a:solidFill>
                  <a:srgbClr val="000000"/>
                </a:solidFill>
                <a:latin typeface="Arial" charset="0"/>
              </a:endParaRP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Streptomycin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Kanamycin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Amikacin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Capreomycin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Viomycin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69" name="Line 25"/>
            <p:cNvSpPr>
              <a:spLocks noChangeShapeType="1"/>
            </p:cNvSpPr>
            <p:nvPr/>
          </p:nvSpPr>
          <p:spPr bwMode="auto">
            <a:xfrm flipV="1">
              <a:off x="2543" y="3047"/>
              <a:ext cx="0" cy="3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9770" name="Text Box 26"/>
            <p:cNvSpPr txBox="1">
              <a:spLocks noChangeArrowheads="1"/>
            </p:cNvSpPr>
            <p:nvPr/>
          </p:nvSpPr>
          <p:spPr bwMode="auto">
            <a:xfrm>
              <a:off x="2048" y="2718"/>
              <a:ext cx="963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 algn="ctr"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Pyrazinoic Acid</a:t>
              </a:r>
            </a:p>
            <a:p>
              <a:pPr algn="ctr"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(POA)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159771" name="Text Box 27"/>
            <p:cNvSpPr txBox="1">
              <a:spLocks noChangeArrowheads="1"/>
            </p:cNvSpPr>
            <p:nvPr/>
          </p:nvSpPr>
          <p:spPr bwMode="auto">
            <a:xfrm>
              <a:off x="2496" y="3050"/>
              <a:ext cx="47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 algn="ctr"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PZase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72" name="Text Box 28"/>
            <p:cNvSpPr txBox="1">
              <a:spLocks noChangeArrowheads="1"/>
            </p:cNvSpPr>
            <p:nvPr/>
          </p:nvSpPr>
          <p:spPr bwMode="auto">
            <a:xfrm>
              <a:off x="336" y="2266"/>
              <a:ext cx="1391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Cell Wall Synthesis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Ethambutol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Cycloserine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Isoniazid (pro-drug)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Ethionamide (pro-drug)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Prothionamide (pro-drug)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73" name="Line 29"/>
            <p:cNvSpPr>
              <a:spLocks noChangeShapeType="1"/>
            </p:cNvSpPr>
            <p:nvPr/>
          </p:nvSpPr>
          <p:spPr bwMode="auto">
            <a:xfrm>
              <a:off x="1381" y="2583"/>
              <a:ext cx="395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9774" name="Text Box 30"/>
            <p:cNvSpPr txBox="1">
              <a:spLocks noChangeArrowheads="1"/>
            </p:cNvSpPr>
            <p:nvPr/>
          </p:nvSpPr>
          <p:spPr bwMode="auto">
            <a:xfrm>
              <a:off x="543" y="1392"/>
              <a:ext cx="1425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Folic Acid Metabolism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 i="1">
                  <a:solidFill>
                    <a:srgbClr val="000000"/>
                  </a:solidFill>
                  <a:latin typeface="Arial" charset="0"/>
                </a:rPr>
                <a:t>p</a:t>
              </a: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-Aminosalicylic acid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75" name="Text Box 31"/>
            <p:cNvSpPr txBox="1">
              <a:spLocks noChangeArrowheads="1"/>
            </p:cNvSpPr>
            <p:nvPr/>
          </p:nvSpPr>
          <p:spPr bwMode="auto">
            <a:xfrm>
              <a:off x="2224" y="1774"/>
              <a:ext cx="466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 algn="ctr"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DHFA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159776" name="Text Box 32"/>
            <p:cNvSpPr txBox="1">
              <a:spLocks noChangeArrowheads="1"/>
            </p:cNvSpPr>
            <p:nvPr/>
          </p:nvSpPr>
          <p:spPr bwMode="auto">
            <a:xfrm>
              <a:off x="1714" y="2088"/>
              <a:ext cx="590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 algn="ctr"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PABA</a:t>
              </a:r>
              <a:endParaRPr lang="en-US" sz="1400">
                <a:latin typeface="Arial" charset="0"/>
              </a:endParaRPr>
            </a:p>
          </p:txBody>
        </p:sp>
        <p:sp>
          <p:nvSpPr>
            <p:cNvPr id="159777" name="Line 33"/>
            <p:cNvSpPr>
              <a:spLocks noChangeShapeType="1"/>
            </p:cNvSpPr>
            <p:nvPr/>
          </p:nvSpPr>
          <p:spPr bwMode="auto">
            <a:xfrm flipV="1">
              <a:off x="2027" y="1872"/>
              <a:ext cx="197" cy="193"/>
            </a:xfrm>
            <a:prstGeom prst="line">
              <a:avLst/>
            </a:prstGeom>
            <a:noFill/>
            <a:ln w="28575">
              <a:solidFill>
                <a:srgbClr val="0066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9778" name="Line 34"/>
            <p:cNvSpPr>
              <a:spLocks noChangeShapeType="1"/>
            </p:cNvSpPr>
            <p:nvPr/>
          </p:nvSpPr>
          <p:spPr bwMode="auto">
            <a:xfrm>
              <a:off x="1632" y="1632"/>
              <a:ext cx="446" cy="2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9779" name="Freeform 35"/>
            <p:cNvSpPr>
              <a:spLocks/>
            </p:cNvSpPr>
            <p:nvPr/>
          </p:nvSpPr>
          <p:spPr bwMode="auto">
            <a:xfrm>
              <a:off x="3362" y="2029"/>
              <a:ext cx="692" cy="931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144" y="16"/>
                </a:cxn>
                <a:cxn ang="0">
                  <a:pos x="48" y="160"/>
                </a:cxn>
                <a:cxn ang="0">
                  <a:pos x="192" y="160"/>
                </a:cxn>
                <a:cxn ang="0">
                  <a:pos x="96" y="304"/>
                </a:cxn>
                <a:cxn ang="0">
                  <a:pos x="240" y="304"/>
                </a:cxn>
                <a:cxn ang="0">
                  <a:pos x="144" y="448"/>
                </a:cxn>
                <a:cxn ang="0">
                  <a:pos x="336" y="496"/>
                </a:cxn>
                <a:cxn ang="0">
                  <a:pos x="240" y="688"/>
                </a:cxn>
                <a:cxn ang="0">
                  <a:pos x="480" y="688"/>
                </a:cxn>
                <a:cxn ang="0">
                  <a:pos x="432" y="880"/>
                </a:cxn>
                <a:cxn ang="0">
                  <a:pos x="672" y="832"/>
                </a:cxn>
              </a:cxnLst>
              <a:rect l="0" t="0" r="r" b="b"/>
              <a:pathLst>
                <a:path w="672" h="904">
                  <a:moveTo>
                    <a:pt x="0" y="64"/>
                  </a:moveTo>
                  <a:cubicBezTo>
                    <a:pt x="68" y="32"/>
                    <a:pt x="136" y="0"/>
                    <a:pt x="144" y="16"/>
                  </a:cubicBezTo>
                  <a:cubicBezTo>
                    <a:pt x="152" y="32"/>
                    <a:pt x="40" y="136"/>
                    <a:pt x="48" y="160"/>
                  </a:cubicBezTo>
                  <a:cubicBezTo>
                    <a:pt x="56" y="184"/>
                    <a:pt x="184" y="136"/>
                    <a:pt x="192" y="160"/>
                  </a:cubicBezTo>
                  <a:cubicBezTo>
                    <a:pt x="200" y="184"/>
                    <a:pt x="88" y="280"/>
                    <a:pt x="96" y="304"/>
                  </a:cubicBezTo>
                  <a:cubicBezTo>
                    <a:pt x="104" y="328"/>
                    <a:pt x="232" y="280"/>
                    <a:pt x="240" y="304"/>
                  </a:cubicBezTo>
                  <a:cubicBezTo>
                    <a:pt x="248" y="328"/>
                    <a:pt x="128" y="416"/>
                    <a:pt x="144" y="448"/>
                  </a:cubicBezTo>
                  <a:cubicBezTo>
                    <a:pt x="160" y="480"/>
                    <a:pt x="320" y="456"/>
                    <a:pt x="336" y="496"/>
                  </a:cubicBezTo>
                  <a:cubicBezTo>
                    <a:pt x="352" y="536"/>
                    <a:pt x="216" y="656"/>
                    <a:pt x="240" y="688"/>
                  </a:cubicBezTo>
                  <a:cubicBezTo>
                    <a:pt x="264" y="720"/>
                    <a:pt x="448" y="656"/>
                    <a:pt x="480" y="688"/>
                  </a:cubicBezTo>
                  <a:cubicBezTo>
                    <a:pt x="512" y="720"/>
                    <a:pt x="400" y="856"/>
                    <a:pt x="432" y="880"/>
                  </a:cubicBezTo>
                  <a:cubicBezTo>
                    <a:pt x="464" y="904"/>
                    <a:pt x="568" y="868"/>
                    <a:pt x="672" y="832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159780" name="Oval 36"/>
            <p:cNvSpPr>
              <a:spLocks noChangeArrowheads="1"/>
            </p:cNvSpPr>
            <p:nvPr/>
          </p:nvSpPr>
          <p:spPr bwMode="auto">
            <a:xfrm>
              <a:off x="3758" y="2712"/>
              <a:ext cx="98" cy="10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81" name="Oval 37"/>
            <p:cNvSpPr>
              <a:spLocks noChangeArrowheads="1"/>
            </p:cNvSpPr>
            <p:nvPr/>
          </p:nvSpPr>
          <p:spPr bwMode="auto">
            <a:xfrm>
              <a:off x="3708" y="2762"/>
              <a:ext cx="99" cy="9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82" name="Oval 38"/>
            <p:cNvSpPr>
              <a:spLocks noChangeArrowheads="1"/>
            </p:cNvSpPr>
            <p:nvPr/>
          </p:nvSpPr>
          <p:spPr bwMode="auto">
            <a:xfrm>
              <a:off x="3658" y="2762"/>
              <a:ext cx="100" cy="9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83" name="Oval 39"/>
            <p:cNvSpPr>
              <a:spLocks noChangeArrowheads="1"/>
            </p:cNvSpPr>
            <p:nvPr/>
          </p:nvSpPr>
          <p:spPr bwMode="auto">
            <a:xfrm>
              <a:off x="3609" y="2812"/>
              <a:ext cx="99" cy="9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84" name="Oval 40"/>
            <p:cNvSpPr>
              <a:spLocks noChangeArrowheads="1"/>
            </p:cNvSpPr>
            <p:nvPr/>
          </p:nvSpPr>
          <p:spPr bwMode="auto">
            <a:xfrm>
              <a:off x="3560" y="2861"/>
              <a:ext cx="98" cy="9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85" name="Oval 41"/>
            <p:cNvSpPr>
              <a:spLocks noChangeArrowheads="1"/>
            </p:cNvSpPr>
            <p:nvPr/>
          </p:nvSpPr>
          <p:spPr bwMode="auto">
            <a:xfrm>
              <a:off x="3560" y="2911"/>
              <a:ext cx="98" cy="9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86" name="Oval 42"/>
            <p:cNvSpPr>
              <a:spLocks noChangeArrowheads="1"/>
            </p:cNvSpPr>
            <p:nvPr/>
          </p:nvSpPr>
          <p:spPr bwMode="auto">
            <a:xfrm>
              <a:off x="3609" y="2960"/>
              <a:ext cx="99" cy="9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87" name="Oval 43"/>
            <p:cNvSpPr>
              <a:spLocks noChangeArrowheads="1"/>
            </p:cNvSpPr>
            <p:nvPr/>
          </p:nvSpPr>
          <p:spPr bwMode="auto">
            <a:xfrm rot="-44453372">
              <a:off x="3312" y="1971"/>
              <a:ext cx="364" cy="24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 w="38100">
              <a:noFill/>
              <a:round/>
              <a:headEnd/>
              <a:tailEnd/>
            </a:ln>
          </p:spPr>
          <p:txBody>
            <a:bodyPr lIns="63094" tIns="31547" rIns="63094" bIns="31547" anchor="ctr"/>
            <a:lstStyle/>
            <a:p>
              <a:pPr algn="ctr">
                <a:spcBef>
                  <a:spcPct val="5000"/>
                </a:spcBef>
                <a:spcAft>
                  <a:spcPct val="5000"/>
                </a:spcAft>
              </a:pPr>
              <a:endParaRPr lang="en-GB" sz="1200">
                <a:latin typeface="Arial" charset="0"/>
              </a:endParaRPr>
            </a:p>
          </p:txBody>
        </p:sp>
        <p:sp>
          <p:nvSpPr>
            <p:cNvPr id="159788" name="Oval 44"/>
            <p:cNvSpPr>
              <a:spLocks noChangeArrowheads="1"/>
            </p:cNvSpPr>
            <p:nvPr/>
          </p:nvSpPr>
          <p:spPr bwMode="auto">
            <a:xfrm rot="-24320010">
              <a:off x="3760" y="2527"/>
              <a:ext cx="282" cy="38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6666"/>
                </a:gs>
              </a:gsLst>
              <a:path path="shape">
                <a:fillToRect l="50000" t="50000" r="50000" b="50000"/>
              </a:path>
            </a:gradFill>
            <a:ln w="38100">
              <a:noFill/>
              <a:round/>
              <a:headEnd/>
              <a:tailEnd/>
            </a:ln>
          </p:spPr>
          <p:txBody>
            <a:bodyPr vert="eaVert" lIns="63094" tIns="31547" rIns="63094" bIns="31547" anchor="ctr"/>
            <a:lstStyle/>
            <a:p>
              <a:pPr algn="ctr">
                <a:spcBef>
                  <a:spcPct val="5000"/>
                </a:spcBef>
                <a:spcAft>
                  <a:spcPct val="5000"/>
                </a:spcAft>
              </a:pPr>
              <a:endParaRPr lang="en-GB" sz="1200">
                <a:latin typeface="Arial" charset="0"/>
              </a:endParaRPr>
            </a:p>
          </p:txBody>
        </p:sp>
        <p:sp>
          <p:nvSpPr>
            <p:cNvPr id="159789" name="Oval 45"/>
            <p:cNvSpPr>
              <a:spLocks noChangeArrowheads="1"/>
            </p:cNvSpPr>
            <p:nvPr/>
          </p:nvSpPr>
          <p:spPr bwMode="auto">
            <a:xfrm>
              <a:off x="3658" y="3009"/>
              <a:ext cx="100" cy="9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pt-PT"/>
            </a:p>
          </p:txBody>
        </p:sp>
        <p:sp>
          <p:nvSpPr>
            <p:cNvPr id="159790" name="Oval 46"/>
            <p:cNvSpPr>
              <a:spLocks noChangeArrowheads="1"/>
            </p:cNvSpPr>
            <p:nvPr/>
          </p:nvSpPr>
          <p:spPr bwMode="auto">
            <a:xfrm rot="-48747275">
              <a:off x="2967" y="1773"/>
              <a:ext cx="346" cy="24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0099"/>
                </a:gs>
              </a:gsLst>
              <a:path path="shape">
                <a:fillToRect l="50000" t="50000" r="50000" b="50000"/>
              </a:path>
            </a:gradFill>
            <a:ln w="38100">
              <a:noFill/>
              <a:round/>
              <a:headEnd/>
              <a:tailEnd/>
            </a:ln>
          </p:spPr>
          <p:txBody>
            <a:bodyPr vert="eaVert" lIns="63094" tIns="31547" rIns="63094" bIns="31547" anchor="ctr"/>
            <a:lstStyle/>
            <a:p>
              <a:pPr algn="ctr">
                <a:spcBef>
                  <a:spcPct val="5000"/>
                </a:spcBef>
                <a:spcAft>
                  <a:spcPct val="5000"/>
                </a:spcAft>
              </a:pPr>
              <a:endParaRPr lang="en-GB" sz="1200">
                <a:latin typeface="Arial" charset="0"/>
              </a:endParaRPr>
            </a:p>
          </p:txBody>
        </p:sp>
        <p:sp>
          <p:nvSpPr>
            <p:cNvPr id="159791" name="Text Box 47"/>
            <p:cNvSpPr txBox="1">
              <a:spLocks noChangeArrowheads="1"/>
            </p:cNvSpPr>
            <p:nvPr/>
          </p:nvSpPr>
          <p:spPr bwMode="auto">
            <a:xfrm>
              <a:off x="2024" y="3463"/>
              <a:ext cx="1415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Proton Motive Force*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Pyrazinamide (pro-drug)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92" name="Text Box 48"/>
            <p:cNvSpPr txBox="1">
              <a:spLocks noChangeArrowheads="1"/>
            </p:cNvSpPr>
            <p:nvPr/>
          </p:nvSpPr>
          <p:spPr bwMode="auto">
            <a:xfrm>
              <a:off x="2784" y="768"/>
              <a:ext cx="894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DNA Gyrase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Ciprofloxacin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Ofloxacin</a:t>
              </a:r>
            </a:p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Levofloxacin</a:t>
              </a:r>
              <a:endParaRPr lang="en-US" sz="1200">
                <a:latin typeface="Arial" charset="0"/>
              </a:endParaRPr>
            </a:p>
          </p:txBody>
        </p:sp>
        <p:sp>
          <p:nvSpPr>
            <p:cNvPr id="159793" name="Text Box 49"/>
            <p:cNvSpPr txBox="1">
              <a:spLocks noChangeArrowheads="1"/>
            </p:cNvSpPr>
            <p:nvPr/>
          </p:nvSpPr>
          <p:spPr bwMode="auto">
            <a:xfrm>
              <a:off x="3216" y="2988"/>
              <a:ext cx="4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3094" tIns="31547" rIns="63094" bIns="31547"/>
            <a:lstStyle/>
            <a:p>
              <a:pPr>
                <a:spcBef>
                  <a:spcPct val="5000"/>
                </a:spcBef>
                <a:spcAft>
                  <a:spcPct val="5000"/>
                </a:spcAft>
              </a:pPr>
              <a:r>
                <a:rPr lang="en-US" sz="1200" b="1">
                  <a:solidFill>
                    <a:srgbClr val="000000"/>
                  </a:solidFill>
                  <a:latin typeface="Arial" charset="0"/>
                </a:rPr>
                <a:t>Peptide</a:t>
              </a:r>
              <a:endParaRPr lang="en-US" sz="12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7203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TB current pipeline</a:t>
            </a:r>
            <a:endParaRPr lang="en-US" sz="1600">
              <a:latin typeface="Arial" charset="0"/>
            </a:endParaRPr>
          </a:p>
        </p:txBody>
      </p:sp>
      <p:pic>
        <p:nvPicPr>
          <p:cNvPr id="17204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63" y="1633538"/>
            <a:ext cx="7513637" cy="4183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3871913" y="5934075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 sz="1600"/>
              <a:t>Global Alliance for Development, 2010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6179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6179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6179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New TB drugs in development and its drug targets</a:t>
            </a:r>
            <a:endParaRPr lang="en-US" sz="1600">
              <a:latin typeface="Arial" charset="0"/>
            </a:endParaRPr>
          </a:p>
        </p:txBody>
      </p:sp>
      <p:pic>
        <p:nvPicPr>
          <p:cNvPr id="161838" name="Picture 46" descr="tb new drug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5688" y="1687513"/>
            <a:ext cx="5751512" cy="4789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49860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9861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49862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49863" name="Text Box 7"/>
          <p:cNvSpPr txBox="1">
            <a:spLocks noChangeArrowheads="1"/>
          </p:cNvSpPr>
          <p:nvPr/>
        </p:nvSpPr>
        <p:spPr bwMode="auto">
          <a:xfrm>
            <a:off x="762000" y="11049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</a:rPr>
              <a:t>Activity vs replicating and non-replicating TB</a:t>
            </a:r>
          </a:p>
        </p:txBody>
      </p:sp>
      <p:pic>
        <p:nvPicPr>
          <p:cNvPr id="2498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6858000" cy="48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49868" name="Group 12"/>
          <p:cNvGrpSpPr>
            <a:grpSpLocks/>
          </p:cNvGrpSpPr>
          <p:nvPr/>
        </p:nvGrpSpPr>
        <p:grpSpPr bwMode="auto">
          <a:xfrm>
            <a:off x="6858000" y="3057525"/>
            <a:ext cx="2057400" cy="1333500"/>
            <a:chOff x="4320" y="1926"/>
            <a:chExt cx="1296" cy="840"/>
          </a:xfrm>
        </p:grpSpPr>
        <p:sp>
          <p:nvSpPr>
            <p:cNvPr id="249866" name="Rectangle 10"/>
            <p:cNvSpPr>
              <a:spLocks noChangeArrowheads="1"/>
            </p:cNvSpPr>
            <p:nvPr/>
          </p:nvSpPr>
          <p:spPr bwMode="auto">
            <a:xfrm>
              <a:off x="4320" y="1926"/>
              <a:ext cx="129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/>
                <a:t>Microplate Alamar Blue Assay (MABA)</a:t>
              </a:r>
            </a:p>
          </p:txBody>
        </p:sp>
        <p:sp>
          <p:nvSpPr>
            <p:cNvPr id="249867" name="Rectangle 11"/>
            <p:cNvSpPr>
              <a:spLocks noChangeArrowheads="1"/>
            </p:cNvSpPr>
            <p:nvPr/>
          </p:nvSpPr>
          <p:spPr bwMode="auto">
            <a:xfrm>
              <a:off x="4320" y="2400"/>
              <a:ext cx="129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/>
                <a:t>Low Oxygen Recovery Assay (LORA)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4166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166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4167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Methodologies and Strategies for New TB drugs</a:t>
            </a:r>
          </a:p>
        </p:txBody>
      </p:sp>
      <p:sp>
        <p:nvSpPr>
          <p:cNvPr id="241673" name="Rectangle 9"/>
          <p:cNvSpPr>
            <a:spLocks noChangeArrowheads="1"/>
          </p:cNvSpPr>
          <p:nvPr/>
        </p:nvSpPr>
        <p:spPr bwMode="auto">
          <a:xfrm>
            <a:off x="609600" y="2149475"/>
            <a:ext cx="56388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• </a:t>
            </a:r>
            <a:r>
              <a:rPr lang="en-US" sz="2400" b="1">
                <a:solidFill>
                  <a:srgbClr val="0000CC"/>
                </a:solidFill>
              </a:rPr>
              <a:t>Ligand-based </a:t>
            </a:r>
            <a:r>
              <a:rPr lang="en-US" sz="2400">
                <a:solidFill>
                  <a:srgbClr val="0000CC"/>
                </a:solidFill>
              </a:rPr>
              <a:t>whole cell screening</a:t>
            </a:r>
          </a:p>
          <a:p>
            <a:r>
              <a:rPr lang="en-US"/>
              <a:t>– optimize TB drugs</a:t>
            </a:r>
          </a:p>
          <a:p>
            <a:r>
              <a:rPr lang="en-US"/>
              <a:t>– optimize non-TB antimicrobial classes</a:t>
            </a:r>
          </a:p>
          <a:p>
            <a:r>
              <a:rPr lang="en-US"/>
              <a:t>– </a:t>
            </a:r>
            <a:r>
              <a:rPr lang="en-US" b="1"/>
              <a:t>novel synthetic</a:t>
            </a:r>
          </a:p>
          <a:p>
            <a:r>
              <a:rPr lang="en-US"/>
              <a:t>– </a:t>
            </a:r>
            <a:r>
              <a:rPr lang="en-US" b="1"/>
              <a:t>novel natural products</a:t>
            </a:r>
          </a:p>
          <a:p>
            <a:pPr lvl="1">
              <a:buFont typeface="Wingdings" pitchFamily="2" charset="2"/>
              <a:buChar char="§"/>
            </a:pPr>
            <a:r>
              <a:rPr lang="en-US"/>
              <a:t> ethnomedical</a:t>
            </a:r>
          </a:p>
          <a:p>
            <a:endParaRPr lang="en-US"/>
          </a:p>
          <a:p>
            <a:r>
              <a:rPr lang="en-US"/>
              <a:t>• </a:t>
            </a:r>
            <a:r>
              <a:rPr lang="en-US" sz="2400" b="1">
                <a:solidFill>
                  <a:srgbClr val="0000CC"/>
                </a:solidFill>
              </a:rPr>
              <a:t>Target-based </a:t>
            </a:r>
            <a:r>
              <a:rPr lang="en-US" sz="2400">
                <a:solidFill>
                  <a:srgbClr val="0000CC"/>
                </a:solidFill>
              </a:rPr>
              <a:t>discovery</a:t>
            </a:r>
          </a:p>
          <a:p>
            <a:r>
              <a:rPr lang="en-US"/>
              <a:t>– Target identification</a:t>
            </a:r>
          </a:p>
          <a:p>
            <a:r>
              <a:rPr lang="en-US"/>
              <a:t>– </a:t>
            </a:r>
            <a:r>
              <a:rPr lang="en-US" b="1"/>
              <a:t>Screening (in silico, NMR, functional)</a:t>
            </a:r>
          </a:p>
        </p:txBody>
      </p:sp>
      <p:pic>
        <p:nvPicPr>
          <p:cNvPr id="241674" name="Picture 1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133600"/>
            <a:ext cx="35687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45763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5765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45766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45767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8486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en-US" sz="2400" b="1">
                <a:solidFill>
                  <a:schemeClr val="accent2"/>
                </a:solidFill>
                <a:latin typeface="Arial" charset="0"/>
              </a:rPr>
              <a:t>Target-based antibacterial drug discovery (vs phenotypic approach)</a:t>
            </a:r>
          </a:p>
          <a:p>
            <a:pPr algn="just" eaLnBrk="0" hangingPunct="0">
              <a:spcBef>
                <a:spcPct val="50000"/>
              </a:spcBef>
            </a:pPr>
            <a:endParaRPr lang="en-US" sz="24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45770" name="Rectangle 10"/>
          <p:cNvSpPr>
            <a:spLocks noChangeArrowheads="1"/>
          </p:cNvSpPr>
          <p:nvPr/>
        </p:nvSpPr>
        <p:spPr bwMode="auto">
          <a:xfrm>
            <a:off x="685800" y="2724150"/>
            <a:ext cx="457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CC"/>
                </a:solidFill>
              </a:rPr>
              <a:t>Pro</a:t>
            </a:r>
          </a:p>
          <a:p>
            <a:r>
              <a:rPr lang="en-US"/>
              <a:t>• Predict phenotype</a:t>
            </a:r>
          </a:p>
          <a:p>
            <a:r>
              <a:rPr lang="en-US"/>
              <a:t>• Selective</a:t>
            </a:r>
          </a:p>
          <a:p>
            <a:r>
              <a:rPr lang="en-US"/>
              <a:t>• Sensitivity</a:t>
            </a:r>
          </a:p>
          <a:p>
            <a:r>
              <a:rPr lang="en-US"/>
              <a:t>• </a:t>
            </a:r>
            <a:r>
              <a:rPr lang="en-US" b="1"/>
              <a:t>Rational approach to:</a:t>
            </a:r>
          </a:p>
          <a:p>
            <a:r>
              <a:rPr lang="en-US"/>
              <a:t>– </a:t>
            </a:r>
            <a:r>
              <a:rPr lang="en-US" b="1"/>
              <a:t>Improve potency</a:t>
            </a:r>
          </a:p>
          <a:p>
            <a:r>
              <a:rPr lang="en-US"/>
              <a:t>– Reduce toxicity?</a:t>
            </a:r>
          </a:p>
          <a:p>
            <a:r>
              <a:rPr lang="en-US"/>
              <a:t>– Improve DMPK?</a:t>
            </a:r>
          </a:p>
        </p:txBody>
      </p:sp>
      <p:sp>
        <p:nvSpPr>
          <p:cNvPr id="245771" name="Rectangle 11"/>
          <p:cNvSpPr>
            <a:spLocks noChangeArrowheads="1"/>
          </p:cNvSpPr>
          <p:nvPr/>
        </p:nvSpPr>
        <p:spPr bwMode="auto">
          <a:xfrm>
            <a:off x="4191000" y="2733675"/>
            <a:ext cx="4572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0000CC"/>
                </a:solidFill>
              </a:rPr>
              <a:t>Con</a:t>
            </a:r>
          </a:p>
          <a:p>
            <a:pPr algn="just"/>
            <a:r>
              <a:rPr lang="en-US"/>
              <a:t>• No track record</a:t>
            </a:r>
          </a:p>
          <a:p>
            <a:pPr algn="just"/>
            <a:r>
              <a:rPr lang="en-US"/>
              <a:t>• “Drugability” uncertain</a:t>
            </a:r>
          </a:p>
          <a:p>
            <a:pPr algn="just"/>
            <a:r>
              <a:rPr lang="en-US"/>
              <a:t>• Single target may be undesirable – high rate of resistance?</a:t>
            </a:r>
          </a:p>
          <a:p>
            <a:pPr algn="just"/>
            <a:r>
              <a:rPr lang="en-US"/>
              <a:t>• </a:t>
            </a:r>
            <a:r>
              <a:rPr lang="en-US" b="1"/>
              <a:t>Does not consider penetration into bacteria/efflux and/or metabolism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47812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7813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47815" name="Text Box 7"/>
          <p:cNvSpPr txBox="1">
            <a:spLocks noChangeArrowheads="1"/>
          </p:cNvSpPr>
          <p:nvPr/>
        </p:nvSpPr>
        <p:spPr bwMode="auto">
          <a:xfrm>
            <a:off x="762000" y="11049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  <a:latin typeface="Arial" charset="0"/>
              </a:rPr>
              <a:t>Natural vs Synthetic products</a:t>
            </a:r>
          </a:p>
        </p:txBody>
      </p:sp>
      <p:sp>
        <p:nvSpPr>
          <p:cNvPr id="247816" name="Rectangle 8"/>
          <p:cNvSpPr>
            <a:spLocks noChangeArrowheads="1"/>
          </p:cNvSpPr>
          <p:nvPr/>
        </p:nvSpPr>
        <p:spPr bwMode="auto">
          <a:xfrm>
            <a:off x="1219200" y="1971675"/>
            <a:ext cx="6934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algn="just"/>
            <a:r>
              <a:rPr lang="en-US" sz="2400" b="1">
                <a:solidFill>
                  <a:srgbClr val="0000CC"/>
                </a:solidFill>
              </a:rPr>
              <a:t>Pro:</a:t>
            </a:r>
          </a:p>
          <a:p>
            <a:pPr marL="174625" indent="-174625" algn="just">
              <a:buFontTx/>
              <a:buChar char="•"/>
            </a:pPr>
            <a:r>
              <a:rPr lang="en-US" sz="2400"/>
              <a:t> great diversity</a:t>
            </a:r>
          </a:p>
          <a:p>
            <a:pPr marL="174625" indent="-174625" algn="just"/>
            <a:r>
              <a:rPr lang="en-US" sz="2400"/>
              <a:t>• Natural selection for biological activity</a:t>
            </a:r>
          </a:p>
          <a:p>
            <a:pPr marL="174625" indent="-174625" algn="just"/>
            <a:endParaRPr lang="en-US" sz="2400"/>
          </a:p>
          <a:p>
            <a:pPr marL="174625" indent="-174625" algn="just"/>
            <a:r>
              <a:rPr lang="en-US" sz="2400" b="1">
                <a:solidFill>
                  <a:srgbClr val="0000CC"/>
                </a:solidFill>
              </a:rPr>
              <a:t>Cons:</a:t>
            </a:r>
          </a:p>
          <a:p>
            <a:pPr marL="174625" indent="-174625" algn="just"/>
            <a:r>
              <a:rPr lang="en-US" sz="2400"/>
              <a:t>• don’t know percentage of active compound in extract; therefore don’t know potency of active compound until it is isolated – complicates prioritization</a:t>
            </a:r>
          </a:p>
          <a:p>
            <a:pPr marL="174625" indent="-174625" algn="just"/>
            <a:r>
              <a:rPr lang="en-US" sz="2400"/>
              <a:t>• Pre-existing mechanisms of resistance in nature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4371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371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4371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43719" name="Text Box 7"/>
          <p:cNvSpPr txBox="1">
            <a:spLocks noChangeArrowheads="1"/>
          </p:cNvSpPr>
          <p:nvPr/>
        </p:nvSpPr>
        <p:spPr bwMode="auto">
          <a:xfrm>
            <a:off x="762000" y="1104900"/>
            <a:ext cx="7391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en-US" sz="2400" b="1">
                <a:solidFill>
                  <a:schemeClr val="accent2"/>
                </a:solidFill>
                <a:latin typeface="Arial" charset="0"/>
              </a:rPr>
              <a:t>New approaches in natural products screening (in general)</a:t>
            </a:r>
          </a:p>
        </p:txBody>
      </p:sp>
      <p:grpSp>
        <p:nvGrpSpPr>
          <p:cNvPr id="243725" name="Group 13"/>
          <p:cNvGrpSpPr>
            <a:grpSpLocks/>
          </p:cNvGrpSpPr>
          <p:nvPr/>
        </p:nvGrpSpPr>
        <p:grpSpPr bwMode="auto">
          <a:xfrm>
            <a:off x="533400" y="2333625"/>
            <a:ext cx="8396288" cy="3381375"/>
            <a:chOff x="336" y="1470"/>
            <a:chExt cx="5289" cy="2130"/>
          </a:xfrm>
        </p:grpSpPr>
        <p:sp>
          <p:nvSpPr>
            <p:cNvPr id="243723" name="Rectangle 11"/>
            <p:cNvSpPr>
              <a:spLocks noChangeArrowheads="1"/>
            </p:cNvSpPr>
            <p:nvPr/>
          </p:nvSpPr>
          <p:spPr bwMode="auto">
            <a:xfrm>
              <a:off x="345" y="1470"/>
              <a:ext cx="4560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/>
                <a:t>Traditional</a:t>
              </a:r>
            </a:p>
            <a:p>
              <a:r>
                <a:rPr lang="en-US" sz="2400"/>
                <a:t>• Diffusion or low other low throughput assays</a:t>
              </a:r>
            </a:p>
            <a:p>
              <a:r>
                <a:rPr lang="en-US" sz="2400"/>
                <a:t>• Screen crude extracts</a:t>
              </a:r>
            </a:p>
            <a:p>
              <a:r>
                <a:rPr lang="en-US" sz="2400"/>
                <a:t>• Test only natural products</a:t>
              </a:r>
            </a:p>
          </p:txBody>
        </p:sp>
        <p:sp>
          <p:nvSpPr>
            <p:cNvPr id="243724" name="Rectangle 12"/>
            <p:cNvSpPr>
              <a:spLocks noChangeArrowheads="1"/>
            </p:cNvSpPr>
            <p:nvPr/>
          </p:nvSpPr>
          <p:spPr bwMode="auto">
            <a:xfrm>
              <a:off x="336" y="2622"/>
              <a:ext cx="5289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/>
                <a:t>Contemporary</a:t>
              </a:r>
            </a:p>
            <a:p>
              <a:r>
                <a:rPr lang="en-US" sz="2400"/>
                <a:t>• Microbroth metabolic assays</a:t>
              </a:r>
            </a:p>
            <a:p>
              <a:r>
                <a:rPr lang="en-US" sz="2400"/>
                <a:t>• </a:t>
              </a:r>
              <a:r>
                <a:rPr lang="en-US" sz="2400" b="1"/>
                <a:t>Pre-fractionate </a:t>
              </a:r>
              <a:r>
                <a:rPr lang="en-US" sz="2400"/>
                <a:t>before primary screen</a:t>
              </a:r>
            </a:p>
            <a:p>
              <a:r>
                <a:rPr lang="en-US" sz="2400"/>
                <a:t>• Make semisynthetic derivatives from selected natural scaffolds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358775" y="1066800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514350" y="7938"/>
            <a:ext cx="66484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Improving what Nature provides: </a:t>
            </a:r>
          </a:p>
          <a:p>
            <a:pPr eaLnBrk="0" hangingPunct="0"/>
            <a:r>
              <a:rPr lang="en-US" sz="1800" b="1">
                <a:solidFill>
                  <a:schemeClr val="bg1"/>
                </a:solidFill>
                <a:latin typeface="Arial" charset="0"/>
              </a:rPr>
              <a:t>Tuberculosis and the ansamycins case study</a:t>
            </a: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63846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63910" name="Text Box 70"/>
          <p:cNvSpPr txBox="1">
            <a:spLocks noChangeArrowheads="1"/>
          </p:cNvSpPr>
          <p:nvPr/>
        </p:nvSpPr>
        <p:spPr bwMode="auto">
          <a:xfrm>
            <a:off x="1889125" y="2230438"/>
            <a:ext cx="51212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4000" b="1">
                <a:solidFill>
                  <a:srgbClr val="0000CC"/>
                </a:solidFill>
              </a:rPr>
              <a:t>Computational Approaches Applied to Drug Discovery and Development (DDD) </a:t>
            </a:r>
            <a:endParaRPr lang="en-US" sz="40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39619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9620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39621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39622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39623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Example of Natural-based products: Macrolides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2396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6050" y="1960563"/>
            <a:ext cx="605155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56003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TUBERCULOSIS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56005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56006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56007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New Approaches to TB</a:t>
            </a:r>
            <a:endParaRPr lang="en-US" sz="1600">
              <a:latin typeface="Arial" charset="0"/>
            </a:endParaRPr>
          </a:p>
        </p:txBody>
      </p:sp>
      <p:sp>
        <p:nvSpPr>
          <p:cNvPr id="256009" name="Rectangle 9"/>
          <p:cNvSpPr>
            <a:spLocks noChangeArrowheads="1"/>
          </p:cNvSpPr>
          <p:nvPr/>
        </p:nvSpPr>
        <p:spPr bwMode="auto">
          <a:xfrm>
            <a:off x="1066800" y="1990725"/>
            <a:ext cx="7086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CC"/>
                </a:solidFill>
              </a:rPr>
              <a:t>Dual action compounds</a:t>
            </a:r>
          </a:p>
          <a:p>
            <a:r>
              <a:rPr lang="en-US" sz="2400"/>
              <a:t>• Oxazolidinone-quinolones</a:t>
            </a:r>
          </a:p>
          <a:p>
            <a:r>
              <a:rPr lang="en-US" sz="2400"/>
              <a:t>• Rifampin-quinolones</a:t>
            </a:r>
          </a:p>
          <a:p>
            <a:r>
              <a:rPr lang="en-US" sz="2400"/>
              <a:t>• Rifampin-nitroaromatics</a:t>
            </a:r>
          </a:p>
          <a:p>
            <a:endParaRPr lang="en-US" sz="2400"/>
          </a:p>
          <a:p>
            <a:r>
              <a:rPr lang="en-US" sz="2400" b="1">
                <a:solidFill>
                  <a:srgbClr val="0000CC"/>
                </a:solidFill>
              </a:rPr>
              <a:t>Bacteriophage or phage lytic enzymes</a:t>
            </a:r>
          </a:p>
          <a:p>
            <a:pPr>
              <a:buFontTx/>
              <a:buChar char="•"/>
            </a:pPr>
            <a:r>
              <a:rPr lang="en-US" sz="2400"/>
              <a:t> Skin and mucous membranes</a:t>
            </a:r>
          </a:p>
          <a:p>
            <a:endParaRPr lang="en-US" sz="2400"/>
          </a:p>
          <a:p>
            <a:r>
              <a:rPr lang="en-US" sz="2400" b="1">
                <a:solidFill>
                  <a:srgbClr val="0000CC"/>
                </a:solidFill>
              </a:rPr>
              <a:t>Lung delivery to deliver high concentration without first pass metabolism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16067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16069" name="Text Box 5"/>
          <p:cNvSpPr txBox="1">
            <a:spLocks noChangeArrowheads="1"/>
          </p:cNvSpPr>
          <p:nvPr/>
        </p:nvSpPr>
        <p:spPr bwMode="auto">
          <a:xfrm>
            <a:off x="1889125" y="3036888"/>
            <a:ext cx="51212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4000" b="1">
                <a:solidFill>
                  <a:srgbClr val="0000CC"/>
                </a:solidFill>
              </a:rPr>
              <a:t>Ansamycins / Rifamycins </a:t>
            </a:r>
            <a:endParaRPr lang="en-US" sz="4000" b="1">
              <a:solidFill>
                <a:srgbClr val="0000CC"/>
              </a:solidFill>
            </a:endParaRPr>
          </a:p>
        </p:txBody>
      </p:sp>
      <p:sp>
        <p:nvSpPr>
          <p:cNvPr id="216070" name="Text Box 6"/>
          <p:cNvSpPr txBox="1">
            <a:spLocks noChangeArrowheads="1"/>
          </p:cNvSpPr>
          <p:nvPr/>
        </p:nvSpPr>
        <p:spPr bwMode="auto">
          <a:xfrm>
            <a:off x="514350" y="7938"/>
            <a:ext cx="66484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Improving what Nature provides: </a:t>
            </a:r>
          </a:p>
          <a:p>
            <a:pPr eaLnBrk="0" hangingPunct="0"/>
            <a:r>
              <a:rPr lang="en-US" sz="1800" b="1">
                <a:solidFill>
                  <a:schemeClr val="bg1"/>
                </a:solidFill>
                <a:latin typeface="Arial" charset="0"/>
              </a:rPr>
              <a:t>Tuberculosis and the ansamycins case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436938"/>
            <a:ext cx="6019800" cy="2735262"/>
          </a:xfrm>
          <a:prstGeom prst="rect">
            <a:avLst/>
          </a:prstGeom>
          <a:noFill/>
        </p:spPr>
      </p:pic>
      <p:sp>
        <p:nvSpPr>
          <p:cNvPr id="205830" name="Rectangle 6"/>
          <p:cNvSpPr>
            <a:spLocks noChangeArrowheads="1"/>
          </p:cNvSpPr>
          <p:nvPr/>
        </p:nvSpPr>
        <p:spPr bwMode="auto">
          <a:xfrm>
            <a:off x="1162050" y="1524000"/>
            <a:ext cx="70596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US"/>
              <a:t>Macrocyclic antibiotics, natural or natural-derived compounds, with an aliphatic ansa bridge, that is, a bridge that connects two non-adjacent positions of the aromatic nucleous. Ansamicins have a 17 member chain and the aromatic nucleous is a naphtalene. </a:t>
            </a: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ANSAMYCINS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504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981200"/>
            <a:ext cx="5791200" cy="1782763"/>
          </a:xfrm>
          <a:noFill/>
        </p:spPr>
        <p:txBody>
          <a:bodyPr/>
          <a:lstStyle/>
          <a:p>
            <a:r>
              <a:rPr lang="pt-PT" sz="2400" i="1" smtClean="0">
                <a:latin typeface="Calibri" pitchFamily="34" charset="0"/>
              </a:rPr>
              <a:t>Amycolatopsis mediterranei </a:t>
            </a:r>
            <a:r>
              <a:rPr lang="pt-PT" sz="2400" smtClean="0">
                <a:latin typeface="Calibri" pitchFamily="34" charset="0"/>
              </a:rPr>
              <a:t>Fermentation </a:t>
            </a:r>
          </a:p>
          <a:p>
            <a:r>
              <a:rPr lang="pt-PT" sz="2400" smtClean="0">
                <a:latin typeface="Calibri" pitchFamily="34" charset="0"/>
              </a:rPr>
              <a:t>Broad-range antibiotics Class</a:t>
            </a:r>
          </a:p>
          <a:p>
            <a:pPr marL="527050" lvl="1" indent="-4763"/>
            <a:r>
              <a:rPr lang="pt-PT" sz="2000" smtClean="0">
                <a:latin typeface="Calibri" pitchFamily="34" charset="0"/>
              </a:rPr>
              <a:t>  Gram-Positive and Gram-negative bacteria</a:t>
            </a:r>
          </a:p>
          <a:p>
            <a:pPr marL="527050" lvl="1" indent="-4763"/>
            <a:r>
              <a:rPr lang="pt-PT" sz="2000" smtClean="0">
                <a:latin typeface="Calibri" pitchFamily="34" charset="0"/>
              </a:rPr>
              <a:t>  Mycobacteria: </a:t>
            </a:r>
            <a:r>
              <a:rPr lang="pt-PT" sz="2000" i="1" smtClean="0">
                <a:latin typeface="Calibri" pitchFamily="34" charset="0"/>
              </a:rPr>
              <a:t>M. tuberculosis</a:t>
            </a:r>
            <a:r>
              <a:rPr lang="pt-PT" sz="2000" smtClean="0">
                <a:latin typeface="Calibri" pitchFamily="34" charset="0"/>
              </a:rPr>
              <a:t> and MAC</a:t>
            </a:r>
          </a:p>
          <a:p>
            <a:pPr marL="527050" lvl="1" indent="-4763"/>
            <a:endParaRPr lang="pt-PT" sz="2000" smtClean="0">
              <a:latin typeface="Calibri" pitchFamily="34" charset="0"/>
            </a:endParaRPr>
          </a:p>
          <a:p>
            <a:pPr algn="just">
              <a:buFontTx/>
              <a:buNone/>
            </a:pPr>
            <a:endParaRPr lang="pt-PT" sz="2000" smtClean="0">
              <a:latin typeface="Calibri" pitchFamily="34" charset="0"/>
            </a:endParaRPr>
          </a:p>
        </p:txBody>
      </p:sp>
      <p:pic>
        <p:nvPicPr>
          <p:cNvPr id="2150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805238"/>
            <a:ext cx="640080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47" name="Rectangle 7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Natural derived products with broad anti-infective activity</a:t>
            </a:r>
            <a:endParaRPr lang="en-US" sz="16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768350" y="1081088"/>
            <a:ext cx="531336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3538" indent="-363538"/>
            <a:r>
              <a:rPr lang="pt-PT" sz="2400" b="1">
                <a:solidFill>
                  <a:schemeClr val="accent2"/>
                </a:solidFill>
                <a:latin typeface="Arial Narrow" pitchFamily="34" charset="0"/>
              </a:rPr>
              <a:t>Rifamycins classes:</a:t>
            </a:r>
          </a:p>
          <a:p>
            <a:pPr marL="542925" lvl="1">
              <a:buFontTx/>
              <a:buBlip>
                <a:blip r:embed="rId3"/>
              </a:buBlip>
            </a:pPr>
            <a:r>
              <a:rPr lang="pt-PT" sz="2400">
                <a:solidFill>
                  <a:srgbClr val="990000"/>
                </a:solidFill>
                <a:latin typeface="Arial Narrow" pitchFamily="34" charset="0"/>
              </a:rPr>
              <a:t>Substitutions only at position 3</a:t>
            </a:r>
          </a:p>
          <a:p>
            <a:pPr marL="542925" lvl="1">
              <a:buFontTx/>
              <a:buBlip>
                <a:blip r:embed="rId3"/>
              </a:buBlip>
            </a:pPr>
            <a:r>
              <a:rPr lang="pt-PT" sz="2400">
                <a:latin typeface="Arial Narrow" pitchFamily="34" charset="0"/>
              </a:rPr>
              <a:t>Pyridoimidazorifamycins</a:t>
            </a:r>
          </a:p>
          <a:p>
            <a:pPr marL="542925" lvl="1">
              <a:buFontTx/>
              <a:buBlip>
                <a:blip r:embed="rId3"/>
              </a:buBlip>
            </a:pPr>
            <a:r>
              <a:rPr lang="pt-PT" sz="2400">
                <a:latin typeface="Arial Narrow" pitchFamily="34" charset="0"/>
              </a:rPr>
              <a:t>Benzoxazinorifamycins</a:t>
            </a:r>
          </a:p>
          <a:p>
            <a:pPr marL="542925" lvl="1">
              <a:buFontTx/>
              <a:buBlip>
                <a:blip r:embed="rId3"/>
              </a:buBlip>
            </a:pPr>
            <a:r>
              <a:rPr lang="pt-PT" sz="2400">
                <a:latin typeface="Arial Narrow" pitchFamily="34" charset="0"/>
              </a:rPr>
              <a:t>Spiropiperidylrifamycins (</a:t>
            </a:r>
            <a:r>
              <a:rPr lang="pt-PT" sz="2400" b="1">
                <a:latin typeface="Arial Narrow" pitchFamily="34" charset="0"/>
              </a:rPr>
              <a:t>Rifabutin)</a:t>
            </a:r>
          </a:p>
        </p:txBody>
      </p:sp>
      <p:grpSp>
        <p:nvGrpSpPr>
          <p:cNvPr id="180229" name="Group 5"/>
          <p:cNvGrpSpPr>
            <a:grpSpLocks/>
          </p:cNvGrpSpPr>
          <p:nvPr/>
        </p:nvGrpSpPr>
        <p:grpSpPr bwMode="auto">
          <a:xfrm>
            <a:off x="5538788" y="3471863"/>
            <a:ext cx="2747962" cy="2835275"/>
            <a:chOff x="1149" y="1145"/>
            <a:chExt cx="1731" cy="1786"/>
          </a:xfrm>
        </p:grpSpPr>
        <p:graphicFrame>
          <p:nvGraphicFramePr>
            <p:cNvPr id="180230" name="Object 6"/>
            <p:cNvGraphicFramePr>
              <a:graphicFrameLocks noChangeAspect="1"/>
            </p:cNvGraphicFramePr>
            <p:nvPr/>
          </p:nvGraphicFramePr>
          <p:xfrm>
            <a:off x="1149" y="1690"/>
            <a:ext cx="1731" cy="1241"/>
          </p:xfrm>
          <a:graphic>
            <a:graphicData uri="http://schemas.openxmlformats.org/presentationml/2006/ole">
              <p:oleObj spid="_x0000_s180230" name="CS ChemDraw Drawing" r:id="rId4" imgW="2725560" imgH="1970640" progId="ChemDraw.Document.6.0">
                <p:embed/>
              </p:oleObj>
            </a:graphicData>
          </a:graphic>
        </p:graphicFrame>
        <p:sp>
          <p:nvSpPr>
            <p:cNvPr id="180231" name="Text Box 7"/>
            <p:cNvSpPr txBox="1">
              <a:spLocks noChangeArrowheads="1"/>
            </p:cNvSpPr>
            <p:nvPr/>
          </p:nvSpPr>
          <p:spPr bwMode="auto">
            <a:xfrm>
              <a:off x="1201" y="1145"/>
              <a:ext cx="163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 sz="1800" b="1">
                  <a:solidFill>
                    <a:schemeClr val="accent2"/>
                  </a:solidFill>
                  <a:latin typeface="Century Gothic" pitchFamily="34" charset="0"/>
                </a:rPr>
                <a:t>PRIFTIN</a:t>
              </a:r>
              <a:r>
                <a:rPr lang="en-US" sz="1800" b="1" baseline="30000">
                  <a:solidFill>
                    <a:schemeClr val="accent2"/>
                  </a:solidFill>
                  <a:latin typeface="Century Gothic" pitchFamily="34" charset="0"/>
                </a:rPr>
                <a:t>®</a:t>
              </a:r>
              <a:r>
                <a:rPr lang="pt-PT" sz="1800" b="1">
                  <a:solidFill>
                    <a:schemeClr val="accent2"/>
                  </a:solidFill>
                  <a:latin typeface="Century Gothic" pitchFamily="34" charset="0"/>
                </a:rPr>
                <a:t>/RIFAPENTINE</a:t>
              </a:r>
              <a:r>
                <a:rPr lang="pt-PT" sz="1800">
                  <a:latin typeface="Century Gothic" pitchFamily="34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r>
                <a:rPr lang="pt-PT" sz="1800">
                  <a:latin typeface="Century Gothic" pitchFamily="34" charset="0"/>
                </a:rPr>
                <a:t>(FDA, 1998)</a:t>
              </a:r>
            </a:p>
          </p:txBody>
        </p:sp>
        <p:sp>
          <p:nvSpPr>
            <p:cNvPr id="180232" name="Oval 8"/>
            <p:cNvSpPr>
              <a:spLocks noChangeArrowheads="1"/>
            </p:cNvSpPr>
            <p:nvPr/>
          </p:nvSpPr>
          <p:spPr bwMode="auto">
            <a:xfrm>
              <a:off x="2064" y="2523"/>
              <a:ext cx="45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80233" name="Group 9"/>
          <p:cNvGrpSpPr>
            <a:grpSpLocks/>
          </p:cNvGrpSpPr>
          <p:nvPr/>
        </p:nvGrpSpPr>
        <p:grpSpPr bwMode="auto">
          <a:xfrm>
            <a:off x="730250" y="3919538"/>
            <a:ext cx="3598863" cy="2408237"/>
            <a:chOff x="3198" y="1232"/>
            <a:chExt cx="1950" cy="1336"/>
          </a:xfrm>
        </p:grpSpPr>
        <p:graphicFrame>
          <p:nvGraphicFramePr>
            <p:cNvPr id="180234" name="Object 10"/>
            <p:cNvGraphicFramePr>
              <a:graphicFrameLocks noChangeAspect="1"/>
            </p:cNvGraphicFramePr>
            <p:nvPr/>
          </p:nvGraphicFramePr>
          <p:xfrm>
            <a:off x="3198" y="1506"/>
            <a:ext cx="1917" cy="1062"/>
          </p:xfrm>
          <a:graphic>
            <a:graphicData uri="http://schemas.openxmlformats.org/presentationml/2006/ole">
              <p:oleObj spid="_x0000_s180234" name="CS ChemDraw Drawing" r:id="rId5" imgW="2621520" imgH="1942200" progId="ChemDraw.Document.6.0">
                <p:embed/>
              </p:oleObj>
            </a:graphicData>
          </a:graphic>
        </p:graphicFrame>
        <p:sp>
          <p:nvSpPr>
            <p:cNvPr id="180235" name="Text Box 11"/>
            <p:cNvSpPr txBox="1">
              <a:spLocks noChangeArrowheads="1"/>
            </p:cNvSpPr>
            <p:nvPr/>
          </p:nvSpPr>
          <p:spPr bwMode="auto">
            <a:xfrm>
              <a:off x="3379" y="1232"/>
              <a:ext cx="1769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1800" b="1">
                  <a:solidFill>
                    <a:schemeClr val="accent2"/>
                  </a:solidFill>
                  <a:latin typeface="Century Gothic" pitchFamily="34" charset="0"/>
                </a:rPr>
                <a:t>RIFATER</a:t>
              </a:r>
              <a:r>
                <a:rPr lang="en-US" sz="1800" b="1" baseline="30000">
                  <a:solidFill>
                    <a:schemeClr val="accent2"/>
                  </a:solidFill>
                  <a:latin typeface="Century Gothic" pitchFamily="34" charset="0"/>
                </a:rPr>
                <a:t>®</a:t>
              </a:r>
              <a:r>
                <a:rPr lang="pt-PT" sz="1800" b="1">
                  <a:solidFill>
                    <a:schemeClr val="accent2"/>
                  </a:solidFill>
                  <a:latin typeface="Century Gothic" pitchFamily="34" charset="0"/>
                </a:rPr>
                <a:t>/RIFAMPICIN</a:t>
              </a:r>
            </a:p>
          </p:txBody>
        </p:sp>
        <p:sp>
          <p:nvSpPr>
            <p:cNvPr id="180236" name="Oval 12"/>
            <p:cNvSpPr>
              <a:spLocks noChangeArrowheads="1"/>
            </p:cNvSpPr>
            <p:nvPr/>
          </p:nvSpPr>
          <p:spPr bwMode="auto">
            <a:xfrm>
              <a:off x="4241" y="2252"/>
              <a:ext cx="46" cy="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180237" name="Text Box 13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0238" name="Rectangle 14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762000" y="1066800"/>
            <a:ext cx="54006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3538" indent="-363538"/>
            <a:r>
              <a:rPr lang="pt-PT" sz="2400" b="1">
                <a:solidFill>
                  <a:schemeClr val="accent2"/>
                </a:solidFill>
                <a:latin typeface="Arial Narrow" pitchFamily="34" charset="0"/>
              </a:rPr>
              <a:t>Rifamycins classes:</a:t>
            </a:r>
          </a:p>
          <a:p>
            <a:pPr marL="542925" lvl="1">
              <a:buFontTx/>
              <a:buBlip>
                <a:blip r:embed="rId2"/>
              </a:buBlip>
            </a:pPr>
            <a:r>
              <a:rPr lang="pt-PT" sz="2400">
                <a:latin typeface="Arial Narrow" pitchFamily="34" charset="0"/>
              </a:rPr>
              <a:t>Substituições apenas na posição 3</a:t>
            </a:r>
          </a:p>
          <a:p>
            <a:pPr marL="542925" lvl="1">
              <a:buFontTx/>
              <a:buBlip>
                <a:blip r:embed="rId2"/>
              </a:buBlip>
            </a:pPr>
            <a:r>
              <a:rPr lang="pt-PT" sz="2400">
                <a:solidFill>
                  <a:srgbClr val="990000"/>
                </a:solidFill>
                <a:latin typeface="Arial Narrow" pitchFamily="34" charset="0"/>
              </a:rPr>
              <a:t>Pyridoimidazorifamycins</a:t>
            </a:r>
          </a:p>
          <a:p>
            <a:pPr marL="542925" lvl="1">
              <a:buFontTx/>
              <a:buBlip>
                <a:blip r:embed="rId2"/>
              </a:buBlip>
            </a:pPr>
            <a:r>
              <a:rPr lang="pt-PT" sz="2400">
                <a:latin typeface="Arial Narrow" pitchFamily="34" charset="0"/>
              </a:rPr>
              <a:t>Benzoxazinorifamycins</a:t>
            </a:r>
          </a:p>
          <a:p>
            <a:pPr marL="542925" lvl="1">
              <a:buFontTx/>
              <a:buBlip>
                <a:blip r:embed="rId2"/>
              </a:buBlip>
            </a:pPr>
            <a:r>
              <a:rPr lang="pt-PT" sz="2400">
                <a:latin typeface="Arial Narrow" pitchFamily="34" charset="0"/>
              </a:rPr>
              <a:t>Spiropiperidylrifamycins</a:t>
            </a:r>
            <a:r>
              <a:rPr lang="pt-PT" sz="2400">
                <a:solidFill>
                  <a:srgbClr val="990000"/>
                </a:solidFill>
                <a:latin typeface="Arial Narrow" pitchFamily="34" charset="0"/>
              </a:rPr>
              <a:t> </a:t>
            </a:r>
            <a:r>
              <a:rPr lang="pt-PT" sz="2400">
                <a:latin typeface="Arial Narrow" pitchFamily="34" charset="0"/>
              </a:rPr>
              <a:t>(</a:t>
            </a:r>
            <a:r>
              <a:rPr lang="pt-PT" sz="2400" b="1">
                <a:latin typeface="Arial Narrow" pitchFamily="34" charset="0"/>
              </a:rPr>
              <a:t>Rifabutin)</a:t>
            </a:r>
          </a:p>
        </p:txBody>
      </p:sp>
      <p:grpSp>
        <p:nvGrpSpPr>
          <p:cNvPr id="181253" name="Group 5"/>
          <p:cNvGrpSpPr>
            <a:grpSpLocks/>
          </p:cNvGrpSpPr>
          <p:nvPr/>
        </p:nvGrpSpPr>
        <p:grpSpPr bwMode="auto">
          <a:xfrm>
            <a:off x="361950" y="3505200"/>
            <a:ext cx="8472488" cy="2419350"/>
            <a:chOff x="228" y="2401"/>
            <a:chExt cx="5337" cy="1524"/>
          </a:xfrm>
        </p:grpSpPr>
        <p:grpSp>
          <p:nvGrpSpPr>
            <p:cNvPr id="181254" name="Group 6"/>
            <p:cNvGrpSpPr>
              <a:grpSpLocks/>
            </p:cNvGrpSpPr>
            <p:nvPr/>
          </p:nvGrpSpPr>
          <p:grpSpPr bwMode="auto">
            <a:xfrm>
              <a:off x="2694" y="2401"/>
              <a:ext cx="2871" cy="1524"/>
              <a:chOff x="409" y="2355"/>
              <a:chExt cx="2871" cy="1524"/>
            </a:xfrm>
          </p:grpSpPr>
          <p:pic>
            <p:nvPicPr>
              <p:cNvPr id="181255" name="Picture 7" descr="cp_lfxm1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94" y="2355"/>
                <a:ext cx="2586" cy="150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81256" name="Text Box 8"/>
              <p:cNvSpPr txBox="1">
                <a:spLocks noChangeArrowheads="1"/>
              </p:cNvSpPr>
              <p:nvPr/>
            </p:nvSpPr>
            <p:spPr bwMode="auto">
              <a:xfrm>
                <a:off x="409" y="3648"/>
                <a:ext cx="140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t-PT" sz="1800" b="1">
                    <a:latin typeface="Arial" charset="0"/>
                  </a:rPr>
                  <a:t>RIFAXIMIN</a:t>
                </a:r>
              </a:p>
            </p:txBody>
          </p:sp>
        </p:grpSp>
        <p:sp>
          <p:nvSpPr>
            <p:cNvPr id="181257" name="Rectangle 9"/>
            <p:cNvSpPr>
              <a:spLocks noChangeArrowheads="1"/>
            </p:cNvSpPr>
            <p:nvPr/>
          </p:nvSpPr>
          <p:spPr bwMode="auto">
            <a:xfrm>
              <a:off x="228" y="3034"/>
              <a:ext cx="26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t-PT" sz="2400" b="1">
                  <a:latin typeface="Arial" charset="0"/>
                </a:rPr>
                <a:t>Xifaxan™</a:t>
              </a:r>
              <a:r>
                <a:rPr lang="pt-PT" sz="1800">
                  <a:latin typeface="Arial" charset="0"/>
                </a:rPr>
                <a:t>  (Salix Pharmaceuticals) </a:t>
              </a:r>
            </a:p>
          </p:txBody>
        </p:sp>
      </p:grpSp>
      <p:sp>
        <p:nvSpPr>
          <p:cNvPr id="181258" name="Text Box 10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750888" y="1085850"/>
            <a:ext cx="524033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3538" indent="-363538"/>
            <a:r>
              <a:rPr lang="pt-PT" sz="2400" b="1">
                <a:solidFill>
                  <a:schemeClr val="accent2"/>
                </a:solidFill>
                <a:latin typeface="Arial Narrow" pitchFamily="34" charset="0"/>
              </a:rPr>
              <a:t>Rifamycins classes:</a:t>
            </a:r>
          </a:p>
          <a:p>
            <a:pPr marL="542925" lvl="1">
              <a:buFontTx/>
              <a:buBlip>
                <a:blip r:embed="rId3"/>
              </a:buBlip>
            </a:pPr>
            <a:r>
              <a:rPr lang="pt-PT" sz="2400">
                <a:latin typeface="Arial Narrow" pitchFamily="34" charset="0"/>
              </a:rPr>
              <a:t>Substitutions only at position 3</a:t>
            </a:r>
          </a:p>
          <a:p>
            <a:pPr marL="542925" lvl="1">
              <a:buFontTx/>
              <a:buBlip>
                <a:blip r:embed="rId3"/>
              </a:buBlip>
            </a:pPr>
            <a:r>
              <a:rPr lang="pt-PT" sz="2400">
                <a:latin typeface="Arial Narrow" pitchFamily="34" charset="0"/>
              </a:rPr>
              <a:t>Pyridoimidazorifamycins</a:t>
            </a:r>
          </a:p>
          <a:p>
            <a:pPr marL="542925" lvl="1">
              <a:buFontTx/>
              <a:buBlip>
                <a:blip r:embed="rId3"/>
              </a:buBlip>
            </a:pPr>
            <a:r>
              <a:rPr lang="pt-PT" sz="2400">
                <a:solidFill>
                  <a:srgbClr val="D20000"/>
                </a:solidFill>
                <a:latin typeface="Arial Narrow" pitchFamily="34" charset="0"/>
              </a:rPr>
              <a:t>Benzoxazinorifamycins</a:t>
            </a:r>
          </a:p>
          <a:p>
            <a:pPr marL="542925" lvl="1">
              <a:buFontTx/>
              <a:buBlip>
                <a:blip r:embed="rId3"/>
              </a:buBlip>
            </a:pPr>
            <a:r>
              <a:rPr lang="pt-PT" sz="2400">
                <a:latin typeface="Arial Narrow" pitchFamily="34" charset="0"/>
              </a:rPr>
              <a:t>Spiropiperidylrifamycins (</a:t>
            </a:r>
            <a:r>
              <a:rPr lang="pt-PT" sz="2400" b="1">
                <a:latin typeface="Arial Narrow" pitchFamily="34" charset="0"/>
              </a:rPr>
              <a:t>Rifabutin)</a:t>
            </a:r>
          </a:p>
        </p:txBody>
      </p:sp>
      <p:grpSp>
        <p:nvGrpSpPr>
          <p:cNvPr id="182277" name="Group 5"/>
          <p:cNvGrpSpPr>
            <a:grpSpLocks/>
          </p:cNvGrpSpPr>
          <p:nvPr/>
        </p:nvGrpSpPr>
        <p:grpSpPr bwMode="auto">
          <a:xfrm>
            <a:off x="3217863" y="3352800"/>
            <a:ext cx="2878137" cy="2881313"/>
            <a:chOff x="3308" y="2169"/>
            <a:chExt cx="1813" cy="1815"/>
          </a:xfrm>
        </p:grpSpPr>
        <p:graphicFrame>
          <p:nvGraphicFramePr>
            <p:cNvPr id="182278" name="Object 6"/>
            <p:cNvGraphicFramePr>
              <a:graphicFrameLocks noChangeAspect="1"/>
            </p:cNvGraphicFramePr>
            <p:nvPr/>
          </p:nvGraphicFramePr>
          <p:xfrm>
            <a:off x="3308" y="2169"/>
            <a:ext cx="1813" cy="1815"/>
          </p:xfrm>
          <a:graphic>
            <a:graphicData uri="http://schemas.openxmlformats.org/presentationml/2006/ole">
              <p:oleObj spid="_x0000_s182278" name="CS ChemDraw Drawing" r:id="rId4" imgW="2774160" imgH="2646720" progId="ChemDraw.Document.6.0">
                <p:embed/>
              </p:oleObj>
            </a:graphicData>
          </a:graphic>
        </p:graphicFrame>
        <p:sp>
          <p:nvSpPr>
            <p:cNvPr id="182279" name="Text Box 7"/>
            <p:cNvSpPr txBox="1">
              <a:spLocks noChangeArrowheads="1"/>
            </p:cNvSpPr>
            <p:nvPr/>
          </p:nvSpPr>
          <p:spPr bwMode="auto">
            <a:xfrm>
              <a:off x="3364" y="3651"/>
              <a:ext cx="9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1800">
                  <a:solidFill>
                    <a:srgbClr val="1C1C1C"/>
                  </a:solidFill>
                  <a:latin typeface="Century Gothic" pitchFamily="34" charset="0"/>
                </a:rPr>
                <a:t>RIFALAZIL</a:t>
              </a:r>
            </a:p>
          </p:txBody>
        </p:sp>
        <p:sp>
          <p:nvSpPr>
            <p:cNvPr id="182280" name="Oval 8"/>
            <p:cNvSpPr>
              <a:spLocks noChangeArrowheads="1"/>
            </p:cNvSpPr>
            <p:nvPr/>
          </p:nvSpPr>
          <p:spPr bwMode="auto">
            <a:xfrm>
              <a:off x="4034" y="3430"/>
              <a:ext cx="182" cy="181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2285" name="Rectangle 1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0" name="Rectangle 4"/>
          <p:cNvSpPr>
            <a:spLocks noChangeArrowheads="1"/>
          </p:cNvSpPr>
          <p:nvPr/>
        </p:nvSpPr>
        <p:spPr bwMode="auto">
          <a:xfrm>
            <a:off x="760413" y="1085850"/>
            <a:ext cx="51831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3538" indent="-363538"/>
            <a:r>
              <a:rPr lang="pt-PT" sz="2400" b="1">
                <a:solidFill>
                  <a:schemeClr val="accent2"/>
                </a:solidFill>
                <a:latin typeface="Arial Narrow" pitchFamily="34" charset="0"/>
              </a:rPr>
              <a:t>Rifamycins classes:</a:t>
            </a:r>
          </a:p>
          <a:p>
            <a:pPr marL="542925" lvl="1">
              <a:buFontTx/>
              <a:buBlip>
                <a:blip r:embed="rId2"/>
              </a:buBlip>
            </a:pPr>
            <a:r>
              <a:rPr lang="pt-PT" sz="2400">
                <a:latin typeface="Arial Narrow" pitchFamily="34" charset="0"/>
              </a:rPr>
              <a:t>Substitutions only at position 3</a:t>
            </a:r>
          </a:p>
          <a:p>
            <a:pPr marL="542925" lvl="1">
              <a:buFontTx/>
              <a:buBlip>
                <a:blip r:embed="rId2"/>
              </a:buBlip>
            </a:pPr>
            <a:r>
              <a:rPr lang="pt-PT" sz="2400">
                <a:latin typeface="Arial Narrow" pitchFamily="34" charset="0"/>
              </a:rPr>
              <a:t>Pyridoimidazorifamycins</a:t>
            </a:r>
          </a:p>
          <a:p>
            <a:pPr marL="542925" lvl="1">
              <a:buFontTx/>
              <a:buBlip>
                <a:blip r:embed="rId2"/>
              </a:buBlip>
            </a:pPr>
            <a:r>
              <a:rPr lang="pt-PT" sz="2400">
                <a:latin typeface="Arial Narrow" pitchFamily="34" charset="0"/>
              </a:rPr>
              <a:t>Benzoxazinorifamycins</a:t>
            </a:r>
          </a:p>
          <a:p>
            <a:pPr marL="542925" lvl="1">
              <a:buFontTx/>
              <a:buBlip>
                <a:blip r:embed="rId2"/>
              </a:buBlip>
            </a:pPr>
            <a:r>
              <a:rPr lang="pt-PT" sz="2400">
                <a:solidFill>
                  <a:srgbClr val="D20000"/>
                </a:solidFill>
                <a:latin typeface="Arial Narrow" pitchFamily="34" charset="0"/>
              </a:rPr>
              <a:t>Spiropiperidylrifamycins</a:t>
            </a:r>
            <a:r>
              <a:rPr lang="pt-PT" sz="2400">
                <a:latin typeface="Arial Narrow" pitchFamily="34" charset="0"/>
              </a:rPr>
              <a:t> </a:t>
            </a:r>
            <a:r>
              <a:rPr lang="pt-PT" sz="2400">
                <a:solidFill>
                  <a:srgbClr val="990000"/>
                </a:solidFill>
                <a:latin typeface="Arial Narrow" pitchFamily="34" charset="0"/>
              </a:rPr>
              <a:t>(</a:t>
            </a:r>
            <a:r>
              <a:rPr lang="pt-PT" sz="2400" b="1">
                <a:solidFill>
                  <a:srgbClr val="990000"/>
                </a:solidFill>
                <a:latin typeface="Arial Narrow" pitchFamily="34" charset="0"/>
              </a:rPr>
              <a:t>Rifabutin)</a:t>
            </a:r>
          </a:p>
        </p:txBody>
      </p:sp>
      <p:sp>
        <p:nvSpPr>
          <p:cNvPr id="183304" name="Text Box 8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pic>
        <p:nvPicPr>
          <p:cNvPr id="18330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117850"/>
            <a:ext cx="2811463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527" name="Group 15"/>
          <p:cNvGrpSpPr>
            <a:grpSpLocks/>
          </p:cNvGrpSpPr>
          <p:nvPr/>
        </p:nvGrpSpPr>
        <p:grpSpPr bwMode="auto">
          <a:xfrm>
            <a:off x="530225" y="1905000"/>
            <a:ext cx="4146550" cy="3765550"/>
            <a:chOff x="124" y="1286"/>
            <a:chExt cx="2612" cy="2372"/>
          </a:xfrm>
        </p:grpSpPr>
        <p:sp>
          <p:nvSpPr>
            <p:cNvPr id="192516" name="Text Box 4"/>
            <p:cNvSpPr txBox="1">
              <a:spLocks noChangeArrowheads="1"/>
            </p:cNvSpPr>
            <p:nvPr/>
          </p:nvSpPr>
          <p:spPr bwMode="auto">
            <a:xfrm>
              <a:off x="124" y="1286"/>
              <a:ext cx="251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pt-PT"/>
                <a:t>RNAP inhibition depends of the oxygen atoms: 1-O, 8-OH, 21-OH and 23-OH. </a:t>
              </a:r>
              <a:r>
                <a:rPr lang="pt-PT" baseline="30000"/>
                <a:t>[a]</a:t>
              </a:r>
            </a:p>
          </p:txBody>
        </p:sp>
        <p:sp>
          <p:nvSpPr>
            <p:cNvPr id="192517" name="Text Box 5"/>
            <p:cNvSpPr txBox="1">
              <a:spLocks noChangeArrowheads="1"/>
            </p:cNvSpPr>
            <p:nvPr/>
          </p:nvSpPr>
          <p:spPr bwMode="auto">
            <a:xfrm>
              <a:off x="124" y="2080"/>
              <a:ext cx="256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pt-PT"/>
                <a:t>Hydrogenation/epoxidation of the ansa chain double bonds lead to less antimicrobial activity. </a:t>
              </a:r>
              <a:r>
                <a:rPr lang="pt-PT" baseline="30000"/>
                <a:t>[b]</a:t>
              </a:r>
            </a:p>
          </p:txBody>
        </p:sp>
        <p:sp>
          <p:nvSpPr>
            <p:cNvPr id="192518" name="Text Box 6"/>
            <p:cNvSpPr txBox="1">
              <a:spLocks noChangeArrowheads="1"/>
            </p:cNvSpPr>
            <p:nvPr/>
          </p:nvSpPr>
          <p:spPr bwMode="auto">
            <a:xfrm>
              <a:off x="124" y="2832"/>
              <a:ext cx="2612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pt-PT"/>
                <a:t>Subtitutions at positions 3 and 4 change the cell penetration capacity without changes in its activity towards the RNAP. </a:t>
              </a:r>
              <a:r>
                <a:rPr lang="pt-PT" baseline="30000"/>
                <a:t>[b]</a:t>
              </a:r>
            </a:p>
          </p:txBody>
        </p:sp>
      </p:grpSp>
      <p:pic>
        <p:nvPicPr>
          <p:cNvPr id="1925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525" y="1606550"/>
            <a:ext cx="4086225" cy="4238625"/>
          </a:xfrm>
          <a:prstGeom prst="rect">
            <a:avLst/>
          </a:prstGeom>
          <a:noFill/>
        </p:spPr>
      </p:pic>
      <p:sp>
        <p:nvSpPr>
          <p:cNvPr id="192521" name="Rectangle 9"/>
          <p:cNvSpPr>
            <a:spLocks noChangeArrowheads="1"/>
          </p:cNvSpPr>
          <p:nvPr/>
        </p:nvSpPr>
        <p:spPr bwMode="auto">
          <a:xfrm>
            <a:off x="2286000" y="6096000"/>
            <a:ext cx="685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 sz="1400" baseline="30000">
                <a:latin typeface="Century Gothic" pitchFamily="34" charset="0"/>
              </a:rPr>
              <a:t>[a]</a:t>
            </a:r>
            <a:r>
              <a:rPr lang="pt-PT" sz="1400">
                <a:latin typeface="Century Gothic" pitchFamily="34" charset="0"/>
              </a:rPr>
              <a:t> – Lancini G.  </a:t>
            </a:r>
            <a:r>
              <a:rPr lang="pt-PT" sz="1400" i="1">
                <a:latin typeface="Century Gothic" pitchFamily="34" charset="0"/>
              </a:rPr>
              <a:t>et al</a:t>
            </a:r>
            <a:r>
              <a:rPr lang="pt-PT" sz="1400">
                <a:latin typeface="Century Gothic" pitchFamily="34" charset="0"/>
              </a:rPr>
              <a:t>.; (1977); </a:t>
            </a:r>
            <a:r>
              <a:rPr lang="pt-PT" sz="1400" baseline="30000">
                <a:latin typeface="Century Gothic" pitchFamily="34" charset="0"/>
              </a:rPr>
              <a:t>[b]</a:t>
            </a:r>
            <a:r>
              <a:rPr lang="pt-PT" sz="1400">
                <a:latin typeface="Century Gothic" pitchFamily="34" charset="0"/>
              </a:rPr>
              <a:t> – Brufani M. ; (1977) </a:t>
            </a:r>
          </a:p>
        </p:txBody>
      </p:sp>
      <p:sp>
        <p:nvSpPr>
          <p:cNvPr id="192524" name="Rectangle 1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92525" name="Text Box 13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Rifamycins SAR</a:t>
            </a:r>
            <a:endParaRPr lang="en-US" sz="18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92526" name="Text Box 1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/>
          <p:cNvSpPr txBox="1">
            <a:spLocks noChangeArrowheads="1"/>
          </p:cNvSpPr>
          <p:nvPr/>
        </p:nvSpPr>
        <p:spPr bwMode="auto">
          <a:xfrm>
            <a:off x="358775" y="1066800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1299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DRUG DISCOVERY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299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1299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1299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The Problem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213000" name="Rectangle 3"/>
          <p:cNvSpPr>
            <a:spLocks noChangeArrowheads="1"/>
          </p:cNvSpPr>
          <p:nvPr/>
        </p:nvSpPr>
        <p:spPr bwMode="auto">
          <a:xfrm>
            <a:off x="533400" y="1666875"/>
            <a:ext cx="7924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just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b="1"/>
              <a:t>Drug Discovery today are  facing a serious challenge because of the </a:t>
            </a:r>
            <a:r>
              <a:rPr lang="en-US" b="1">
                <a:solidFill>
                  <a:srgbClr val="993300"/>
                </a:solidFill>
              </a:rPr>
              <a:t>increased cost </a:t>
            </a:r>
            <a:r>
              <a:rPr lang="en-US" b="1"/>
              <a:t>and</a:t>
            </a:r>
            <a:r>
              <a:rPr lang="en-US" b="1">
                <a:solidFill>
                  <a:srgbClr val="993300"/>
                </a:solidFill>
              </a:rPr>
              <a:t> enormous amount of time taken to discover a new drug,</a:t>
            </a:r>
            <a:r>
              <a:rPr lang="en-US" b="1"/>
              <a:t> and also because of </a:t>
            </a:r>
            <a:r>
              <a:rPr lang="en-US" b="1">
                <a:solidFill>
                  <a:schemeClr val="tx2"/>
                </a:solidFill>
              </a:rPr>
              <a:t>rigorous competition amongst different pharmaceutical companies.</a:t>
            </a:r>
            <a:endParaRPr lang="en-US" b="1">
              <a:solidFill>
                <a:srgbClr val="CCECFF"/>
              </a:solidFill>
            </a:endParaRPr>
          </a:p>
        </p:txBody>
      </p:sp>
      <p:pic>
        <p:nvPicPr>
          <p:cNvPr id="21300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255963"/>
            <a:ext cx="5405438" cy="3297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213002" name="Picture 4" descr="St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572000"/>
            <a:ext cx="3487738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sz="2400" b="1">
                <a:solidFill>
                  <a:schemeClr val="accent2"/>
                </a:solidFill>
                <a:latin typeface="Arial" charset="0"/>
              </a:rPr>
              <a:t>MOA - </a:t>
            </a:r>
            <a:r>
              <a:rPr lang="en-US" sz="2400">
                <a:solidFill>
                  <a:schemeClr val="accent2"/>
                </a:solidFill>
              </a:rPr>
              <a:t>Inhibits bacterial DNA-dependant RNA-polymerase</a:t>
            </a:r>
            <a:r>
              <a:rPr lang="pt-PT" sz="24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2400" b="1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5565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7888"/>
            <a:ext cx="4343400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5660" name="Rectangle 12"/>
          <p:cNvSpPr>
            <a:spLocks noChangeArrowheads="1"/>
          </p:cNvSpPr>
          <p:nvPr/>
        </p:nvSpPr>
        <p:spPr bwMode="auto">
          <a:xfrm>
            <a:off x="3167063" y="6172200"/>
            <a:ext cx="5976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400"/>
              <a:t>Aristoff PA, et al., Rifamycins e Obstacles and opportunities, Tuberculosis (2010)</a:t>
            </a:r>
          </a:p>
        </p:txBody>
      </p:sp>
      <p:sp>
        <p:nvSpPr>
          <p:cNvPr id="155661" name="Rectangle 13"/>
          <p:cNvSpPr>
            <a:spLocks noChangeArrowheads="1"/>
          </p:cNvSpPr>
          <p:nvPr/>
        </p:nvSpPr>
        <p:spPr bwMode="auto">
          <a:xfrm>
            <a:off x="581025" y="1981200"/>
            <a:ext cx="3733800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CC"/>
                </a:solidFill>
              </a:rPr>
              <a:t>Steric block model for the rifamycins</a:t>
            </a:r>
          </a:p>
          <a:p>
            <a:endParaRPr lang="en-US" sz="2400"/>
          </a:p>
          <a:p>
            <a:pPr algn="just"/>
            <a:r>
              <a:rPr lang="en-US" sz="1800"/>
              <a:t>Rifamycins sterically block the growing RNA chain (yellow) in the transcription initiation complex of RNAP (gray), sigma factor (magenta), and DNA template (red) and non-template (blue) strands. At some distance from the rifamycin-binding pocket is seen the Mg</a:t>
            </a:r>
            <a:r>
              <a:rPr lang="en-US" sz="1800" baseline="30000"/>
              <a:t>2+</a:t>
            </a:r>
            <a:r>
              <a:rPr lang="en-US" sz="1800"/>
              <a:t> ion (magenta ball) at the catalytic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9380" name="Rectangle 4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29382" name="Text Box 6"/>
          <p:cNvSpPr txBox="1">
            <a:spLocks noChangeArrowheads="1"/>
          </p:cNvSpPr>
          <p:nvPr/>
        </p:nvSpPr>
        <p:spPr bwMode="auto">
          <a:xfrm>
            <a:off x="762000" y="1119188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sz="2400" b="1">
                <a:solidFill>
                  <a:schemeClr val="accent2"/>
                </a:solidFill>
                <a:latin typeface="Arial" charset="0"/>
              </a:rPr>
              <a:t>MOA - </a:t>
            </a:r>
            <a:r>
              <a:rPr lang="en-US" sz="2400">
                <a:solidFill>
                  <a:schemeClr val="accent2"/>
                </a:solidFill>
              </a:rPr>
              <a:t>Inhibits bacterial DNA-dependant RNA-polymerase</a:t>
            </a:r>
            <a:r>
              <a:rPr lang="pt-PT" sz="24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2400" b="1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29387" name="Group 11"/>
          <p:cNvGrpSpPr>
            <a:grpSpLocks/>
          </p:cNvGrpSpPr>
          <p:nvPr/>
        </p:nvGrpSpPr>
        <p:grpSpPr bwMode="auto">
          <a:xfrm>
            <a:off x="1719263" y="2133600"/>
            <a:ext cx="5703887" cy="1676400"/>
            <a:chOff x="1083" y="1392"/>
            <a:chExt cx="3593" cy="1056"/>
          </a:xfrm>
        </p:grpSpPr>
        <p:sp>
          <p:nvSpPr>
            <p:cNvPr id="229384" name="Rectangle 8"/>
            <p:cNvSpPr>
              <a:spLocks noChangeArrowheads="1"/>
            </p:cNvSpPr>
            <p:nvPr/>
          </p:nvSpPr>
          <p:spPr bwMode="auto">
            <a:xfrm>
              <a:off x="2550" y="2256"/>
              <a:ext cx="210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1400"/>
                <a:t>Artsimovitch et al., 2006, Cell, 122: 351-364</a:t>
              </a:r>
            </a:p>
          </p:txBody>
        </p:sp>
        <p:pic>
          <p:nvPicPr>
            <p:cNvPr id="229386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3" y="1392"/>
              <a:ext cx="3593" cy="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2938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254500"/>
            <a:ext cx="7110413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9392" name="Rectangle 16"/>
          <p:cNvSpPr>
            <a:spLocks noChangeArrowheads="1"/>
          </p:cNvSpPr>
          <p:nvPr/>
        </p:nvSpPr>
        <p:spPr bwMode="auto">
          <a:xfrm>
            <a:off x="3509963" y="5938838"/>
            <a:ext cx="3833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Feklistov et al., 2008, PNAS, 105(39): 14820-14825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69991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sz="2400" b="1">
                <a:solidFill>
                  <a:schemeClr val="accent2"/>
                </a:solidFill>
              </a:rPr>
              <a:t>Recent developments</a:t>
            </a:r>
            <a:endParaRPr lang="en-US" sz="2400"/>
          </a:p>
        </p:txBody>
      </p:sp>
      <p:grpSp>
        <p:nvGrpSpPr>
          <p:cNvPr id="169995" name="Group 11"/>
          <p:cNvGrpSpPr>
            <a:grpSpLocks/>
          </p:cNvGrpSpPr>
          <p:nvPr/>
        </p:nvGrpSpPr>
        <p:grpSpPr bwMode="auto">
          <a:xfrm>
            <a:off x="2376488" y="2187575"/>
            <a:ext cx="4789487" cy="2870200"/>
            <a:chOff x="2519" y="1440"/>
            <a:chExt cx="3017" cy="1808"/>
          </a:xfrm>
        </p:grpSpPr>
        <p:pic>
          <p:nvPicPr>
            <p:cNvPr id="169996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9" y="1440"/>
              <a:ext cx="3017" cy="180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</p:pic>
        <p:sp>
          <p:nvSpPr>
            <p:cNvPr id="169997" name="Text Box 13"/>
            <p:cNvSpPr txBox="1">
              <a:spLocks noChangeArrowheads="1"/>
            </p:cNvSpPr>
            <p:nvPr/>
          </p:nvSpPr>
          <p:spPr bwMode="auto">
            <a:xfrm>
              <a:off x="4896" y="1728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pt-PT" sz="1800" b="1">
                  <a:latin typeface="Arial" charset="0"/>
                </a:rPr>
                <a:t>2006</a:t>
              </a:r>
            </a:p>
          </p:txBody>
        </p:sp>
      </p:grpSp>
      <p:sp>
        <p:nvSpPr>
          <p:cNvPr id="169998" name="Text Box 14"/>
          <p:cNvSpPr txBox="1">
            <a:spLocks noChangeArrowheads="1"/>
          </p:cNvSpPr>
          <p:nvPr/>
        </p:nvSpPr>
        <p:spPr bwMode="auto">
          <a:xfrm>
            <a:off x="1905000" y="5410200"/>
            <a:ext cx="571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/>
              <a:t>Potential in bacterial biofilms in medical and prosthetic devices</a:t>
            </a:r>
            <a:endParaRPr lang="en-US"/>
          </a:p>
        </p:txBody>
      </p:sp>
      <p:pic>
        <p:nvPicPr>
          <p:cNvPr id="169999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4275" y="990600"/>
            <a:ext cx="1524000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1811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RIFAMYCINS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1811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PT" sz="2400" b="1">
                <a:solidFill>
                  <a:schemeClr val="accent2"/>
                </a:solidFill>
              </a:rPr>
              <a:t>Recent developments</a:t>
            </a:r>
            <a:endParaRPr lang="en-US" sz="2400"/>
          </a:p>
        </p:txBody>
      </p:sp>
      <p:sp>
        <p:nvSpPr>
          <p:cNvPr id="218123" name="Rectangle 11"/>
          <p:cNvSpPr>
            <a:spLocks noChangeArrowheads="1"/>
          </p:cNvSpPr>
          <p:nvPr/>
        </p:nvSpPr>
        <p:spPr bwMode="auto">
          <a:xfrm>
            <a:off x="3332163" y="6064250"/>
            <a:ext cx="5659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J. Barluenga </a:t>
            </a:r>
            <a:r>
              <a:rPr lang="en-US" sz="1600" i="1"/>
              <a:t>et al.</a:t>
            </a:r>
            <a:r>
              <a:rPr lang="en-US" sz="1600"/>
              <a:t>, Bioorganic &amp; Medicinal Chemistry Letters, 2006</a:t>
            </a:r>
          </a:p>
        </p:txBody>
      </p:sp>
      <p:grpSp>
        <p:nvGrpSpPr>
          <p:cNvPr id="218131" name="Group 19"/>
          <p:cNvGrpSpPr>
            <a:grpSpLocks/>
          </p:cNvGrpSpPr>
          <p:nvPr/>
        </p:nvGrpSpPr>
        <p:grpSpPr bwMode="auto">
          <a:xfrm>
            <a:off x="1371600" y="1785938"/>
            <a:ext cx="6477000" cy="4005262"/>
            <a:chOff x="480" y="1152"/>
            <a:chExt cx="4080" cy="2523"/>
          </a:xfrm>
        </p:grpSpPr>
        <p:grpSp>
          <p:nvGrpSpPr>
            <p:cNvPr id="218127" name="Group 15"/>
            <p:cNvGrpSpPr>
              <a:grpSpLocks/>
            </p:cNvGrpSpPr>
            <p:nvPr/>
          </p:nvGrpSpPr>
          <p:grpSpPr bwMode="auto">
            <a:xfrm>
              <a:off x="2295" y="1152"/>
              <a:ext cx="2265" cy="2523"/>
              <a:chOff x="1623" y="1221"/>
              <a:chExt cx="2265" cy="2523"/>
            </a:xfrm>
          </p:grpSpPr>
          <p:pic>
            <p:nvPicPr>
              <p:cNvPr id="218122" name="Picture 1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23" y="1221"/>
                <a:ext cx="2265" cy="2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18124" name="Oval 12"/>
              <p:cNvSpPr>
                <a:spLocks noChangeArrowheads="1"/>
              </p:cNvSpPr>
              <p:nvPr/>
            </p:nvSpPr>
            <p:spPr bwMode="auto">
              <a:xfrm>
                <a:off x="3312" y="2736"/>
                <a:ext cx="240" cy="240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218125" name="Oval 13"/>
              <p:cNvSpPr>
                <a:spLocks noChangeArrowheads="1"/>
              </p:cNvSpPr>
              <p:nvPr/>
            </p:nvSpPr>
            <p:spPr bwMode="auto">
              <a:xfrm>
                <a:off x="3600" y="3024"/>
                <a:ext cx="240" cy="240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  <p:sp>
            <p:nvSpPr>
              <p:cNvPr id="218126" name="Oval 14"/>
              <p:cNvSpPr>
                <a:spLocks noChangeArrowheads="1"/>
              </p:cNvSpPr>
              <p:nvPr/>
            </p:nvSpPr>
            <p:spPr bwMode="auto">
              <a:xfrm>
                <a:off x="3120" y="3504"/>
                <a:ext cx="240" cy="240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PT"/>
              </a:p>
            </p:txBody>
          </p:sp>
        </p:grpSp>
        <p:sp>
          <p:nvSpPr>
            <p:cNvPr id="218128" name="Oval 16"/>
            <p:cNvSpPr>
              <a:spLocks noChangeArrowheads="1"/>
            </p:cNvSpPr>
            <p:nvPr/>
          </p:nvSpPr>
          <p:spPr bwMode="auto">
            <a:xfrm>
              <a:off x="528" y="2208"/>
              <a:ext cx="240" cy="24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218129" name="Line 17"/>
            <p:cNvSpPr>
              <a:spLocks noChangeShapeType="1"/>
            </p:cNvSpPr>
            <p:nvPr/>
          </p:nvSpPr>
          <p:spPr bwMode="auto">
            <a:xfrm>
              <a:off x="720" y="2496"/>
              <a:ext cx="19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218130" name="Text Box 18"/>
            <p:cNvSpPr txBox="1">
              <a:spLocks noChangeArrowheads="1"/>
            </p:cNvSpPr>
            <p:nvPr/>
          </p:nvSpPr>
          <p:spPr bwMode="auto">
            <a:xfrm>
              <a:off x="480" y="2880"/>
              <a:ext cx="139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/>
                <a:t>Functionalization of the piperidinic ring 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1889125" y="2574925"/>
            <a:ext cx="51212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0000CC"/>
                </a:solidFill>
              </a:rPr>
              <a:t>CASE STUDY: Developing New Rifabutin Analogs</a:t>
            </a:r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514350" y="7938"/>
            <a:ext cx="66484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Improving what Nature provides: </a:t>
            </a:r>
          </a:p>
          <a:p>
            <a:pPr eaLnBrk="0" hangingPunct="0"/>
            <a:r>
              <a:rPr lang="en-US" sz="1800" b="1">
                <a:solidFill>
                  <a:schemeClr val="bg1"/>
                </a:solidFill>
                <a:latin typeface="Arial" charset="0"/>
              </a:rPr>
              <a:t>Tuberculosis and the ansamycins case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5190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5190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5190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5191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51911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Development Strategy – Lead Optimization</a:t>
            </a:r>
            <a:endParaRPr lang="en-US" sz="1600">
              <a:latin typeface="Arial" charset="0"/>
            </a:endParaRPr>
          </a:p>
        </p:txBody>
      </p:sp>
      <p:pic>
        <p:nvPicPr>
          <p:cNvPr id="25191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05000"/>
            <a:ext cx="5592763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51913" name="Object 9"/>
          <p:cNvGraphicFramePr>
            <a:graphicFrameLocks noChangeAspect="1"/>
          </p:cNvGraphicFramePr>
          <p:nvPr>
            <p:ph idx="4294967295"/>
          </p:nvPr>
        </p:nvGraphicFramePr>
        <p:xfrm>
          <a:off x="6324600" y="2130425"/>
          <a:ext cx="2227263" cy="2212975"/>
        </p:xfrm>
        <a:graphic>
          <a:graphicData uri="http://schemas.openxmlformats.org/presentationml/2006/ole">
            <p:oleObj spid="_x0000_s251913" name="CS ChemDraw Drawing" r:id="rId5" imgW="1922983" imgH="1909267" progId="ChemDraw.Document.6.0">
              <p:embed/>
            </p:oleObj>
          </a:graphicData>
        </a:graphic>
      </p:graphicFrame>
      <p:sp>
        <p:nvSpPr>
          <p:cNvPr id="251915" name="Text Box 11"/>
          <p:cNvSpPr txBox="1">
            <a:spLocks noChangeArrowheads="1"/>
          </p:cNvSpPr>
          <p:nvPr/>
        </p:nvSpPr>
        <p:spPr bwMode="auto">
          <a:xfrm>
            <a:off x="6905625" y="4481513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/>
              <a:t>Lead: Rifabutin</a:t>
            </a:r>
            <a:endParaRPr lang="en-US"/>
          </a:p>
        </p:txBody>
      </p:sp>
      <p:sp>
        <p:nvSpPr>
          <p:cNvPr id="251916" name="Oval 12"/>
          <p:cNvSpPr>
            <a:spLocks noChangeArrowheads="1"/>
          </p:cNvSpPr>
          <p:nvPr/>
        </p:nvSpPr>
        <p:spPr bwMode="auto">
          <a:xfrm>
            <a:off x="3429000" y="4343400"/>
            <a:ext cx="2667000" cy="1066800"/>
          </a:xfrm>
          <a:prstGeom prst="ellipse">
            <a:avLst/>
          </a:prstGeom>
          <a:noFill/>
          <a:ln w="12700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cxnSp>
        <p:nvCxnSpPr>
          <p:cNvPr id="251917" name="AutoShape 13"/>
          <p:cNvCxnSpPr>
            <a:cxnSpLocks noChangeShapeType="1"/>
            <a:stCxn id="251916" idx="6"/>
            <a:endCxn id="251915" idx="1"/>
          </p:cNvCxnSpPr>
          <p:nvPr/>
        </p:nvCxnSpPr>
        <p:spPr bwMode="auto">
          <a:xfrm flipV="1">
            <a:off x="6096000" y="4679950"/>
            <a:ext cx="809625" cy="1968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74087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</a:rPr>
              <a:t>Is this approach the solution to TB?</a:t>
            </a:r>
          </a:p>
          <a:p>
            <a:pPr algn="just" eaLnBrk="0" hangingPunct="0">
              <a:spcBef>
                <a:spcPct val="50000"/>
              </a:spcBef>
            </a:pPr>
            <a:endParaRPr lang="en-US" sz="1600">
              <a:latin typeface="Arial" charset="0"/>
            </a:endParaRPr>
          </a:p>
        </p:txBody>
      </p:sp>
      <p:grpSp>
        <p:nvGrpSpPr>
          <p:cNvPr id="174104" name="Group 24"/>
          <p:cNvGrpSpPr>
            <a:grpSpLocks/>
          </p:cNvGrpSpPr>
          <p:nvPr/>
        </p:nvGrpSpPr>
        <p:grpSpPr bwMode="auto">
          <a:xfrm>
            <a:off x="215900" y="2184400"/>
            <a:ext cx="8699500" cy="3727450"/>
            <a:chOff x="136" y="1376"/>
            <a:chExt cx="5480" cy="2348"/>
          </a:xfrm>
        </p:grpSpPr>
        <p:sp>
          <p:nvSpPr>
            <p:cNvPr id="174091" name="Rectangle 11"/>
            <p:cNvSpPr>
              <a:spLocks noChangeArrowheads="1"/>
            </p:cNvSpPr>
            <p:nvPr/>
          </p:nvSpPr>
          <p:spPr bwMode="auto">
            <a:xfrm>
              <a:off x="136" y="1679"/>
              <a:ext cx="2128" cy="1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pic>
          <p:nvPicPr>
            <p:cNvPr id="174093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0" y="1376"/>
              <a:ext cx="2510" cy="1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094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8" y="3000"/>
              <a:ext cx="226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095" name="AutoShape 15"/>
            <p:cNvSpPr>
              <a:spLocks noChangeArrowheads="1"/>
            </p:cNvSpPr>
            <p:nvPr/>
          </p:nvSpPr>
          <p:spPr bwMode="auto">
            <a:xfrm>
              <a:off x="3076" y="1766"/>
              <a:ext cx="422" cy="147"/>
            </a:xfrm>
            <a:prstGeom prst="leftArrow">
              <a:avLst>
                <a:gd name="adj1" fmla="val 50000"/>
                <a:gd name="adj2" fmla="val 71769"/>
              </a:avLst>
            </a:prstGeom>
            <a:solidFill>
              <a:schemeClr val="bg2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74096" name="Text Box 16"/>
            <p:cNvSpPr txBox="1">
              <a:spLocks noChangeArrowheads="1"/>
            </p:cNvSpPr>
            <p:nvPr/>
          </p:nvSpPr>
          <p:spPr bwMode="auto">
            <a:xfrm>
              <a:off x="3602" y="1656"/>
              <a:ext cx="9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2400">
                  <a:latin typeface="Times New Roman" pitchFamily="18" charset="0"/>
                </a:rPr>
                <a:t>Solution ?</a:t>
              </a:r>
            </a:p>
          </p:txBody>
        </p:sp>
        <p:sp>
          <p:nvSpPr>
            <p:cNvPr id="174097" name="AutoShape 17"/>
            <p:cNvSpPr>
              <a:spLocks noChangeArrowheads="1"/>
            </p:cNvSpPr>
            <p:nvPr/>
          </p:nvSpPr>
          <p:spPr bwMode="auto">
            <a:xfrm>
              <a:off x="3602" y="1637"/>
              <a:ext cx="860" cy="503"/>
            </a:xfrm>
            <a:prstGeom prst="downArrowCallout">
              <a:avLst>
                <a:gd name="adj1" fmla="val 42744"/>
                <a:gd name="adj2" fmla="val 42744"/>
                <a:gd name="adj3" fmla="val 16667"/>
                <a:gd name="adj4" fmla="val 66667"/>
              </a:avLst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74098" name="AutoShape 18"/>
            <p:cNvSpPr>
              <a:spLocks noChangeArrowheads="1"/>
            </p:cNvSpPr>
            <p:nvPr/>
          </p:nvSpPr>
          <p:spPr bwMode="auto">
            <a:xfrm>
              <a:off x="1079" y="2460"/>
              <a:ext cx="2038" cy="549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74099" name="Line 19"/>
            <p:cNvSpPr>
              <a:spLocks noChangeShapeType="1"/>
            </p:cNvSpPr>
            <p:nvPr/>
          </p:nvSpPr>
          <p:spPr bwMode="auto">
            <a:xfrm>
              <a:off x="3072" y="3009"/>
              <a:ext cx="0" cy="35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PT"/>
            </a:p>
          </p:txBody>
        </p:sp>
        <p:sp>
          <p:nvSpPr>
            <p:cNvPr id="174100" name="Text Box 20"/>
            <p:cNvSpPr txBox="1">
              <a:spLocks noChangeArrowheads="1"/>
            </p:cNvSpPr>
            <p:nvPr/>
          </p:nvSpPr>
          <p:spPr bwMode="auto">
            <a:xfrm>
              <a:off x="740" y="3410"/>
              <a:ext cx="2459" cy="296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PT" sz="2400" b="1">
                  <a:latin typeface="Arial Narrow" pitchFamily="34" charset="0"/>
                </a:rPr>
                <a:t>Reality of the project</a:t>
              </a:r>
            </a:p>
          </p:txBody>
        </p:sp>
        <p:sp>
          <p:nvSpPr>
            <p:cNvPr id="174101" name="Text Box 21"/>
            <p:cNvSpPr txBox="1">
              <a:spLocks noChangeArrowheads="1"/>
            </p:cNvSpPr>
            <p:nvPr/>
          </p:nvSpPr>
          <p:spPr bwMode="auto">
            <a:xfrm>
              <a:off x="3640" y="3430"/>
              <a:ext cx="920" cy="294"/>
            </a:xfrm>
            <a:prstGeom prst="rect">
              <a:avLst/>
            </a:prstGeom>
            <a:noFill/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2400">
                  <a:solidFill>
                    <a:srgbClr val="000099"/>
                  </a:solidFill>
                  <a:latin typeface="Times New Roman" pitchFamily="18" charset="0"/>
                </a:rPr>
                <a:t>Solution ?</a:t>
              </a:r>
            </a:p>
          </p:txBody>
        </p:sp>
        <p:sp>
          <p:nvSpPr>
            <p:cNvPr id="174102" name="AutoShape 22"/>
            <p:cNvSpPr>
              <a:spLocks noChangeArrowheads="1"/>
            </p:cNvSpPr>
            <p:nvPr/>
          </p:nvSpPr>
          <p:spPr bwMode="auto">
            <a:xfrm>
              <a:off x="3255" y="3496"/>
              <a:ext cx="302" cy="156"/>
            </a:xfrm>
            <a:prstGeom prst="rightArrow">
              <a:avLst>
                <a:gd name="adj1" fmla="val 50000"/>
                <a:gd name="adj2" fmla="val 48397"/>
              </a:avLst>
            </a:prstGeom>
            <a:solidFill>
              <a:schemeClr val="bg2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74103" name="Text Box 23"/>
            <p:cNvSpPr txBox="1">
              <a:spLocks noChangeArrowheads="1"/>
            </p:cNvSpPr>
            <p:nvPr/>
          </p:nvSpPr>
          <p:spPr bwMode="auto">
            <a:xfrm>
              <a:off x="3184" y="2198"/>
              <a:ext cx="243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pt-PT" b="1">
                  <a:latin typeface="Times New Roman" pitchFamily="18" charset="0"/>
                </a:rPr>
                <a:t>Working near the latest Knowledge and methods. Lower probability of cross-resistance.</a:t>
              </a:r>
            </a:p>
          </p:txBody>
        </p:sp>
      </p:grpSp>
      <p:sp>
        <p:nvSpPr>
          <p:cNvPr id="174105" name="Text Box 25"/>
          <p:cNvSpPr txBox="1">
            <a:spLocks noChangeArrowheads="1"/>
          </p:cNvSpPr>
          <p:nvPr/>
        </p:nvSpPr>
        <p:spPr bwMode="auto">
          <a:xfrm>
            <a:off x="4114800" y="6019800"/>
            <a:ext cx="495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/>
              <a:t>Less expenditure / Less resources allocated</a:t>
            </a:r>
            <a:endParaRPr lang="en-US"/>
          </a:p>
        </p:txBody>
      </p:sp>
      <p:sp>
        <p:nvSpPr>
          <p:cNvPr id="174106" name="Text Box 2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1</a:t>
            </a:r>
            <a:r>
              <a:rPr lang="pt-PT" b="1" baseline="30000">
                <a:solidFill>
                  <a:schemeClr val="accent2"/>
                </a:solidFill>
                <a:latin typeface="Arial" charset="0"/>
              </a:rPr>
              <a:t>st </a:t>
            </a:r>
            <a:r>
              <a:rPr lang="pt-PT" b="1">
                <a:solidFill>
                  <a:schemeClr val="accent2"/>
                </a:solidFill>
                <a:latin typeface="Arial" charset="0"/>
              </a:rPr>
              <a:t>Series of Rifabutin Analogs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grpSp>
        <p:nvGrpSpPr>
          <p:cNvPr id="165904" name="Group 16"/>
          <p:cNvGrpSpPr>
            <a:grpSpLocks/>
          </p:cNvGrpSpPr>
          <p:nvPr/>
        </p:nvGrpSpPr>
        <p:grpSpPr bwMode="auto">
          <a:xfrm>
            <a:off x="990600" y="1828800"/>
            <a:ext cx="7183438" cy="4240213"/>
            <a:chOff x="624" y="1296"/>
            <a:chExt cx="4525" cy="2671"/>
          </a:xfrm>
        </p:grpSpPr>
        <p:grpSp>
          <p:nvGrpSpPr>
            <p:cNvPr id="165902" name="Group 14"/>
            <p:cNvGrpSpPr>
              <a:grpSpLocks/>
            </p:cNvGrpSpPr>
            <p:nvPr/>
          </p:nvGrpSpPr>
          <p:grpSpPr bwMode="auto">
            <a:xfrm>
              <a:off x="624" y="1296"/>
              <a:ext cx="4525" cy="1200"/>
              <a:chOff x="624" y="1296"/>
              <a:chExt cx="4525" cy="1200"/>
            </a:xfrm>
          </p:grpSpPr>
          <p:pic>
            <p:nvPicPr>
              <p:cNvPr id="165899" name="Picture 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24" y="1296"/>
                <a:ext cx="4525" cy="1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5901" name="Rectangle 13"/>
              <p:cNvSpPr>
                <a:spLocks noChangeArrowheads="1"/>
              </p:cNvSpPr>
              <p:nvPr/>
            </p:nvSpPr>
            <p:spPr bwMode="auto">
              <a:xfrm>
                <a:off x="3840" y="2304"/>
                <a:ext cx="130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Bioorg. Med. Chem., 2009</a:t>
                </a:r>
              </a:p>
            </p:txBody>
          </p:sp>
        </p:grpSp>
        <p:pic>
          <p:nvPicPr>
            <p:cNvPr id="16590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00" y="2688"/>
              <a:ext cx="3405" cy="1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65905" name="Text Box 17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0101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60102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pic>
        <p:nvPicPr>
          <p:cNvPr id="26011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" y="1852613"/>
            <a:ext cx="40005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0111" name="Text Box 15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1</a:t>
            </a:r>
            <a:r>
              <a:rPr lang="pt-PT" b="1" baseline="30000">
                <a:solidFill>
                  <a:schemeClr val="accent2"/>
                </a:solidFill>
                <a:latin typeface="Arial" charset="0"/>
              </a:rPr>
              <a:t>st </a:t>
            </a:r>
            <a:r>
              <a:rPr lang="pt-PT" b="1">
                <a:solidFill>
                  <a:schemeClr val="accent2"/>
                </a:solidFill>
                <a:latin typeface="Arial" charset="0"/>
              </a:rPr>
              <a:t>Series of Rifabutin Analogs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pic>
        <p:nvPicPr>
          <p:cNvPr id="260112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2188" y="1981200"/>
            <a:ext cx="4113212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0113" name="Text Box 17"/>
          <p:cNvSpPr txBox="1">
            <a:spLocks noChangeArrowheads="1"/>
          </p:cNvSpPr>
          <p:nvPr/>
        </p:nvSpPr>
        <p:spPr bwMode="auto">
          <a:xfrm>
            <a:off x="6529388" y="1143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i="1"/>
              <a:t>In vitro</a:t>
            </a:r>
            <a:r>
              <a:rPr lang="pt-PT" sz="2400" b="1"/>
              <a:t> testing</a:t>
            </a:r>
            <a:endParaRPr lang="en-US" sz="2400" b="1"/>
          </a:p>
        </p:txBody>
      </p:sp>
      <p:sp>
        <p:nvSpPr>
          <p:cNvPr id="260114" name="Rectangle 18"/>
          <p:cNvSpPr>
            <a:spLocks noChangeArrowheads="1"/>
          </p:cNvSpPr>
          <p:nvPr/>
        </p:nvSpPr>
        <p:spPr bwMode="auto">
          <a:xfrm>
            <a:off x="533400" y="5029200"/>
            <a:ext cx="7696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>
              <a:buFontTx/>
              <a:buChar char="•"/>
            </a:pPr>
            <a:r>
              <a:rPr lang="en-US" sz="1800"/>
              <a:t> </a:t>
            </a:r>
            <a:r>
              <a:rPr lang="en-US" sz="1800" b="1"/>
              <a:t>MDR-MTB strains</a:t>
            </a:r>
          </a:p>
          <a:p>
            <a:pPr marL="174625" indent="-174625"/>
            <a:r>
              <a:rPr lang="en-US" sz="1800"/>
              <a:t>	 MICs of N’-acetyl-rifabutinol </a:t>
            </a:r>
            <a:r>
              <a:rPr lang="en-US" sz="1800" b="1"/>
              <a:t>6</a:t>
            </a:r>
            <a:r>
              <a:rPr lang="en-US" sz="1800"/>
              <a:t> and N’-undec-11-enoyl-rifabutin </a:t>
            </a:r>
            <a:r>
              <a:rPr lang="en-US" sz="1800" b="1"/>
              <a:t>8</a:t>
            </a:r>
            <a:r>
              <a:rPr lang="en-US" sz="1800"/>
              <a:t> &lt; RFB </a:t>
            </a:r>
            <a:r>
              <a:rPr lang="en-US" sz="1800" b="1"/>
              <a:t>1</a:t>
            </a:r>
          </a:p>
          <a:p>
            <a:pPr marL="174625" indent="-174625">
              <a:buFontTx/>
              <a:buChar char="•"/>
            </a:pPr>
            <a:r>
              <a:rPr lang="pt-PT" sz="1800"/>
              <a:t> </a:t>
            </a:r>
            <a:r>
              <a:rPr lang="pt-PT" sz="1800" b="1"/>
              <a:t>NRP-MTB (LORA assay)</a:t>
            </a:r>
          </a:p>
          <a:p>
            <a:pPr marL="174625" indent="-174625"/>
            <a:r>
              <a:rPr lang="pt-PT" sz="1800"/>
              <a:t>	 MIC of </a:t>
            </a:r>
            <a:r>
              <a:rPr lang="en-US" sz="1800"/>
              <a:t>N’-undec-11-enoyl-rifabutin </a:t>
            </a:r>
            <a:r>
              <a:rPr lang="en-US" sz="1800" b="1"/>
              <a:t>8</a:t>
            </a:r>
            <a:r>
              <a:rPr lang="pt-PT" sz="1800"/>
              <a:t> = RFB </a:t>
            </a:r>
            <a:r>
              <a:rPr lang="pt-PT" sz="1800" b="1"/>
              <a:t>1</a:t>
            </a:r>
            <a:endParaRPr lang="en-US" sz="1800" b="1"/>
          </a:p>
        </p:txBody>
      </p:sp>
      <p:sp>
        <p:nvSpPr>
          <p:cNvPr id="260115" name="Text Box 19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6214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214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6215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62152" name="Text Box 8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1</a:t>
            </a:r>
            <a:r>
              <a:rPr lang="pt-PT" b="1" baseline="30000">
                <a:solidFill>
                  <a:schemeClr val="accent2"/>
                </a:solidFill>
                <a:latin typeface="Arial" charset="0"/>
              </a:rPr>
              <a:t>st </a:t>
            </a:r>
            <a:r>
              <a:rPr lang="pt-PT" b="1">
                <a:solidFill>
                  <a:schemeClr val="accent2"/>
                </a:solidFill>
                <a:latin typeface="Arial" charset="0"/>
              </a:rPr>
              <a:t>Series of Rifabutin Analogs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262154" name="Text Box 10"/>
          <p:cNvSpPr txBox="1">
            <a:spLocks noChangeArrowheads="1"/>
          </p:cNvSpPr>
          <p:nvPr/>
        </p:nvSpPr>
        <p:spPr bwMode="auto">
          <a:xfrm>
            <a:off x="6529388" y="1143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i="1"/>
              <a:t>In vivo</a:t>
            </a:r>
            <a:r>
              <a:rPr lang="pt-PT" sz="2400" b="1"/>
              <a:t> testing</a:t>
            </a:r>
            <a:endParaRPr lang="en-US" sz="2400" b="1"/>
          </a:p>
        </p:txBody>
      </p:sp>
      <p:sp>
        <p:nvSpPr>
          <p:cNvPr id="262155" name="Rectangle 11"/>
          <p:cNvSpPr>
            <a:spLocks noChangeArrowheads="1"/>
          </p:cNvSpPr>
          <p:nvPr/>
        </p:nvSpPr>
        <p:spPr bwMode="auto">
          <a:xfrm>
            <a:off x="533400" y="4813300"/>
            <a:ext cx="8001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algn="just">
              <a:buFontTx/>
              <a:buChar char="•"/>
            </a:pPr>
            <a:r>
              <a:rPr lang="en-US" sz="1800"/>
              <a:t> </a:t>
            </a:r>
            <a:r>
              <a:rPr lang="en-US" sz="1800" b="1"/>
              <a:t>H</a:t>
            </a:r>
            <a:r>
              <a:rPr lang="en-US" sz="1800" b="1" baseline="-25000"/>
              <a:t>37</a:t>
            </a:r>
            <a:r>
              <a:rPr lang="en-US" sz="1800" b="1"/>
              <a:t>Rv</a:t>
            </a:r>
          </a:p>
          <a:p>
            <a:pPr marL="174625" indent="-174625" algn="just"/>
            <a:r>
              <a:rPr lang="en-US" sz="1800"/>
              <a:t>	 N’-acetyl-rifabutin </a:t>
            </a:r>
            <a:r>
              <a:rPr lang="en-US" sz="1800" b="1"/>
              <a:t>5</a:t>
            </a:r>
            <a:r>
              <a:rPr lang="en-US" sz="1800"/>
              <a:t> was most active against MTB H37Rv strain, promoting a statistically significant reduction of lung bacilli load. </a:t>
            </a:r>
          </a:p>
          <a:p>
            <a:pPr marL="174625" indent="-174625" algn="just">
              <a:buFontTx/>
              <a:buChar char="•"/>
            </a:pPr>
            <a:r>
              <a:rPr lang="pt-PT" sz="1800"/>
              <a:t> </a:t>
            </a:r>
            <a:r>
              <a:rPr lang="pt-PT" sz="1800" b="1"/>
              <a:t>MDR-MTB</a:t>
            </a:r>
          </a:p>
          <a:p>
            <a:pPr marL="174625" indent="-174625" algn="just"/>
            <a:r>
              <a:rPr lang="pt-PT" sz="1800"/>
              <a:t>	 </a:t>
            </a:r>
            <a:r>
              <a:rPr lang="en-US" sz="1800"/>
              <a:t>N’-undec-11-enoyl-rifabutin </a:t>
            </a:r>
            <a:r>
              <a:rPr lang="en-US" sz="1800" b="1"/>
              <a:t>8</a:t>
            </a:r>
            <a:r>
              <a:rPr lang="en-US" sz="1800"/>
              <a:t> was more efficient against MDR strains, inducing lower bacilli loads than RBT </a:t>
            </a:r>
            <a:r>
              <a:rPr lang="en-US" sz="1800" b="1"/>
              <a:t>1</a:t>
            </a:r>
            <a:r>
              <a:rPr lang="en-US" sz="1800"/>
              <a:t> and RBT </a:t>
            </a:r>
            <a:r>
              <a:rPr lang="en-US" sz="1800" b="1"/>
              <a:t>5</a:t>
            </a:r>
          </a:p>
        </p:txBody>
      </p:sp>
      <p:pic>
        <p:nvPicPr>
          <p:cNvPr id="26215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709738"/>
            <a:ext cx="3328988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2157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651000"/>
            <a:ext cx="3429000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2159" name="Text Box 15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57213" y="1946275"/>
            <a:ext cx="8229600" cy="4225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CC"/>
                </a:solidFill>
                <a:latin typeface="Calibri" pitchFamily="34" charset="0"/>
              </a:rPr>
              <a:t>The last few years have seen a number of “revolutionary” new technologies: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Gene chips, genomics and HGP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Bioinformatics &amp; Molecular biology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More protein structures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High-throughput screening &amp; assays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Virtual screening and library design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Docking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Combinatorial chemistry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In-vitro ADME testing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latin typeface="Calibri" pitchFamily="34" charset="0"/>
              </a:rPr>
              <a:t>Other computational methods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20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CC"/>
                </a:solidFill>
                <a:latin typeface="Calibri" pitchFamily="34" charset="0"/>
              </a:rPr>
              <a:t>How do we make it all work for us?</a:t>
            </a:r>
            <a:endParaRPr lang="en-US" sz="2800" smtClean="0">
              <a:solidFill>
                <a:srgbClr val="0000CC"/>
              </a:solidFill>
              <a:latin typeface="Calibri" pitchFamily="34" charset="0"/>
            </a:endParaRPr>
          </a:p>
        </p:txBody>
      </p:sp>
      <p:sp>
        <p:nvSpPr>
          <p:cNvPr id="199685" name="Rectangle 5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The New Paradigm</a:t>
            </a:r>
            <a:endParaRPr lang="en-US" sz="1600">
              <a:latin typeface="Arial" charset="0"/>
            </a:endParaRP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DRUG DISCOVERY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58051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58053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58054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58055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sz="2400" b="1">
                <a:solidFill>
                  <a:schemeClr val="accent2"/>
                </a:solidFill>
              </a:rPr>
              <a:t>1st Series of Rifabutin Analogs </a:t>
            </a:r>
            <a:endParaRPr lang="en-US" sz="2400" b="1">
              <a:solidFill>
                <a:schemeClr val="accent2"/>
              </a:solidFill>
            </a:endParaRPr>
          </a:p>
        </p:txBody>
      </p:sp>
      <p:pic>
        <p:nvPicPr>
          <p:cNvPr id="25805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784350"/>
            <a:ext cx="6705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8060" name="Text Box 12"/>
          <p:cNvSpPr txBox="1">
            <a:spLocks noChangeArrowheads="1"/>
          </p:cNvSpPr>
          <p:nvPr/>
        </p:nvSpPr>
        <p:spPr bwMode="auto">
          <a:xfrm>
            <a:off x="5519738" y="4694238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/>
              <a:t>AAC, </a:t>
            </a:r>
            <a:r>
              <a:rPr lang="pt-PT" i="1"/>
              <a:t>in press, 2010</a:t>
            </a:r>
            <a:endParaRPr lang="en-US" i="1"/>
          </a:p>
        </p:txBody>
      </p:sp>
      <p:sp>
        <p:nvSpPr>
          <p:cNvPr id="258061" name="Text Box 13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69315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9317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69318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sz="2400" b="1">
                <a:solidFill>
                  <a:schemeClr val="accent2"/>
                </a:solidFill>
              </a:rPr>
              <a:t>1st Series of Rifabutin Analogs </a:t>
            </a:r>
            <a:endParaRPr lang="en-US" sz="2400" b="1">
              <a:solidFill>
                <a:schemeClr val="accent2"/>
              </a:solidFill>
            </a:endParaRPr>
          </a:p>
        </p:txBody>
      </p:sp>
      <p:graphicFrame>
        <p:nvGraphicFramePr>
          <p:cNvPr id="269322" name="Object 10"/>
          <p:cNvGraphicFramePr>
            <a:graphicFrameLocks noChangeAspect="1"/>
          </p:cNvGraphicFramePr>
          <p:nvPr>
            <p:ph sz="half" idx="4294967295"/>
          </p:nvPr>
        </p:nvGraphicFramePr>
        <p:xfrm>
          <a:off x="304800" y="1797050"/>
          <a:ext cx="5334000" cy="1841500"/>
        </p:xfrm>
        <a:graphic>
          <a:graphicData uri="http://schemas.openxmlformats.org/presentationml/2006/ole">
            <p:oleObj spid="_x0000_s269322" name="Document" r:id="rId4" imgW="5195993" imgH="1793207" progId="Word.Document.8">
              <p:link updateAutomatic="1"/>
            </p:oleObj>
          </a:graphicData>
        </a:graphic>
      </p:graphicFrame>
      <p:graphicFrame>
        <p:nvGraphicFramePr>
          <p:cNvPr id="269324" name="Object 12"/>
          <p:cNvGraphicFramePr>
            <a:graphicFrameLocks noChangeAspect="1"/>
          </p:cNvGraphicFramePr>
          <p:nvPr>
            <p:ph sz="half" idx="4294967295"/>
          </p:nvPr>
        </p:nvGraphicFramePr>
        <p:xfrm>
          <a:off x="3429000" y="3186113"/>
          <a:ext cx="5562600" cy="3214687"/>
        </p:xfrm>
        <a:graphic>
          <a:graphicData uri="http://schemas.openxmlformats.org/presentationml/2006/ole">
            <p:oleObj spid="_x0000_s269324" name="Document" r:id="rId4" imgW="6193092" imgH="3578483" progId="Word.Document.8">
              <p:link updateAutomatic="1"/>
            </p:oleObj>
          </a:graphicData>
        </a:graphic>
      </p:graphicFrame>
      <p:sp>
        <p:nvSpPr>
          <p:cNvPr id="269328" name="Text Box 16"/>
          <p:cNvSpPr txBox="1">
            <a:spLocks noChangeArrowheads="1"/>
          </p:cNvSpPr>
          <p:nvPr/>
        </p:nvSpPr>
        <p:spPr bwMode="auto">
          <a:xfrm>
            <a:off x="5872163" y="1195388"/>
            <a:ext cx="28717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i="1"/>
              <a:t>In vitro</a:t>
            </a:r>
            <a:r>
              <a:rPr lang="pt-PT" sz="2400" b="1"/>
              <a:t> testing</a:t>
            </a:r>
          </a:p>
          <a:p>
            <a:pPr>
              <a:spcBef>
                <a:spcPct val="50000"/>
              </a:spcBef>
            </a:pPr>
            <a:r>
              <a:rPr lang="pt-PT" sz="2400" b="1"/>
              <a:t>rpoB gene mutations</a:t>
            </a:r>
          </a:p>
          <a:p>
            <a:pPr>
              <a:spcBef>
                <a:spcPct val="50000"/>
              </a:spcBef>
            </a:pPr>
            <a:r>
              <a:rPr lang="pt-PT" sz="2400" b="1"/>
              <a:t>RFP resistant strains</a:t>
            </a:r>
            <a:endParaRPr lang="en-US" sz="2400" b="1"/>
          </a:p>
        </p:txBody>
      </p:sp>
      <p:sp>
        <p:nvSpPr>
          <p:cNvPr id="269329" name="Text Box 17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69330" name="AutoShape 18"/>
          <p:cNvSpPr>
            <a:spLocks/>
          </p:cNvSpPr>
          <p:nvPr/>
        </p:nvSpPr>
        <p:spPr bwMode="auto">
          <a:xfrm>
            <a:off x="3276600" y="4572000"/>
            <a:ext cx="152400" cy="381000"/>
          </a:xfrm>
          <a:prstGeom prst="leftBrace">
            <a:avLst>
              <a:gd name="adj1" fmla="val 20833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9331" name="Line 19"/>
          <p:cNvSpPr>
            <a:spLocks noChangeShapeType="1"/>
          </p:cNvSpPr>
          <p:nvPr/>
        </p:nvSpPr>
        <p:spPr bwMode="auto">
          <a:xfrm flipH="1">
            <a:off x="3276600" y="5029200"/>
            <a:ext cx="228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69332" name="Text Box 20"/>
          <p:cNvSpPr txBox="1">
            <a:spLocks noChangeArrowheads="1"/>
          </p:cNvSpPr>
          <p:nvPr/>
        </p:nvSpPr>
        <p:spPr bwMode="auto">
          <a:xfrm>
            <a:off x="152400" y="4356100"/>
            <a:ext cx="3124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PT" sz="1600">
                <a:solidFill>
                  <a:srgbClr val="FF3300"/>
                </a:solidFill>
              </a:rPr>
              <a:t>Mutations in Ser531Leu and His526Arg lead to highly resistant strains to all tested compounds</a:t>
            </a:r>
            <a:endParaRPr lang="en-US" sz="1600">
              <a:solidFill>
                <a:srgbClr val="FF3300"/>
              </a:solidFill>
            </a:endParaRPr>
          </a:p>
        </p:txBody>
      </p:sp>
      <p:sp>
        <p:nvSpPr>
          <p:cNvPr id="269333" name="Line 21"/>
          <p:cNvSpPr>
            <a:spLocks noChangeShapeType="1"/>
          </p:cNvSpPr>
          <p:nvPr/>
        </p:nvSpPr>
        <p:spPr bwMode="auto">
          <a:xfrm flipH="1">
            <a:off x="3276600" y="5300663"/>
            <a:ext cx="2286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69334" name="Line 22"/>
          <p:cNvSpPr>
            <a:spLocks noChangeShapeType="1"/>
          </p:cNvSpPr>
          <p:nvPr/>
        </p:nvSpPr>
        <p:spPr bwMode="auto">
          <a:xfrm flipH="1">
            <a:off x="3276600" y="5424488"/>
            <a:ext cx="2286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69335" name="Line 23"/>
          <p:cNvSpPr>
            <a:spLocks noChangeShapeType="1"/>
          </p:cNvSpPr>
          <p:nvPr/>
        </p:nvSpPr>
        <p:spPr bwMode="auto">
          <a:xfrm flipH="1">
            <a:off x="3271838" y="5638800"/>
            <a:ext cx="2286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69337" name="Line 25"/>
          <p:cNvSpPr>
            <a:spLocks noChangeShapeType="1"/>
          </p:cNvSpPr>
          <p:nvPr/>
        </p:nvSpPr>
        <p:spPr bwMode="auto">
          <a:xfrm flipH="1">
            <a:off x="3262313" y="6248400"/>
            <a:ext cx="2286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69338" name="Text Box 26"/>
          <p:cNvSpPr txBox="1">
            <a:spLocks noChangeArrowheads="1"/>
          </p:cNvSpPr>
          <p:nvPr/>
        </p:nvSpPr>
        <p:spPr bwMode="auto">
          <a:xfrm>
            <a:off x="381000" y="5486400"/>
            <a:ext cx="266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PT" sz="1600">
                <a:solidFill>
                  <a:srgbClr val="0000CC"/>
                </a:solidFill>
              </a:rPr>
              <a:t>Absence of cross-resistance between RFP and RFB</a:t>
            </a:r>
            <a:endParaRPr lang="en-US" sz="1600">
              <a:solidFill>
                <a:srgbClr val="0000CC"/>
              </a:solidFill>
            </a:endParaRPr>
          </a:p>
        </p:txBody>
      </p:sp>
      <p:sp>
        <p:nvSpPr>
          <p:cNvPr id="269339" name="Text Box 27"/>
          <p:cNvSpPr txBox="1">
            <a:spLocks noChangeArrowheads="1"/>
          </p:cNvSpPr>
          <p:nvPr/>
        </p:nvSpPr>
        <p:spPr bwMode="auto">
          <a:xfrm>
            <a:off x="6572250" y="3178175"/>
            <a:ext cx="1751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600"/>
              <a:t>Best overall results</a:t>
            </a:r>
            <a:endParaRPr lang="en-US" sz="1600"/>
          </a:p>
        </p:txBody>
      </p:sp>
      <p:sp>
        <p:nvSpPr>
          <p:cNvPr id="269340" name="Line 28"/>
          <p:cNvSpPr>
            <a:spLocks noChangeShapeType="1"/>
          </p:cNvSpPr>
          <p:nvPr/>
        </p:nvSpPr>
        <p:spPr bwMode="auto">
          <a:xfrm>
            <a:off x="6248400" y="3352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69341" name="Line 29"/>
          <p:cNvSpPr>
            <a:spLocks noChangeShapeType="1"/>
          </p:cNvSpPr>
          <p:nvPr/>
        </p:nvSpPr>
        <p:spPr bwMode="auto">
          <a:xfrm>
            <a:off x="6248400" y="3352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72387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72388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72391" name="Text Box 7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72393" name="Text Box 9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72395" name="Text Box 11"/>
          <p:cNvSpPr txBox="1">
            <a:spLocks noChangeArrowheads="1"/>
          </p:cNvSpPr>
          <p:nvPr/>
        </p:nvSpPr>
        <p:spPr bwMode="auto">
          <a:xfrm>
            <a:off x="304800" y="2955925"/>
            <a:ext cx="4114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defTabSz="449263">
              <a:spcBef>
                <a:spcPct val="50000"/>
              </a:spcBef>
              <a:buFont typeface="Wingdings" pitchFamily="2" charset="2"/>
              <a:buChar char="Ø"/>
            </a:pPr>
            <a:r>
              <a:rPr lang="pt-PT" b="1"/>
              <a:t>Our Knowledge from NMR studies:</a:t>
            </a:r>
          </a:p>
          <a:p>
            <a:pPr marL="174625" indent="-174625" algn="just" defTabSz="449263">
              <a:spcBef>
                <a:spcPct val="50000"/>
              </a:spcBef>
              <a:buFont typeface="Wingdings" pitchFamily="2" charset="2"/>
              <a:buChar char="§"/>
            </a:pPr>
            <a:r>
              <a:rPr lang="pt-PT"/>
              <a:t> Methyl C</a:t>
            </a:r>
            <a:r>
              <a:rPr lang="pt-PT" baseline="-25000"/>
              <a:t>34 </a:t>
            </a:r>
            <a:r>
              <a:rPr lang="pt-PT"/>
              <a:t>oscillates back and forth over the chromophore by means of the rocking of the central part of the ansa chain.</a:t>
            </a:r>
          </a:p>
          <a:p>
            <a:pPr marL="174625" indent="-174625" algn="just" defTabSz="449263">
              <a:spcBef>
                <a:spcPct val="50000"/>
              </a:spcBef>
              <a:buFont typeface="Wingdings" pitchFamily="2" charset="2"/>
              <a:buChar char="Ø"/>
            </a:pPr>
            <a:r>
              <a:rPr lang="pt-PT" b="1"/>
              <a:t>Previous works from Arora </a:t>
            </a:r>
            <a:r>
              <a:rPr lang="pt-PT" b="1" i="1"/>
              <a:t>et al.</a:t>
            </a:r>
            <a:r>
              <a:rPr lang="pt-PT" b="1"/>
              <a:t> (J. Antibiot., 1992) and more recently of Bachi </a:t>
            </a:r>
            <a:r>
              <a:rPr lang="pt-PT" b="1" i="1"/>
              <a:t>et al</a:t>
            </a:r>
            <a:r>
              <a:rPr lang="pt-PT" b="1"/>
              <a:t> (New J. Chem., 2008), describe two limiting conformers: open (active) and close (inactive).</a:t>
            </a:r>
            <a:endParaRPr lang="en-US" b="1"/>
          </a:p>
        </p:txBody>
      </p:sp>
      <p:pic>
        <p:nvPicPr>
          <p:cNvPr id="272399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87563"/>
            <a:ext cx="42672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2400" name="Rectangle 16"/>
          <p:cNvSpPr>
            <a:spLocks noChangeArrowheads="1"/>
          </p:cNvSpPr>
          <p:nvPr/>
        </p:nvSpPr>
        <p:spPr bwMode="auto">
          <a:xfrm>
            <a:off x="4679950" y="5991225"/>
            <a:ext cx="4311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en-GB" sz="1600"/>
              <a:t>Figure: High-field region of 1H-NMR at different temperatures (CH</a:t>
            </a:r>
            <a:r>
              <a:rPr lang="en-GB" sz="1600" baseline="-25000"/>
              <a:t>3</a:t>
            </a:r>
            <a:r>
              <a:rPr lang="en-GB" sz="1600"/>
              <a:t>-34 peak variation)</a:t>
            </a:r>
          </a:p>
        </p:txBody>
      </p:sp>
      <p:sp>
        <p:nvSpPr>
          <p:cNvPr id="272401" name="Rectangle 17"/>
          <p:cNvSpPr>
            <a:spLocks noChangeArrowheads="1"/>
          </p:cNvSpPr>
          <p:nvPr/>
        </p:nvSpPr>
        <p:spPr bwMode="auto">
          <a:xfrm>
            <a:off x="304800" y="2286000"/>
            <a:ext cx="5738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b="1"/>
              <a:t>Background: Why studying Rifamycin confomations?</a:t>
            </a:r>
            <a:endParaRPr lang="en-US" b="1"/>
          </a:p>
        </p:txBody>
      </p:sp>
      <p:sp>
        <p:nvSpPr>
          <p:cNvPr id="272402" name="Text Box 18"/>
          <p:cNvSpPr txBox="1">
            <a:spLocks noChangeArrowheads="1"/>
          </p:cNvSpPr>
          <p:nvPr/>
        </p:nvSpPr>
        <p:spPr bwMode="auto">
          <a:xfrm>
            <a:off x="5334000" y="49672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800"/>
              <a:t>RFB </a:t>
            </a:r>
            <a:r>
              <a:rPr lang="pt-PT" sz="1800" b="1"/>
              <a:t>7</a:t>
            </a:r>
            <a:endParaRPr lang="en-US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79555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79558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79559" name="Text Box 7"/>
          <p:cNvSpPr txBox="1">
            <a:spLocks noChangeArrowheads="1"/>
          </p:cNvSpPr>
          <p:nvPr/>
        </p:nvSpPr>
        <p:spPr bwMode="auto">
          <a:xfrm>
            <a:off x="766763" y="2147888"/>
            <a:ext cx="8148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49263">
              <a:spcBef>
                <a:spcPct val="50000"/>
              </a:spcBef>
            </a:pPr>
            <a:r>
              <a:rPr lang="pt-PT" b="1"/>
              <a:t>1) 	The poor man solution: Performing molcular structure Total Energy 	minimization studies – a low burden computational resources strategy</a:t>
            </a:r>
            <a:endParaRPr lang="en-US" b="1"/>
          </a:p>
        </p:txBody>
      </p:sp>
      <p:graphicFrame>
        <p:nvGraphicFramePr>
          <p:cNvPr id="279560" name="Object 8"/>
          <p:cNvGraphicFramePr>
            <a:graphicFrameLocks noChangeAspect="1"/>
          </p:cNvGraphicFramePr>
          <p:nvPr>
            <p:ph idx="4294967295"/>
          </p:nvPr>
        </p:nvGraphicFramePr>
        <p:xfrm>
          <a:off x="4476750" y="3222625"/>
          <a:ext cx="4057650" cy="2797175"/>
        </p:xfrm>
        <a:graphic>
          <a:graphicData uri="http://schemas.openxmlformats.org/presentationml/2006/ole">
            <p:oleObj spid="_x0000_s279560" name="Chem3D XML" r:id="rId4" imgW="3067202" imgH="2114702" progId="Chem3D.Document.9">
              <p:embed/>
            </p:oleObj>
          </a:graphicData>
        </a:graphic>
      </p:graphicFrame>
      <p:sp>
        <p:nvSpPr>
          <p:cNvPr id="279561" name="Rectangle 9"/>
          <p:cNvSpPr>
            <a:spLocks noChangeArrowheads="1"/>
          </p:cNvSpPr>
          <p:nvPr/>
        </p:nvSpPr>
        <p:spPr bwMode="auto">
          <a:xfrm>
            <a:off x="3962400" y="6113463"/>
            <a:ext cx="502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eaLnBrk="0" hangingPunct="0"/>
            <a:r>
              <a:rPr lang="en-GB" sz="1600"/>
              <a:t>Figure: Overlay of all Total Energy minimized RFB analogs</a:t>
            </a:r>
          </a:p>
        </p:txBody>
      </p:sp>
      <p:grpSp>
        <p:nvGrpSpPr>
          <p:cNvPr id="279566" name="Group 14"/>
          <p:cNvGrpSpPr>
            <a:grpSpLocks/>
          </p:cNvGrpSpPr>
          <p:nvPr/>
        </p:nvGrpSpPr>
        <p:grpSpPr bwMode="auto">
          <a:xfrm>
            <a:off x="381000" y="3076575"/>
            <a:ext cx="3276600" cy="3324225"/>
            <a:chOff x="240" y="1938"/>
            <a:chExt cx="2064" cy="2094"/>
          </a:xfrm>
        </p:grpSpPr>
        <p:pic>
          <p:nvPicPr>
            <p:cNvPr id="279562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" y="2178"/>
              <a:ext cx="1884" cy="942"/>
            </a:xfrm>
            <a:prstGeom prst="rect">
              <a:avLst/>
            </a:prstGeom>
            <a:noFill/>
          </p:spPr>
        </p:pic>
        <p:pic>
          <p:nvPicPr>
            <p:cNvPr id="279563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6" y="3168"/>
              <a:ext cx="1350" cy="276"/>
            </a:xfrm>
            <a:prstGeom prst="rect">
              <a:avLst/>
            </a:prstGeom>
            <a:noFill/>
          </p:spPr>
        </p:pic>
        <p:sp>
          <p:nvSpPr>
            <p:cNvPr id="279564" name="Text Box 12"/>
            <p:cNvSpPr txBox="1">
              <a:spLocks noChangeArrowheads="1"/>
            </p:cNvSpPr>
            <p:nvPr/>
          </p:nvSpPr>
          <p:spPr bwMode="auto">
            <a:xfrm>
              <a:off x="279" y="1938"/>
              <a:ext cx="16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t-PT" sz="1800" b="1"/>
                <a:t>Energy Minimization data</a:t>
              </a:r>
              <a:endParaRPr lang="en-US" sz="1800" b="1"/>
            </a:p>
          </p:txBody>
        </p:sp>
        <p:sp>
          <p:nvSpPr>
            <p:cNvPr id="279565" name="Text Box 13"/>
            <p:cNvSpPr txBox="1">
              <a:spLocks noChangeArrowheads="1"/>
            </p:cNvSpPr>
            <p:nvPr/>
          </p:nvSpPr>
          <p:spPr bwMode="auto">
            <a:xfrm>
              <a:off x="240" y="3512"/>
              <a:ext cx="2064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1600"/>
                <a:t>Acceptance criteria: Minimum RMS gradient = 0.01 or same number of iterations from 3 consecutive runs.</a:t>
              </a:r>
              <a:endParaRPr lang="en-US" sz="1600"/>
            </a:p>
          </p:txBody>
        </p:sp>
      </p:grpSp>
      <p:sp>
        <p:nvSpPr>
          <p:cNvPr id="279567" name="Rectangle 15"/>
          <p:cNvSpPr>
            <a:spLocks noChangeArrowheads="1"/>
          </p:cNvSpPr>
          <p:nvPr/>
        </p:nvSpPr>
        <p:spPr bwMode="auto">
          <a:xfrm>
            <a:off x="381000" y="3048000"/>
            <a:ext cx="3276600" cy="335280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79568" name="Text Box 16"/>
          <p:cNvSpPr txBox="1">
            <a:spLocks noChangeArrowheads="1"/>
          </p:cNvSpPr>
          <p:nvPr/>
        </p:nvSpPr>
        <p:spPr bwMode="auto">
          <a:xfrm>
            <a:off x="3886200" y="3124200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>
                <a:solidFill>
                  <a:srgbClr val="0000CC"/>
                </a:solidFill>
              </a:rPr>
              <a:t>ChemBioOffice 2008</a:t>
            </a:r>
            <a:endParaRPr lang="en-US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85699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85701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85703" name="Text Box 7"/>
          <p:cNvSpPr txBox="1">
            <a:spLocks noChangeArrowheads="1"/>
          </p:cNvSpPr>
          <p:nvPr/>
        </p:nvSpPr>
        <p:spPr bwMode="auto">
          <a:xfrm>
            <a:off x="766763" y="2105025"/>
            <a:ext cx="8148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49263">
              <a:spcBef>
                <a:spcPct val="50000"/>
              </a:spcBef>
            </a:pPr>
            <a:r>
              <a:rPr lang="pt-PT" b="1"/>
              <a:t>1) 	The poor man solution: Performing molcular structure Total Energy 	minimization studies – a low burden computational resources strategy</a:t>
            </a:r>
            <a:endParaRPr lang="en-US" b="1"/>
          </a:p>
        </p:txBody>
      </p:sp>
      <p:sp>
        <p:nvSpPr>
          <p:cNvPr id="285704" name="Rectangle 8"/>
          <p:cNvSpPr>
            <a:spLocks noChangeArrowheads="1"/>
          </p:cNvSpPr>
          <p:nvPr/>
        </p:nvSpPr>
        <p:spPr bwMode="auto">
          <a:xfrm>
            <a:off x="2819400" y="5381625"/>
            <a:ext cx="60198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1400"/>
              <a:t>Figure: Difference arising from the reduction of C11-furanone:  In the image on the left is seen the relative position of the furanol hydroxyl of RFB3 and RFB 5 when comparing to the furanone ketone; In the right image we notice that it is possible to group with basis on the C28=C29 double bond the furanone and the furanol RFB derivatives. </a:t>
            </a:r>
            <a:endParaRPr lang="en-GB" sz="1400"/>
          </a:p>
        </p:txBody>
      </p:sp>
      <p:sp>
        <p:nvSpPr>
          <p:cNvPr id="285705" name="Text Box 9"/>
          <p:cNvSpPr txBox="1">
            <a:spLocks noChangeArrowheads="1"/>
          </p:cNvSpPr>
          <p:nvPr/>
        </p:nvSpPr>
        <p:spPr bwMode="auto">
          <a:xfrm>
            <a:off x="381000" y="3581400"/>
            <a:ext cx="28194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/>
              <a:t>Major differences in conformations:</a:t>
            </a:r>
          </a:p>
          <a:p>
            <a:pPr>
              <a:spcBef>
                <a:spcPct val="50000"/>
              </a:spcBef>
            </a:pPr>
            <a:r>
              <a:rPr lang="pt-PT"/>
              <a:t>- Furanone vs furanol analogs</a:t>
            </a:r>
            <a:endParaRPr lang="en-US"/>
          </a:p>
        </p:txBody>
      </p:sp>
      <p:sp>
        <p:nvSpPr>
          <p:cNvPr id="285706" name="Rectangle 10"/>
          <p:cNvSpPr>
            <a:spLocks noChangeArrowheads="1"/>
          </p:cNvSpPr>
          <p:nvPr/>
        </p:nvSpPr>
        <p:spPr bwMode="auto">
          <a:xfrm>
            <a:off x="-4668838" y="21812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pt-PT" sz="3200">
              <a:latin typeface="Arial" charset="0"/>
            </a:endParaRPr>
          </a:p>
        </p:txBody>
      </p:sp>
      <p:pic>
        <p:nvPicPr>
          <p:cNvPr id="2857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9925" y="2786063"/>
            <a:ext cx="5372100" cy="262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81603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81604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766763" y="2105025"/>
            <a:ext cx="8148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49263">
              <a:spcBef>
                <a:spcPct val="50000"/>
              </a:spcBef>
            </a:pPr>
            <a:r>
              <a:rPr lang="pt-PT" b="1"/>
              <a:t>1) 	The poor man solution: Performing molcular structure Total Energy 	minimization studies – a low burden computational resources strategy</a:t>
            </a:r>
            <a:endParaRPr lang="en-US" b="1"/>
          </a:p>
        </p:txBody>
      </p:sp>
      <p:sp>
        <p:nvSpPr>
          <p:cNvPr id="281609" name="Rectangle 9"/>
          <p:cNvSpPr>
            <a:spLocks noChangeArrowheads="1"/>
          </p:cNvSpPr>
          <p:nvPr/>
        </p:nvSpPr>
        <p:spPr bwMode="auto">
          <a:xfrm>
            <a:off x="2819400" y="5302250"/>
            <a:ext cx="6019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1600"/>
              <a:t>Figure: Difference arising from the reduction of C11-furanone:  In the image on the left are seen the distances between C11-oxygenated function and the C25- acetyl carbonyl or C25-OH (deacetyl derivatives); in the right image are displayed the measured distances between the same C11-oxygenated group and C23-OH</a:t>
            </a:r>
            <a:endParaRPr lang="en-GB" sz="1600"/>
          </a:p>
        </p:txBody>
      </p:sp>
      <p:sp>
        <p:nvSpPr>
          <p:cNvPr id="281617" name="Text Box 17"/>
          <p:cNvSpPr txBox="1">
            <a:spLocks noChangeArrowheads="1"/>
          </p:cNvSpPr>
          <p:nvPr/>
        </p:nvSpPr>
        <p:spPr bwMode="auto">
          <a:xfrm>
            <a:off x="381000" y="3581400"/>
            <a:ext cx="28194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/>
              <a:t>Major differences in conformations:</a:t>
            </a:r>
          </a:p>
          <a:p>
            <a:pPr>
              <a:spcBef>
                <a:spcPct val="50000"/>
              </a:spcBef>
            </a:pPr>
            <a:r>
              <a:rPr lang="pt-PT"/>
              <a:t>- Furanone vs furanone analogs</a:t>
            </a:r>
            <a:endParaRPr lang="en-US"/>
          </a:p>
        </p:txBody>
      </p:sp>
      <p:sp>
        <p:nvSpPr>
          <p:cNvPr id="281622" name="Rectangle 22"/>
          <p:cNvSpPr>
            <a:spLocks noChangeArrowheads="1"/>
          </p:cNvSpPr>
          <p:nvPr/>
        </p:nvSpPr>
        <p:spPr bwMode="auto">
          <a:xfrm>
            <a:off x="-4668838" y="21812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pt-PT" sz="3200">
              <a:latin typeface="Arial" charset="0"/>
            </a:endParaRPr>
          </a:p>
        </p:txBody>
      </p:sp>
      <p:grpSp>
        <p:nvGrpSpPr>
          <p:cNvPr id="281619" name="Group 19"/>
          <p:cNvGrpSpPr>
            <a:grpSpLocks/>
          </p:cNvGrpSpPr>
          <p:nvPr/>
        </p:nvGrpSpPr>
        <p:grpSpPr bwMode="auto">
          <a:xfrm>
            <a:off x="3781425" y="2838450"/>
            <a:ext cx="4981575" cy="2495550"/>
            <a:chOff x="1341" y="14058"/>
            <a:chExt cx="7845" cy="3930"/>
          </a:xfrm>
        </p:grpSpPr>
        <p:pic>
          <p:nvPicPr>
            <p:cNvPr id="281621" name="Imagem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41" y="14058"/>
              <a:ext cx="4770" cy="3925"/>
            </a:xfrm>
            <a:prstGeom prst="rect">
              <a:avLst/>
            </a:prstGeom>
            <a:noFill/>
          </p:spPr>
        </p:pic>
        <p:pic>
          <p:nvPicPr>
            <p:cNvPr id="281620" name="Imagem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81" y="14058"/>
              <a:ext cx="2805" cy="3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83654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83655" name="Text Box 7"/>
          <p:cNvSpPr txBox="1">
            <a:spLocks noChangeArrowheads="1"/>
          </p:cNvSpPr>
          <p:nvPr/>
        </p:nvSpPr>
        <p:spPr bwMode="auto">
          <a:xfrm>
            <a:off x="766763" y="2105025"/>
            <a:ext cx="8148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49263">
              <a:spcBef>
                <a:spcPct val="50000"/>
              </a:spcBef>
            </a:pPr>
            <a:r>
              <a:rPr lang="pt-PT" b="1"/>
              <a:t>1) 	The poor man solution: Performing molcular structure Total Energy 	minimization studies – a low burden computational resources strategy</a:t>
            </a:r>
            <a:endParaRPr lang="en-US" b="1"/>
          </a:p>
        </p:txBody>
      </p:sp>
      <p:sp>
        <p:nvSpPr>
          <p:cNvPr id="283656" name="Rectangle 8"/>
          <p:cNvSpPr>
            <a:spLocks noChangeArrowheads="1"/>
          </p:cNvSpPr>
          <p:nvPr/>
        </p:nvSpPr>
        <p:spPr bwMode="auto">
          <a:xfrm>
            <a:off x="2862263" y="5516563"/>
            <a:ext cx="60198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1400"/>
              <a:t>Figure: Zoom of the isobutylpiperidyl moiety of RFB 1-7 viewed from below the cromophore system. The oval form A groups RFB 1 and the other non N’-acylated derivatives (RFB 2 and RFB 3), while oval form B groups the N’-acylated RFB 1 derivatives (RFB 4, RFB 5, RFB 6 and RFB 7).</a:t>
            </a:r>
            <a:endParaRPr lang="en-GB" sz="1400"/>
          </a:p>
        </p:txBody>
      </p:sp>
      <p:sp>
        <p:nvSpPr>
          <p:cNvPr id="283657" name="Text Box 9"/>
          <p:cNvSpPr txBox="1">
            <a:spLocks noChangeArrowheads="1"/>
          </p:cNvSpPr>
          <p:nvPr/>
        </p:nvSpPr>
        <p:spPr bwMode="auto">
          <a:xfrm>
            <a:off x="533400" y="3505200"/>
            <a:ext cx="3124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/>
              <a:t>Major differences in conformations:</a:t>
            </a:r>
          </a:p>
          <a:p>
            <a:pPr>
              <a:spcBef>
                <a:spcPct val="50000"/>
              </a:spcBef>
            </a:pPr>
            <a:r>
              <a:rPr lang="pt-PT"/>
              <a:t>- N’-acylated vs non acylated analogs</a:t>
            </a:r>
            <a:endParaRPr lang="en-US"/>
          </a:p>
        </p:txBody>
      </p:sp>
      <p:sp>
        <p:nvSpPr>
          <p:cNvPr id="283658" name="Rectangle 10"/>
          <p:cNvSpPr>
            <a:spLocks noChangeArrowheads="1"/>
          </p:cNvSpPr>
          <p:nvPr/>
        </p:nvSpPr>
        <p:spPr bwMode="auto">
          <a:xfrm>
            <a:off x="-4668838" y="21812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pt-PT" sz="3200">
              <a:latin typeface="Arial" charset="0"/>
            </a:endParaRPr>
          </a:p>
        </p:txBody>
      </p:sp>
      <p:pic>
        <p:nvPicPr>
          <p:cNvPr id="283663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771775"/>
            <a:ext cx="2551113" cy="2763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graphicFrame>
        <p:nvGraphicFramePr>
          <p:cNvPr id="186378" name="Object 10"/>
          <p:cNvGraphicFramePr>
            <a:graphicFrameLocks noChangeAspect="1"/>
          </p:cNvGraphicFramePr>
          <p:nvPr>
            <p:ph idx="4294967295"/>
          </p:nvPr>
        </p:nvGraphicFramePr>
        <p:xfrm>
          <a:off x="4354513" y="1666875"/>
          <a:ext cx="4484687" cy="4419600"/>
        </p:xfrm>
        <a:graphic>
          <a:graphicData uri="http://schemas.openxmlformats.org/presentationml/2006/ole">
            <p:oleObj spid="_x0000_s186378" name="Document" r:id="rId4" imgW="5465149" imgH="5385750" progId="Word.Document.8">
              <p:link updateAutomatic="1"/>
            </p:oleObj>
          </a:graphicData>
        </a:graphic>
      </p:graphicFrame>
      <p:sp>
        <p:nvSpPr>
          <p:cNvPr id="186381" name="Rectangle 13"/>
          <p:cNvSpPr>
            <a:spLocks noChangeArrowheads="1"/>
          </p:cNvSpPr>
          <p:nvPr/>
        </p:nvSpPr>
        <p:spPr bwMode="auto">
          <a:xfrm>
            <a:off x="304800" y="1981200"/>
            <a:ext cx="3962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Several van de Waals interactions with residues of the RNAP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Hydrogen bonding occurs in numerous places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Strong affinity of the rifabutin for the RNAP</a:t>
            </a:r>
          </a:p>
        </p:txBody>
      </p:sp>
      <p:sp>
        <p:nvSpPr>
          <p:cNvPr id="186382" name="Text Box 14"/>
          <p:cNvSpPr txBox="1">
            <a:spLocks noChangeArrowheads="1"/>
          </p:cNvSpPr>
          <p:nvPr/>
        </p:nvSpPr>
        <p:spPr bwMode="auto">
          <a:xfrm>
            <a:off x="762000" y="1100138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sz="2400" b="1">
                <a:solidFill>
                  <a:schemeClr val="accent2"/>
                </a:solidFill>
                <a:latin typeface="Arial" charset="0"/>
              </a:rPr>
              <a:t>PDB crystal structure of RFB/ RNAP </a:t>
            </a:r>
            <a:r>
              <a:rPr lang="pt-PT" sz="2400" b="1" i="1">
                <a:solidFill>
                  <a:schemeClr val="accent2"/>
                </a:solidFill>
                <a:latin typeface="Arial" charset="0"/>
              </a:rPr>
              <a:t>T. Thermophillus</a:t>
            </a:r>
            <a:r>
              <a:rPr lang="pt-PT" sz="2400" b="1">
                <a:solidFill>
                  <a:schemeClr val="accent2"/>
                </a:solidFill>
                <a:latin typeface="Arial" charset="0"/>
              </a:rPr>
              <a:t>  </a:t>
            </a:r>
            <a:endParaRPr lang="en-US" sz="24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86383" name="Rectangle 15"/>
          <p:cNvSpPr>
            <a:spLocks noChangeArrowheads="1"/>
          </p:cNvSpPr>
          <p:nvPr/>
        </p:nvSpPr>
        <p:spPr bwMode="auto">
          <a:xfrm>
            <a:off x="533400" y="5254625"/>
            <a:ext cx="4495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1600"/>
              <a:t>Adapted Ligplot diagram (E. coli numbering) representing the interactions of RFB </a:t>
            </a:r>
            <a:r>
              <a:rPr lang="en-US" sz="1600" b="1"/>
              <a:t>1</a:t>
            </a:r>
            <a:r>
              <a:rPr lang="en-US" sz="1600"/>
              <a:t> with 4Å distance interacting residues  of chain RNAP (Chain C) in a crystal (2A68 PDB file). </a:t>
            </a:r>
          </a:p>
        </p:txBody>
      </p:sp>
      <p:sp>
        <p:nvSpPr>
          <p:cNvPr id="186384" name="Text Box 1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74435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74436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74439" name="Text Box 7"/>
          <p:cNvSpPr txBox="1">
            <a:spLocks noChangeArrowheads="1"/>
          </p:cNvSpPr>
          <p:nvPr/>
        </p:nvSpPr>
        <p:spPr bwMode="auto">
          <a:xfrm>
            <a:off x="533400" y="2209800"/>
            <a:ext cx="4262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449263">
              <a:spcBef>
                <a:spcPct val="50000"/>
              </a:spcBef>
            </a:pPr>
            <a:r>
              <a:rPr lang="pt-PT" b="1"/>
              <a:t>1) 	The poor man solution...</a:t>
            </a:r>
            <a:endParaRPr lang="en-US" b="1"/>
          </a:p>
        </p:txBody>
      </p:sp>
      <p:pic>
        <p:nvPicPr>
          <p:cNvPr id="274467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4875" y="2057400"/>
            <a:ext cx="2778125" cy="4440238"/>
          </a:xfrm>
          <a:prstGeom prst="rect">
            <a:avLst/>
          </a:prstGeom>
          <a:noFill/>
        </p:spPr>
      </p:pic>
      <p:sp>
        <p:nvSpPr>
          <p:cNvPr id="274468" name="Rectangle 36"/>
          <p:cNvSpPr>
            <a:spLocks noChangeArrowheads="1"/>
          </p:cNvSpPr>
          <p:nvPr/>
        </p:nvSpPr>
        <p:spPr bwMode="auto">
          <a:xfrm>
            <a:off x="533400" y="4667250"/>
            <a:ext cx="48006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GB" sz="1400"/>
              <a:t>Figure: Stereo view of the Rif binding pocket of </a:t>
            </a:r>
            <a:r>
              <a:rPr lang="en-GB" sz="1400" i="1"/>
              <a:t>T. therm. </a:t>
            </a:r>
            <a:r>
              <a:rPr lang="en-GB" sz="1400"/>
              <a:t>core RNAP interacting with: RFP (A), RFB </a:t>
            </a:r>
            <a:r>
              <a:rPr lang="en-GB" sz="1400" b="1"/>
              <a:t>1</a:t>
            </a:r>
            <a:r>
              <a:rPr lang="en-GB" sz="1400"/>
              <a:t> (B), RFB </a:t>
            </a:r>
            <a:r>
              <a:rPr lang="en-GB" sz="1400" b="1"/>
              <a:t>2</a:t>
            </a:r>
            <a:r>
              <a:rPr lang="en-GB" sz="1400"/>
              <a:t> (C), RFB </a:t>
            </a:r>
            <a:r>
              <a:rPr lang="en-GB" sz="1400" b="1"/>
              <a:t>3</a:t>
            </a:r>
            <a:r>
              <a:rPr lang="en-GB" sz="1400"/>
              <a:t> (D), RFB </a:t>
            </a:r>
            <a:r>
              <a:rPr lang="en-GB" sz="1400" b="1"/>
              <a:t>4</a:t>
            </a:r>
            <a:r>
              <a:rPr lang="en-GB" sz="1400"/>
              <a:t> (E), RFB </a:t>
            </a:r>
            <a:r>
              <a:rPr lang="en-GB" sz="1400" b="1"/>
              <a:t>5</a:t>
            </a:r>
            <a:r>
              <a:rPr lang="en-GB" sz="1400"/>
              <a:t> (F), RFB </a:t>
            </a:r>
            <a:r>
              <a:rPr lang="en-GB" sz="1400" b="1"/>
              <a:t>6</a:t>
            </a:r>
            <a:r>
              <a:rPr lang="en-GB" sz="1400"/>
              <a:t> (G) and RFB </a:t>
            </a:r>
            <a:r>
              <a:rPr lang="en-GB" sz="1400" b="1"/>
              <a:t>7</a:t>
            </a:r>
            <a:r>
              <a:rPr lang="en-GB" sz="1400"/>
              <a:t> (H). The residues represented with sticks have atoms located within 4.0 Å of the Rifs. The Rifs are represented with the ball&amp;stick model. In each case, oxygen atoms are represented in red, nitrogen atoms in blue, sulphur in yellow and hydrogen atoms in white.</a:t>
            </a:r>
            <a:r>
              <a:rPr lang="en-US" sz="1400"/>
              <a:t> </a:t>
            </a:r>
          </a:p>
        </p:txBody>
      </p:sp>
      <p:sp>
        <p:nvSpPr>
          <p:cNvPr id="274469" name="Text Box 37"/>
          <p:cNvSpPr txBox="1">
            <a:spLocks noChangeArrowheads="1"/>
          </p:cNvSpPr>
          <p:nvPr/>
        </p:nvSpPr>
        <p:spPr bwMode="auto">
          <a:xfrm>
            <a:off x="457200" y="2905125"/>
            <a:ext cx="5181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>
                <a:solidFill>
                  <a:srgbClr val="0000CC"/>
                </a:solidFill>
              </a:rPr>
              <a:t>Overlaying over RFB structure in the crystal (PDB file: 2A68) performing a total energy minimization of the RIF/RNAP complex of all residues located within 10 </a:t>
            </a:r>
            <a:r>
              <a:rPr lang="pt-PT" b="1">
                <a:solidFill>
                  <a:srgbClr val="0000CC"/>
                </a:solidFill>
                <a:sym typeface="Symbol" pitchFamily="18" charset="2"/>
              </a:rPr>
              <a:t>Å of RFB)</a:t>
            </a:r>
          </a:p>
        </p:txBody>
      </p:sp>
      <p:sp>
        <p:nvSpPr>
          <p:cNvPr id="274470" name="Text Box 38"/>
          <p:cNvSpPr txBox="1">
            <a:spLocks noChangeArrowheads="1"/>
          </p:cNvSpPr>
          <p:nvPr/>
        </p:nvSpPr>
        <p:spPr bwMode="auto">
          <a:xfrm>
            <a:off x="6186488" y="1660525"/>
            <a:ext cx="2301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/>
              <a:t>ChemBioOffice 2008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76483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76484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76485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76486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76487" name="Text Box 7"/>
          <p:cNvSpPr txBox="1">
            <a:spLocks noChangeArrowheads="1"/>
          </p:cNvSpPr>
          <p:nvPr/>
        </p:nvSpPr>
        <p:spPr bwMode="auto">
          <a:xfrm>
            <a:off x="533400" y="22098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449263">
              <a:spcBef>
                <a:spcPct val="50000"/>
              </a:spcBef>
            </a:pPr>
            <a:r>
              <a:rPr lang="pt-PT" b="1"/>
              <a:t>2) 	Sampling the conformational space / Preparing the Ligands for Docking</a:t>
            </a:r>
            <a:endParaRPr lang="en-US" b="1"/>
          </a:p>
        </p:txBody>
      </p:sp>
      <p:sp>
        <p:nvSpPr>
          <p:cNvPr id="276491" name="Text Box 11"/>
          <p:cNvSpPr txBox="1">
            <a:spLocks noChangeArrowheads="1"/>
          </p:cNvSpPr>
          <p:nvPr/>
        </p:nvSpPr>
        <p:spPr bwMode="auto">
          <a:xfrm>
            <a:off x="685800" y="281940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>
                <a:solidFill>
                  <a:srgbClr val="0000CC"/>
                </a:solidFill>
              </a:rPr>
              <a:t>Steps:</a:t>
            </a:r>
          </a:p>
          <a:p>
            <a:pPr>
              <a:spcBef>
                <a:spcPct val="50000"/>
              </a:spcBef>
            </a:pPr>
            <a:r>
              <a:rPr lang="pt-PT" b="1"/>
              <a:t>1</a:t>
            </a:r>
            <a:r>
              <a:rPr lang="pt-PT" b="1" baseline="30000"/>
              <a:t>st</a:t>
            </a:r>
            <a:r>
              <a:rPr lang="pt-PT" b="1"/>
              <a:t> – Design the Ligands</a:t>
            </a:r>
          </a:p>
          <a:p>
            <a:pPr>
              <a:spcBef>
                <a:spcPct val="50000"/>
              </a:spcBef>
            </a:pPr>
            <a:r>
              <a:rPr lang="pt-PT"/>
              <a:t>From RFB structure on the RFB/RNAP </a:t>
            </a:r>
            <a:r>
              <a:rPr lang="pt-PT" i="1"/>
              <a:t>T. Therm.</a:t>
            </a:r>
            <a:r>
              <a:rPr lang="pt-PT"/>
              <a:t> in 2A68 PDB file</a:t>
            </a:r>
            <a:endParaRPr lang="en-US" i="1"/>
          </a:p>
        </p:txBody>
      </p:sp>
      <p:sp>
        <p:nvSpPr>
          <p:cNvPr id="276492" name="AutoShape 12"/>
          <p:cNvSpPr>
            <a:spLocks noChangeArrowheads="1"/>
          </p:cNvSpPr>
          <p:nvPr/>
        </p:nvSpPr>
        <p:spPr bwMode="auto">
          <a:xfrm>
            <a:off x="4191000" y="4343400"/>
            <a:ext cx="228600" cy="609600"/>
          </a:xfrm>
          <a:prstGeom prst="downArrow">
            <a:avLst>
              <a:gd name="adj1" fmla="val 50000"/>
              <a:gd name="adj2" fmla="val 66667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pt-PT"/>
          </a:p>
        </p:txBody>
      </p:sp>
      <p:sp>
        <p:nvSpPr>
          <p:cNvPr id="276493" name="Text Box 13"/>
          <p:cNvSpPr txBox="1">
            <a:spLocks noChangeArrowheads="1"/>
          </p:cNvSpPr>
          <p:nvPr/>
        </p:nvSpPr>
        <p:spPr bwMode="auto">
          <a:xfrm>
            <a:off x="2109788" y="5105400"/>
            <a:ext cx="441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/>
              <a:t>Closest to the less energy conformation?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9558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9558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DRUG DISCOVERY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558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The Solution: </a:t>
            </a:r>
            <a:r>
              <a:rPr lang="en-US" b="1">
                <a:solidFill>
                  <a:schemeClr val="accent2"/>
                </a:solidFill>
              </a:rPr>
              <a:t>Technology is impacting this process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800" b="1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95663" name="Picture 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5538" y="1925638"/>
            <a:ext cx="6751637" cy="4398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87747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87748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87750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87751" name="Text Box 7"/>
          <p:cNvSpPr txBox="1">
            <a:spLocks noChangeArrowheads="1"/>
          </p:cNvSpPr>
          <p:nvPr/>
        </p:nvSpPr>
        <p:spPr bwMode="auto">
          <a:xfrm>
            <a:off x="533400" y="22098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449263">
              <a:spcBef>
                <a:spcPct val="50000"/>
              </a:spcBef>
            </a:pPr>
            <a:r>
              <a:rPr lang="pt-PT" b="1"/>
              <a:t>2) 	Sampling the conformational space / Preparing the Ligands for Docking</a:t>
            </a:r>
            <a:endParaRPr lang="en-US" b="1"/>
          </a:p>
        </p:txBody>
      </p:sp>
      <p:sp>
        <p:nvSpPr>
          <p:cNvPr id="287752" name="Text Box 8"/>
          <p:cNvSpPr txBox="1">
            <a:spLocks noChangeArrowheads="1"/>
          </p:cNvSpPr>
          <p:nvPr/>
        </p:nvSpPr>
        <p:spPr bwMode="auto">
          <a:xfrm>
            <a:off x="685800" y="2819400"/>
            <a:ext cx="8077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0" algn="l"/>
              </a:tabLst>
            </a:pPr>
            <a:r>
              <a:rPr lang="pt-PT" sz="2400" b="1">
                <a:solidFill>
                  <a:srgbClr val="0000CC"/>
                </a:solidFill>
              </a:rPr>
              <a:t>Steps:</a:t>
            </a:r>
          </a:p>
          <a:p>
            <a:pPr>
              <a:spcBef>
                <a:spcPct val="50000"/>
              </a:spcBef>
              <a:tabLst>
                <a:tab pos="0" algn="l"/>
              </a:tabLst>
            </a:pPr>
            <a:r>
              <a:rPr lang="pt-PT" b="1"/>
              <a:t>2</a:t>
            </a:r>
            <a:r>
              <a:rPr lang="pt-PT" b="1" baseline="30000"/>
              <a:t>st</a:t>
            </a:r>
            <a:r>
              <a:rPr lang="pt-PT" b="1"/>
              <a:t> – Testing conditions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§"/>
              <a:tabLst>
                <a:tab pos="0" algn="l"/>
              </a:tabLst>
            </a:pPr>
            <a:r>
              <a:rPr lang="pt-PT" b="1"/>
              <a:t> </a:t>
            </a:r>
            <a:r>
              <a:rPr lang="pt-PT">
                <a:sym typeface="Symbol" pitchFamily="18" charset="2"/>
              </a:rPr>
              <a:t> Molecular Mechanics methods: MM+, Amber, OPLS;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§"/>
              <a:tabLst>
                <a:tab pos="0" algn="l"/>
              </a:tabLst>
            </a:pPr>
            <a:r>
              <a:rPr lang="pt-PT">
                <a:sym typeface="Symbol" pitchFamily="18" charset="2"/>
              </a:rPr>
              <a:t> Semi-empiric methods: AM1, </a:t>
            </a:r>
            <a:r>
              <a:rPr lang="pt-PT">
                <a:solidFill>
                  <a:srgbClr val="0000CC"/>
                </a:solidFill>
                <a:sym typeface="Symbol" pitchFamily="18" charset="2"/>
              </a:rPr>
              <a:t>PM3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§"/>
              <a:tabLst>
                <a:tab pos="0" algn="l"/>
              </a:tabLst>
            </a:pPr>
            <a:r>
              <a:rPr lang="pt-PT">
                <a:sym typeface="Symbol" pitchFamily="18" charset="2"/>
              </a:rPr>
              <a:t> Variation of the MM Algorithm:</a:t>
            </a:r>
          </a:p>
          <a:p>
            <a:pPr marL="623888" lvl="1" indent="-254000" algn="just">
              <a:spcBef>
                <a:spcPct val="50000"/>
              </a:spcBef>
              <a:buFont typeface="Wingdings" pitchFamily="2" charset="2"/>
              <a:buChar char="§"/>
              <a:tabLst>
                <a:tab pos="0" algn="l"/>
              </a:tabLst>
            </a:pPr>
            <a:r>
              <a:rPr lang="pt-PT">
                <a:sym typeface="Symbol" pitchFamily="18" charset="2"/>
              </a:rPr>
              <a:t> </a:t>
            </a:r>
            <a:r>
              <a:rPr lang="pt-PT">
                <a:solidFill>
                  <a:srgbClr val="0000CC"/>
                </a:solidFill>
                <a:sym typeface="Symbol" pitchFamily="18" charset="2"/>
              </a:rPr>
              <a:t>Steepest Descent</a:t>
            </a:r>
            <a:r>
              <a:rPr lang="pt-PT">
                <a:sym typeface="Symbol" pitchFamily="18" charset="2"/>
              </a:rPr>
              <a:t> / Fletcher-Reeves (conjugate gradient) / Polak-Ribiere /  Newton-Raphson (block diagonal) /  Conjugate directions</a:t>
            </a:r>
          </a:p>
          <a:p>
            <a:pPr>
              <a:spcBef>
                <a:spcPct val="50000"/>
              </a:spcBef>
              <a:tabLst>
                <a:tab pos="0" algn="l"/>
              </a:tabLst>
            </a:pPr>
            <a:r>
              <a:rPr lang="pt-PT" b="1"/>
              <a:t>3rd – Define which torsions to move</a:t>
            </a:r>
          </a:p>
          <a:p>
            <a:pPr marL="623888" lvl="1" indent="-254000" algn="just">
              <a:spcBef>
                <a:spcPct val="50000"/>
              </a:spcBef>
              <a:buFont typeface="Wingdings" pitchFamily="2" charset="2"/>
              <a:buNone/>
              <a:tabLst>
                <a:tab pos="0" algn="l"/>
              </a:tabLst>
            </a:pPr>
            <a:endParaRPr lang="pt-PT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91843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91844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91846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91847" name="Text Box 7"/>
          <p:cNvSpPr txBox="1">
            <a:spLocks noChangeArrowheads="1"/>
          </p:cNvSpPr>
          <p:nvPr/>
        </p:nvSpPr>
        <p:spPr bwMode="auto">
          <a:xfrm>
            <a:off x="533400" y="22098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449263">
              <a:spcBef>
                <a:spcPct val="50000"/>
              </a:spcBef>
            </a:pPr>
            <a:r>
              <a:rPr lang="pt-PT" b="1"/>
              <a:t>2) 	Sampling the conformational space / Preparing the Ligands for Docking</a:t>
            </a:r>
            <a:endParaRPr lang="en-US" b="1"/>
          </a:p>
        </p:txBody>
      </p:sp>
      <p:pic>
        <p:nvPicPr>
          <p:cNvPr id="29184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590800"/>
            <a:ext cx="3198813" cy="3454400"/>
          </a:xfrm>
          <a:prstGeom prst="rect">
            <a:avLst/>
          </a:prstGeom>
          <a:noFill/>
        </p:spPr>
      </p:pic>
      <p:sp>
        <p:nvSpPr>
          <p:cNvPr id="291849" name="Rectangle 9"/>
          <p:cNvSpPr>
            <a:spLocks noChangeArrowheads="1"/>
          </p:cNvSpPr>
          <p:nvPr/>
        </p:nvSpPr>
        <p:spPr bwMode="auto">
          <a:xfrm>
            <a:off x="3962400" y="5991225"/>
            <a:ext cx="502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GB" sz="1600"/>
              <a:t>Figure: Overlay of the lower energy conformations of all RFB analogs</a:t>
            </a:r>
          </a:p>
        </p:txBody>
      </p:sp>
      <p:sp>
        <p:nvSpPr>
          <p:cNvPr id="291850" name="Text Box 10"/>
          <p:cNvSpPr txBox="1">
            <a:spLocks noChangeArrowheads="1"/>
          </p:cNvSpPr>
          <p:nvPr/>
        </p:nvSpPr>
        <p:spPr bwMode="auto">
          <a:xfrm>
            <a:off x="452438" y="2895600"/>
            <a:ext cx="3276600" cy="341630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PT" sz="1800" b="1"/>
              <a:t>Conformational Studies</a:t>
            </a:r>
          </a:p>
          <a:p>
            <a:endParaRPr lang="pt-PT" sz="1800" b="1"/>
          </a:p>
          <a:p>
            <a:pPr algn="just"/>
            <a:r>
              <a:rPr lang="pt-PT" sz="1800"/>
              <a:t>Software: Hyperchem 8.05</a:t>
            </a:r>
          </a:p>
          <a:p>
            <a:pPr algn="just"/>
            <a:r>
              <a:rPr lang="pt-PT" sz="1800"/>
              <a:t>Method: PM3</a:t>
            </a:r>
          </a:p>
          <a:p>
            <a:pPr algn="just"/>
            <a:r>
              <a:rPr lang="pt-PT" sz="1800"/>
              <a:t>Algorithm: Steepest Descendent</a:t>
            </a:r>
          </a:p>
          <a:p>
            <a:pPr algn="just"/>
            <a:endParaRPr lang="pt-PT" sz="1800"/>
          </a:p>
          <a:p>
            <a:pPr algn="just"/>
            <a:r>
              <a:rPr lang="pt-PT" sz="1800"/>
              <a:t>Conformations generated for each compound: 35000 (2-3 days of computational work for each)</a:t>
            </a:r>
          </a:p>
          <a:p>
            <a:pPr algn="just"/>
            <a:endParaRPr lang="pt-PT" sz="1800"/>
          </a:p>
          <a:p>
            <a:pPr algn="just"/>
            <a:r>
              <a:rPr lang="pt-PT" sz="1800"/>
              <a:t>Keep the 20 of lowest energy</a:t>
            </a:r>
            <a:endParaRPr lang="en-US" sz="1800"/>
          </a:p>
        </p:txBody>
      </p:sp>
      <p:sp>
        <p:nvSpPr>
          <p:cNvPr id="291851" name="Oval 11"/>
          <p:cNvSpPr>
            <a:spLocks noChangeArrowheads="1"/>
          </p:cNvSpPr>
          <p:nvPr/>
        </p:nvSpPr>
        <p:spPr bwMode="auto">
          <a:xfrm rot="-1361191">
            <a:off x="5867400" y="4953000"/>
            <a:ext cx="2514600" cy="838200"/>
          </a:xfrm>
          <a:prstGeom prst="ellips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93892" name="Rectangle 4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762000" y="1085850"/>
            <a:ext cx="8153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Discovering interpretable conformational differences </a:t>
            </a:r>
          </a:p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– first step towards a SAR’s analysis</a:t>
            </a:r>
            <a:endParaRPr lang="en-US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93894" name="Text Box 6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  <p:sp>
        <p:nvSpPr>
          <p:cNvPr id="293895" name="Text Box 7"/>
          <p:cNvSpPr txBox="1">
            <a:spLocks noChangeArrowheads="1"/>
          </p:cNvSpPr>
          <p:nvPr/>
        </p:nvSpPr>
        <p:spPr bwMode="auto">
          <a:xfrm>
            <a:off x="533400" y="21336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449263">
              <a:spcBef>
                <a:spcPct val="50000"/>
              </a:spcBef>
            </a:pPr>
            <a:r>
              <a:rPr lang="pt-PT" b="1"/>
              <a:t>2) 	Sampling the conformational space / Preparing the Ligands for Docking</a:t>
            </a:r>
            <a:endParaRPr lang="en-US" b="1"/>
          </a:p>
        </p:txBody>
      </p:sp>
      <p:sp>
        <p:nvSpPr>
          <p:cNvPr id="293897" name="Rectangle 9"/>
          <p:cNvSpPr>
            <a:spLocks noChangeArrowheads="1"/>
          </p:cNvSpPr>
          <p:nvPr/>
        </p:nvSpPr>
        <p:spPr bwMode="auto">
          <a:xfrm>
            <a:off x="3248025" y="5689600"/>
            <a:ext cx="5715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1600"/>
              <a:t>Figure: In Dark Pink (RFB1 without the RNAP interaction effect); In light grey: RFB crystal structure from the 2A68 RNAP-RFB crystal structure (target interactions considered)</a:t>
            </a:r>
            <a:endParaRPr lang="en-GB" sz="1600"/>
          </a:p>
        </p:txBody>
      </p:sp>
      <p:pic>
        <p:nvPicPr>
          <p:cNvPr id="29390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771775"/>
            <a:ext cx="2693988" cy="2816225"/>
          </a:xfrm>
          <a:prstGeom prst="rect">
            <a:avLst/>
          </a:prstGeom>
          <a:noFill/>
        </p:spPr>
      </p:pic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304800" y="3000375"/>
            <a:ext cx="28956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PT"/>
              <a:t>Effect of the interaction with the residues at the active site:</a:t>
            </a:r>
          </a:p>
          <a:p>
            <a:pPr algn="just">
              <a:spcBef>
                <a:spcPct val="50000"/>
              </a:spcBef>
            </a:pPr>
            <a:r>
              <a:rPr lang="pt-PT" b="1"/>
              <a:t>- Opening conformation </a:t>
            </a:r>
            <a:r>
              <a:rPr lang="pt-PT" sz="1800" b="1"/>
              <a:t>(</a:t>
            </a:r>
            <a:r>
              <a:rPr lang="pt-PT" sz="1800"/>
              <a:t>oxygen atoms from the ansa chain further apart from the ones at the naphtalenic chromophore)</a:t>
            </a:r>
            <a:endParaRPr lang="en-US" sz="1800"/>
          </a:p>
        </p:txBody>
      </p:sp>
      <p:pic>
        <p:nvPicPr>
          <p:cNvPr id="293903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2786063"/>
            <a:ext cx="26479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6726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726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6727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67271" name="Text Box 7"/>
          <p:cNvSpPr txBox="1">
            <a:spLocks noChangeArrowheads="1"/>
          </p:cNvSpPr>
          <p:nvPr/>
        </p:nvSpPr>
        <p:spPr bwMode="auto">
          <a:xfrm>
            <a:off x="842963" y="1095375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More recently synthesized/ synthesis attempted RFB analogs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graphicFrame>
        <p:nvGraphicFramePr>
          <p:cNvPr id="267272" name="Object 8"/>
          <p:cNvGraphicFramePr>
            <a:graphicFrameLocks noChangeAspect="1"/>
          </p:cNvGraphicFramePr>
          <p:nvPr>
            <p:ph idx="4294967295"/>
          </p:nvPr>
        </p:nvGraphicFramePr>
        <p:xfrm>
          <a:off x="2057400" y="1600200"/>
          <a:ext cx="4660900" cy="3998913"/>
        </p:xfrm>
        <a:graphic>
          <a:graphicData uri="http://schemas.openxmlformats.org/presentationml/2006/ole">
            <p:oleObj spid="_x0000_s267272" r:id="rId4" imgW="5499617" imgH="4717915" progId="ChemDraw.Document.6.0">
              <p:embed/>
            </p:oleObj>
          </a:graphicData>
        </a:graphic>
      </p:graphicFrame>
      <p:sp>
        <p:nvSpPr>
          <p:cNvPr id="267273" name="Text Box 9"/>
          <p:cNvSpPr txBox="1">
            <a:spLocks noChangeArrowheads="1"/>
          </p:cNvSpPr>
          <p:nvPr/>
        </p:nvSpPr>
        <p:spPr bwMode="auto">
          <a:xfrm>
            <a:off x="762000" y="579120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PT" b="1">
                <a:solidFill>
                  <a:srgbClr val="D20000"/>
                </a:solidFill>
                <a:latin typeface="Arial" charset="0"/>
              </a:rPr>
              <a:t>Biological activity studies recently conducted / Conformational and docking studies in their way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267274" name="Text Box 10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167942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graphicFrame>
        <p:nvGraphicFramePr>
          <p:cNvPr id="167946" name="Object 10"/>
          <p:cNvGraphicFramePr>
            <a:graphicFrameLocks noChangeAspect="1"/>
          </p:cNvGraphicFramePr>
          <p:nvPr>
            <p:ph idx="4294967295"/>
          </p:nvPr>
        </p:nvGraphicFramePr>
        <p:xfrm>
          <a:off x="1820863" y="1890713"/>
          <a:ext cx="4913312" cy="3933825"/>
        </p:xfrm>
        <a:graphic>
          <a:graphicData uri="http://schemas.openxmlformats.org/presentationml/2006/ole">
            <p:oleObj spid="_x0000_s167946" r:id="rId4" imgW="4913754" imgH="3934568" progId="ChemDraw.Document.6.0">
              <p:embed/>
            </p:oleObj>
          </a:graphicData>
        </a:graphic>
      </p:graphicFrame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914400" y="110013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More recently synthesized RFB analogs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167949" name="Text Box 13"/>
          <p:cNvSpPr txBox="1">
            <a:spLocks noChangeArrowheads="1"/>
          </p:cNvSpPr>
          <p:nvPr/>
        </p:nvSpPr>
        <p:spPr bwMode="auto">
          <a:xfrm>
            <a:off x="762000" y="579120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PT" b="1">
                <a:solidFill>
                  <a:srgbClr val="D20000"/>
                </a:solidFill>
                <a:latin typeface="Arial" charset="0"/>
              </a:rPr>
              <a:t>Biological activity studies recently conducted / Conformational and docking studies in their way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600">
              <a:latin typeface="Arial" charset="0"/>
            </a:endParaRPr>
          </a:p>
        </p:txBody>
      </p:sp>
      <p:sp>
        <p:nvSpPr>
          <p:cNvPr id="167950" name="Text Box 14"/>
          <p:cNvSpPr txBox="1">
            <a:spLocks noChangeArrowheads="1"/>
          </p:cNvSpPr>
          <p:nvPr/>
        </p:nvSpPr>
        <p:spPr bwMode="auto">
          <a:xfrm>
            <a:off x="514350" y="165100"/>
            <a:ext cx="748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" charset="0"/>
              </a:rPr>
              <a:t>CASE STUDY: Developing New Rifabutin Analogs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3" name="Text Box 3"/>
          <p:cNvSpPr txBox="1">
            <a:spLocks noChangeArrowheads="1"/>
          </p:cNvSpPr>
          <p:nvPr/>
        </p:nvSpPr>
        <p:spPr bwMode="auto">
          <a:xfrm>
            <a:off x="590550" y="1524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Acknowledgments</a:t>
            </a:r>
            <a:endParaRPr lang="en-US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96969" name="Rectangle 9"/>
          <p:cNvSpPr>
            <a:spLocks noChangeArrowheads="1"/>
          </p:cNvSpPr>
          <p:nvPr/>
        </p:nvSpPr>
        <p:spPr bwMode="auto">
          <a:xfrm>
            <a:off x="381000" y="5562600"/>
            <a:ext cx="861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63538" indent="-363538" eaLnBrk="0" hangingPunct="0">
              <a:buFont typeface="Wingdings" pitchFamily="2" charset="2"/>
              <a:buChar char="ü"/>
            </a:pPr>
            <a:r>
              <a:rPr lang="fr-FR"/>
              <a:t>Fundação para a Ciência e Tecnologia for PhD grant (SFRH/BDE/15554/2005).</a:t>
            </a:r>
            <a:r>
              <a:rPr lang="en-US"/>
              <a:t> </a:t>
            </a:r>
          </a:p>
        </p:txBody>
      </p:sp>
      <p:sp>
        <p:nvSpPr>
          <p:cNvPr id="296970" name="Text Box 10"/>
          <p:cNvSpPr txBox="1">
            <a:spLocks noChangeArrowheads="1"/>
          </p:cNvSpPr>
          <p:nvPr/>
        </p:nvSpPr>
        <p:spPr bwMode="auto">
          <a:xfrm>
            <a:off x="1143000" y="1328738"/>
            <a:ext cx="2819400" cy="22542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/>
              <a:t>INETI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t-PT"/>
              <a:t> Augusta Medeiros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t-PT"/>
              <a:t> Ana Isabel Rodrigues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t-PT"/>
              <a:t> Cristina Moiteiro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t-PT"/>
              <a:t> Lina Santos</a:t>
            </a:r>
            <a:endParaRPr lang="en-US"/>
          </a:p>
        </p:txBody>
      </p:sp>
      <p:sp>
        <p:nvSpPr>
          <p:cNvPr id="296971" name="Rectangle 11"/>
          <p:cNvSpPr>
            <a:spLocks noChangeArrowheads="1"/>
          </p:cNvSpPr>
          <p:nvPr/>
        </p:nvSpPr>
        <p:spPr bwMode="auto">
          <a:xfrm>
            <a:off x="5222875" y="1327150"/>
            <a:ext cx="2701925" cy="19494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fr-FR"/>
              <a:t>LMCB – UC</a:t>
            </a:r>
          </a:p>
          <a:p>
            <a:pPr eaLnBrk="0" hangingPunct="0"/>
            <a:endParaRPr lang="fr-FR"/>
          </a:p>
          <a:p>
            <a:pPr eaLnBrk="0" hangingPunct="0">
              <a:buFontTx/>
              <a:buChar char="•"/>
            </a:pPr>
            <a:r>
              <a:rPr lang="fr-FR"/>
              <a:t>Luis Duarte </a:t>
            </a:r>
          </a:p>
          <a:p>
            <a:pPr eaLnBrk="0" hangingPunct="0">
              <a:buFontTx/>
              <a:buChar char="•"/>
            </a:pPr>
            <a:r>
              <a:rPr lang="fr-FR"/>
              <a:t>Prof. Rui Fausto</a:t>
            </a:r>
          </a:p>
          <a:p>
            <a:pPr eaLnBrk="0" hangingPunct="0"/>
            <a:endParaRPr lang="fr-FR"/>
          </a:p>
          <a:p>
            <a:pPr eaLnBrk="0" hangingPunct="0"/>
            <a:r>
              <a:rPr lang="en-US">
                <a:solidFill>
                  <a:srgbClr val="0000CC"/>
                </a:solidFill>
              </a:rPr>
              <a:t>Conformational Studies</a:t>
            </a:r>
            <a:r>
              <a:rPr lang="en-US"/>
              <a:t> </a:t>
            </a:r>
          </a:p>
        </p:txBody>
      </p:sp>
      <p:sp>
        <p:nvSpPr>
          <p:cNvPr id="296972" name="Text Box 12"/>
          <p:cNvSpPr txBox="1">
            <a:spLocks noChangeArrowheads="1"/>
          </p:cNvSpPr>
          <p:nvPr/>
        </p:nvSpPr>
        <p:spPr bwMode="auto">
          <a:xfrm>
            <a:off x="2590800" y="3841750"/>
            <a:ext cx="4419600" cy="13398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/>
              <a:t>Institute for Tuberculosis Research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t-PT"/>
              <a:t> Prof. Franzblau group</a:t>
            </a:r>
          </a:p>
          <a:p>
            <a:pPr>
              <a:spcBef>
                <a:spcPct val="50000"/>
              </a:spcBef>
            </a:pPr>
            <a:r>
              <a:rPr lang="pt-PT">
                <a:solidFill>
                  <a:srgbClr val="0000CC"/>
                </a:solidFill>
              </a:rPr>
              <a:t>Dormancy assays</a:t>
            </a:r>
            <a:endParaRPr lang="en-US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b="1">
                <a:solidFill>
                  <a:schemeClr val="bg1"/>
                </a:solidFill>
                <a:latin typeface="Arial" charset="0"/>
              </a:rPr>
              <a:t>TÍTULO DO SEPARADOR</a:t>
            </a:r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COMPUTER-AIDED DRUG DESIGN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0709" name="Rectangle 5"/>
          <p:cNvSpPr>
            <a:spLocks noChangeArrowheads="1"/>
          </p:cNvSpPr>
          <p:nvPr/>
        </p:nvSpPr>
        <p:spPr bwMode="auto">
          <a:xfrm>
            <a:off x="-1433513" y="43719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t-PT" sz="1100">
                <a:latin typeface="Arial" charset="0"/>
              </a:rPr>
              <a:t/>
            </a:r>
            <a:br>
              <a:rPr lang="pt-PT" sz="1100">
                <a:latin typeface="Arial" charset="0"/>
              </a:rPr>
            </a:br>
            <a:endParaRPr lang="pt-PT" sz="1800">
              <a:latin typeface="Arial" charset="0"/>
            </a:endParaRPr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3195638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200711" name="Text Box 7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What does it involve?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800" b="1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200740" name="Picture 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500" y="2133600"/>
            <a:ext cx="7708900" cy="3943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7688" y="1885950"/>
            <a:ext cx="8229600" cy="4525963"/>
          </a:xfrm>
        </p:spPr>
        <p:txBody>
          <a:bodyPr/>
          <a:lstStyle/>
          <a:p>
            <a:pPr marL="469900" indent="-469900" algn="just" eaLnBrk="1" hangingPunct="1">
              <a:lnSpc>
                <a:spcPct val="80000"/>
              </a:lnSpc>
            </a:pPr>
            <a:r>
              <a:rPr lang="en-US" sz="2000" b="1" smtClean="0">
                <a:latin typeface="Calibri" pitchFamily="34" charset="0"/>
              </a:rPr>
              <a:t>Structure based drug design (SBDD)    “</a:t>
            </a:r>
            <a:r>
              <a:rPr lang="en-US" sz="2000" b="1" smtClean="0">
                <a:solidFill>
                  <a:schemeClr val="accent2"/>
                </a:solidFill>
                <a:latin typeface="Calibri" pitchFamily="34" charset="0"/>
              </a:rPr>
              <a:t>DIRECT DESIGN</a:t>
            </a:r>
            <a:r>
              <a:rPr lang="en-US" sz="2000" b="1" smtClean="0">
                <a:latin typeface="Calibri" pitchFamily="34" charset="0"/>
              </a:rPr>
              <a:t>”</a:t>
            </a:r>
          </a:p>
          <a:p>
            <a:pPr marL="908050" lvl="1" indent="-436563" algn="just" eaLnBrk="1" hangingPunct="1">
              <a:lnSpc>
                <a:spcPct val="80000"/>
              </a:lnSpc>
            </a:pPr>
            <a:r>
              <a:rPr lang="en-US" sz="2000" b="1" smtClean="0">
                <a:latin typeface="Calibri" pitchFamily="34" charset="0"/>
              </a:rPr>
              <a:t>Followed when the spatial structure of the target is known;</a:t>
            </a:r>
          </a:p>
          <a:p>
            <a:pPr marL="908050" lvl="1" indent="-436563" algn="just" eaLnBrk="1" hangingPunct="1">
              <a:lnSpc>
                <a:spcPct val="80000"/>
              </a:lnSpc>
            </a:pPr>
            <a:r>
              <a:rPr lang="pt-PT" sz="2000" b="1" smtClean="0">
                <a:latin typeface="Calibri" pitchFamily="34" charset="0"/>
              </a:rPr>
              <a:t>Molecular Docking (</a:t>
            </a:r>
            <a:r>
              <a:rPr lang="sv-SE" sz="2000" b="1" smtClean="0">
                <a:latin typeface="Calibri" pitchFamily="34" charset="0"/>
              </a:rPr>
              <a:t>DOCK, Autodock, Flex X ...)</a:t>
            </a:r>
            <a:r>
              <a:rPr lang="pt-PT" sz="2000" b="1" smtClean="0">
                <a:latin typeface="Calibri" pitchFamily="34" charset="0"/>
              </a:rPr>
              <a:t> </a:t>
            </a:r>
          </a:p>
          <a:p>
            <a:pPr marL="908050" lvl="1" indent="-436563" algn="just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Calibri" pitchFamily="34" charset="0"/>
              </a:rPr>
              <a:t>	</a:t>
            </a:r>
            <a:r>
              <a:rPr lang="en-US" sz="1800" b="1" smtClean="0">
                <a:latin typeface="Calibri" pitchFamily="34" charset="0"/>
              </a:rPr>
              <a:t>Compounds with best complementarity to binding site are selected</a:t>
            </a:r>
            <a:r>
              <a:rPr lang="pt-PT" sz="1800" b="1" smtClean="0">
                <a:latin typeface="Calibri" pitchFamily="34" charset="0"/>
              </a:rPr>
              <a:t>;</a:t>
            </a:r>
          </a:p>
          <a:p>
            <a:pPr marL="908050" lvl="1" indent="-436563" algn="just" eaLnBrk="1" hangingPunct="1">
              <a:lnSpc>
                <a:spcPct val="80000"/>
              </a:lnSpc>
            </a:pPr>
            <a:r>
              <a:rPr lang="pt-PT" sz="2000" b="1" smtClean="0">
                <a:latin typeface="Calibri" pitchFamily="34" charset="0"/>
              </a:rPr>
              <a:t>De novo design (LUDI, CLIX, CAVEAT, LeapFrog...)  </a:t>
            </a:r>
          </a:p>
          <a:p>
            <a:pPr marL="908050" lvl="1" indent="-436563" algn="just" eaLnBrk="1" hangingPunct="1">
              <a:lnSpc>
                <a:spcPct val="80000"/>
              </a:lnSpc>
              <a:buFontTx/>
              <a:buNone/>
            </a:pPr>
            <a:r>
              <a:rPr lang="pt-PT" sz="2000" b="1" smtClean="0">
                <a:latin typeface="Calibri" pitchFamily="34" charset="0"/>
              </a:rPr>
              <a:t>	</a:t>
            </a:r>
            <a:r>
              <a:rPr lang="en-US" sz="1800" b="1" smtClean="0">
                <a:latin typeface="Calibri" pitchFamily="34" charset="0"/>
              </a:rPr>
              <a:t>Virtual modeling and optimization of structure</a:t>
            </a:r>
          </a:p>
          <a:p>
            <a:pPr marL="908050" lvl="1" indent="-436563" algn="just" eaLnBrk="1" hangingPunct="1">
              <a:lnSpc>
                <a:spcPct val="80000"/>
              </a:lnSpc>
              <a:buFontTx/>
              <a:buNone/>
            </a:pPr>
            <a:endParaRPr lang="en-US" sz="1800" b="1" smtClean="0">
              <a:latin typeface="Calibri" pitchFamily="34" charset="0"/>
            </a:endParaRPr>
          </a:p>
          <a:p>
            <a:pPr marL="469900" indent="-469900" algn="just" eaLnBrk="1" hangingPunct="1">
              <a:lnSpc>
                <a:spcPct val="80000"/>
              </a:lnSpc>
            </a:pPr>
            <a:r>
              <a:rPr lang="en-US" sz="2000" b="1" smtClean="0">
                <a:latin typeface="Calibri" pitchFamily="34" charset="0"/>
              </a:rPr>
              <a:t>Ligand based drug design (LBDD)   “</a:t>
            </a:r>
            <a:r>
              <a:rPr lang="en-US" sz="2000" b="1" smtClean="0">
                <a:solidFill>
                  <a:schemeClr val="accent2"/>
                </a:solidFill>
                <a:latin typeface="Calibri" pitchFamily="34" charset="0"/>
              </a:rPr>
              <a:t>INDIRECT DESIGN</a:t>
            </a:r>
            <a:r>
              <a:rPr lang="en-US" sz="2000" b="1" smtClean="0">
                <a:latin typeface="Calibri" pitchFamily="34" charset="0"/>
              </a:rPr>
              <a:t>”</a:t>
            </a:r>
          </a:p>
          <a:p>
            <a:pPr marL="908050" lvl="1" indent="-436563" algn="just" eaLnBrk="1" hangingPunct="1">
              <a:lnSpc>
                <a:spcPct val="80000"/>
              </a:lnSpc>
            </a:pPr>
            <a:r>
              <a:rPr lang="en-US" sz="2000" b="1" smtClean="0">
                <a:latin typeface="Calibri" pitchFamily="34" charset="0"/>
              </a:rPr>
              <a:t>Followed when the structure of the target is unknown;</a:t>
            </a:r>
          </a:p>
          <a:p>
            <a:pPr marL="908050" lvl="1" indent="-436563" eaLnBrk="1" hangingPunct="1">
              <a:lnSpc>
                <a:spcPct val="80000"/>
              </a:lnSpc>
            </a:pPr>
            <a:r>
              <a:rPr lang="en-GB" sz="2000" b="1" smtClean="0">
                <a:latin typeface="Calibri" pitchFamily="34" charset="0"/>
              </a:rPr>
              <a:t>Random screening if no actives are known;</a:t>
            </a:r>
          </a:p>
          <a:p>
            <a:pPr marL="908050" lvl="1" indent="-436563" eaLnBrk="1" hangingPunct="1">
              <a:lnSpc>
                <a:spcPct val="80000"/>
              </a:lnSpc>
            </a:pPr>
            <a:r>
              <a:rPr lang="en-GB" sz="2000" b="1" smtClean="0">
                <a:latin typeface="Calibri" pitchFamily="34" charset="0"/>
              </a:rPr>
              <a:t>Similarity searching; </a:t>
            </a:r>
          </a:p>
          <a:p>
            <a:pPr marL="908050" lvl="1" indent="-436563" eaLnBrk="1" hangingPunct="1">
              <a:lnSpc>
                <a:spcPct val="80000"/>
              </a:lnSpc>
            </a:pPr>
            <a:r>
              <a:rPr lang="en-GB" sz="2000" b="1" smtClean="0">
                <a:latin typeface="Calibri" pitchFamily="34" charset="0"/>
              </a:rPr>
              <a:t>Pharmacophore mapping;  </a:t>
            </a:r>
          </a:p>
          <a:p>
            <a:pPr marL="908050" lvl="1" indent="-436563" eaLnBrk="1" hangingPunct="1">
              <a:lnSpc>
                <a:spcPct val="80000"/>
              </a:lnSpc>
            </a:pPr>
            <a:r>
              <a:rPr lang="en-GB" sz="2000" b="1" smtClean="0">
                <a:latin typeface="Calibri" pitchFamily="34" charset="0"/>
              </a:rPr>
              <a:t>QSAR (2D &amp; 3D);</a:t>
            </a:r>
          </a:p>
          <a:p>
            <a:pPr marL="908050" lvl="1" indent="-436563" eaLnBrk="1" hangingPunct="1">
              <a:lnSpc>
                <a:spcPct val="80000"/>
              </a:lnSpc>
            </a:pPr>
            <a:r>
              <a:rPr lang="en-GB" sz="2000" b="1" smtClean="0">
                <a:latin typeface="Calibri" pitchFamily="34" charset="0"/>
              </a:rPr>
              <a:t>Combinatorial library design.</a:t>
            </a:r>
            <a:endParaRPr lang="en-US" sz="2000" b="1" smtClean="0">
              <a:latin typeface="Calibri" pitchFamily="34" charset="0"/>
            </a:endParaRPr>
          </a:p>
        </p:txBody>
      </p:sp>
      <p:sp>
        <p:nvSpPr>
          <p:cNvPr id="202756" name="Text Box 4"/>
          <p:cNvSpPr txBox="1">
            <a:spLocks noChangeArrowheads="1"/>
          </p:cNvSpPr>
          <p:nvPr/>
        </p:nvSpPr>
        <p:spPr bwMode="auto">
          <a:xfrm>
            <a:off x="514350" y="165100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PT" sz="2400" b="1">
                <a:solidFill>
                  <a:schemeClr val="bg1"/>
                </a:solidFill>
                <a:latin typeface="Arial" charset="0"/>
              </a:rPr>
              <a:t>COMPUTER-AIDED DRUG DESIGN (CADD)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2757" name="Rectangle 5"/>
          <p:cNvSpPr>
            <a:spLocks noChangeArrowheads="1"/>
          </p:cNvSpPr>
          <p:nvPr/>
        </p:nvSpPr>
        <p:spPr bwMode="auto">
          <a:xfrm>
            <a:off x="666750" y="1143000"/>
            <a:ext cx="76200" cy="304800"/>
          </a:xfrm>
          <a:prstGeom prst="rect">
            <a:avLst/>
          </a:prstGeom>
          <a:solidFill>
            <a:srgbClr val="D2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02758" name="Text Box 6"/>
          <p:cNvSpPr txBox="1">
            <a:spLocks noChangeArrowheads="1"/>
          </p:cNvSpPr>
          <p:nvPr/>
        </p:nvSpPr>
        <p:spPr bwMode="auto">
          <a:xfrm>
            <a:off x="762000" y="1119188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pt-PT" b="1">
                <a:solidFill>
                  <a:schemeClr val="accent2"/>
                </a:solidFill>
                <a:latin typeface="Arial" charset="0"/>
              </a:rPr>
              <a:t>Methodologies and strategies of CADD</a:t>
            </a:r>
            <a:r>
              <a:rPr lang="pt-PT" sz="1800" b="1">
                <a:solidFill>
                  <a:schemeClr val="accent2"/>
                </a:solidFill>
                <a:latin typeface="Arial" charset="0"/>
              </a:rPr>
              <a:t> </a:t>
            </a:r>
            <a:endParaRPr lang="en-US" sz="1800" b="1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EMBOSSED</Template>
  <TotalTime>8305</TotalTime>
  <Words>3591</Words>
  <Application>Microsoft Office PowerPoint</Application>
  <PresentationFormat>Apresentação no Ecrã (4:3)</PresentationFormat>
  <Paragraphs>664</Paragraphs>
  <Slides>75</Slides>
  <Notes>61</Notes>
  <HiddenSlides>0</HiddenSlides>
  <MMClips>0</MMClips>
  <ScaleCrop>false</ScaleCrop>
  <HeadingPairs>
    <vt:vector size="10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Ligações</vt:lpstr>
      </vt:variant>
      <vt:variant>
        <vt:i4>3</vt:i4>
      </vt:variant>
      <vt:variant>
        <vt:lpstr>Servidores OLE incorporados</vt:lpstr>
      </vt:variant>
      <vt:variant>
        <vt:i4>3</vt:i4>
      </vt:variant>
      <vt:variant>
        <vt:lpstr>Títulos dos diapositivos</vt:lpstr>
      </vt:variant>
      <vt:variant>
        <vt:i4>75</vt:i4>
      </vt:variant>
    </vt:vector>
  </HeadingPairs>
  <TitlesOfParts>
    <vt:vector size="91" baseType="lpstr">
      <vt:lpstr>Arial</vt:lpstr>
      <vt:lpstr>Calibri</vt:lpstr>
      <vt:lpstr>Wingdings</vt:lpstr>
      <vt:lpstr>Times New Roman</vt:lpstr>
      <vt:lpstr>Arial Narrow</vt:lpstr>
      <vt:lpstr>Georgia</vt:lpstr>
      <vt:lpstr>times</vt:lpstr>
      <vt:lpstr>Century Gothic</vt:lpstr>
      <vt:lpstr>Symbol</vt:lpstr>
      <vt:lpstr>Default Design</vt:lpstr>
      <vt:lpstr>???</vt:lpstr>
      <vt:lpstr>???</vt:lpstr>
      <vt:lpstr>???</vt:lpstr>
      <vt:lpstr>ChemDraw.Document.6.0</vt:lpstr>
      <vt:lpstr>CS ChemDraw Drawing</vt:lpstr>
      <vt:lpstr>CS Chem3D Model</vt:lpstr>
      <vt:lpstr>Diapositivo 1</vt:lpstr>
      <vt:lpstr>Ricardo Figueiredo, 1,6 José Cardoso de Menezes, 1 Pedro E. A. Silva, 2 Rogelio Hernandez Pando, 3 Paula Castilho4 and Maria do Céu Costa4,5   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Diapositivo 21</vt:lpstr>
      <vt:lpstr>Diapositivo 22</vt:lpstr>
      <vt:lpstr>Diapositivo 23</vt:lpstr>
      <vt:lpstr>Diapositivo 24</vt:lpstr>
      <vt:lpstr>Diapositivo 25</vt:lpstr>
      <vt:lpstr>Diapositivo 26</vt:lpstr>
      <vt:lpstr>Diapositivo 27</vt:lpstr>
      <vt:lpstr>Diapositivo 28</vt:lpstr>
      <vt:lpstr>Diapositivo 29</vt:lpstr>
      <vt:lpstr>Diapositivo 30</vt:lpstr>
      <vt:lpstr>Diapositivo 31</vt:lpstr>
      <vt:lpstr>Diapositivo 32</vt:lpstr>
      <vt:lpstr>Diapositivo 33</vt:lpstr>
      <vt:lpstr>Diapositivo 34</vt:lpstr>
      <vt:lpstr>Diapositivo 35</vt:lpstr>
      <vt:lpstr>Diapositivo 36</vt:lpstr>
      <vt:lpstr>Diapositivo 37</vt:lpstr>
      <vt:lpstr>Diapositivo 38</vt:lpstr>
      <vt:lpstr>Diapositivo 39</vt:lpstr>
      <vt:lpstr>Diapositivo 40</vt:lpstr>
      <vt:lpstr>Diapositivo 41</vt:lpstr>
      <vt:lpstr>Diapositivo 42</vt:lpstr>
      <vt:lpstr>Diapositivo 43</vt:lpstr>
      <vt:lpstr>Diapositivo 44</vt:lpstr>
      <vt:lpstr>Diapositivo 45</vt:lpstr>
      <vt:lpstr>Diapositivo 46</vt:lpstr>
      <vt:lpstr>Diapositivo 47</vt:lpstr>
      <vt:lpstr>Diapositivo 48</vt:lpstr>
      <vt:lpstr>Diapositivo 49</vt:lpstr>
      <vt:lpstr>Diapositivo 50</vt:lpstr>
      <vt:lpstr>Diapositivo 51</vt:lpstr>
      <vt:lpstr>Diapositivo 52</vt:lpstr>
      <vt:lpstr>Diapositivo 53</vt:lpstr>
      <vt:lpstr>Diapositivo 54</vt:lpstr>
      <vt:lpstr>Diapositivo 55</vt:lpstr>
      <vt:lpstr>Diapositivo 56</vt:lpstr>
      <vt:lpstr>Diapositivo 57</vt:lpstr>
      <vt:lpstr>Diapositivo 58</vt:lpstr>
      <vt:lpstr>Diapositivo 59</vt:lpstr>
      <vt:lpstr>Diapositivo 60</vt:lpstr>
      <vt:lpstr>Diapositivo 61</vt:lpstr>
      <vt:lpstr>Diapositivo 62</vt:lpstr>
      <vt:lpstr>Diapositivo 63</vt:lpstr>
      <vt:lpstr>Diapositivo 64</vt:lpstr>
      <vt:lpstr>Diapositivo 65</vt:lpstr>
      <vt:lpstr>Diapositivo 66</vt:lpstr>
      <vt:lpstr>Diapositivo 67</vt:lpstr>
      <vt:lpstr>Diapositivo 68</vt:lpstr>
      <vt:lpstr>Diapositivo 69</vt:lpstr>
      <vt:lpstr>Diapositivo 70</vt:lpstr>
      <vt:lpstr>Diapositivo 71</vt:lpstr>
      <vt:lpstr>Diapositivo 72</vt:lpstr>
      <vt:lpstr>Diapositivo 73</vt:lpstr>
      <vt:lpstr>Diapositivo 74</vt:lpstr>
      <vt:lpstr>Diapositivo 75</vt:lpstr>
    </vt:vector>
  </TitlesOfParts>
  <Company>ATRAL-CIPAN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ATRAL</dc:title>
  <dc:creator>CÍRCULO MÉDICO</dc:creator>
  <cp:lastModifiedBy>Nome de utilizador</cp:lastModifiedBy>
  <cp:revision>445</cp:revision>
  <cp:lastPrinted>1601-01-01T00:00:00Z</cp:lastPrinted>
  <dcterms:created xsi:type="dcterms:W3CDTF">1601-01-01T00:00:00Z</dcterms:created>
  <dcterms:modified xsi:type="dcterms:W3CDTF">2011-01-08T22:48:55Z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