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Default Extension="sldx" ContentType="application/vnd.openxmlformats-officedocument.presentationml.slide"/>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61" r:id="rId2"/>
    <p:sldId id="263" r:id="rId3"/>
    <p:sldId id="262" r:id="rId4"/>
    <p:sldId id="288" r:id="rId5"/>
    <p:sldId id="272" r:id="rId6"/>
    <p:sldId id="264" r:id="rId7"/>
    <p:sldId id="296" r:id="rId8"/>
    <p:sldId id="271" r:id="rId9"/>
    <p:sldId id="269" r:id="rId10"/>
    <p:sldId id="273" r:id="rId11"/>
    <p:sldId id="297" r:id="rId12"/>
    <p:sldId id="268" r:id="rId13"/>
    <p:sldId id="278" r:id="rId14"/>
    <p:sldId id="298" r:id="rId15"/>
    <p:sldId id="294" r:id="rId16"/>
    <p:sldId id="279" r:id="rId17"/>
    <p:sldId id="290" r:id="rId18"/>
    <p:sldId id="275" r:id="rId19"/>
    <p:sldId id="277" r:id="rId20"/>
    <p:sldId id="291" r:id="rId21"/>
    <p:sldId id="285" r:id="rId22"/>
    <p:sldId id="284" r:id="rId23"/>
    <p:sldId id="286" r:id="rId24"/>
    <p:sldId id="287" r:id="rId25"/>
    <p:sldId id="256" r:id="rId26"/>
    <p:sldId id="267" r:id="rId27"/>
    <p:sldId id="283" r:id="rId28"/>
    <p:sldId id="281" r:id="rId29"/>
    <p:sldId id="282" r:id="rId30"/>
    <p:sldId id="280" r:id="rId31"/>
    <p:sldId id="299" r:id="rId32"/>
    <p:sldId id="295" r:id="rId33"/>
    <p:sldId id="29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24" autoAdjust="0"/>
    <p:restoredTop sz="94640" autoAdjust="0"/>
  </p:normalViewPr>
  <p:slideViewPr>
    <p:cSldViewPr>
      <p:cViewPr>
        <p:scale>
          <a:sx n="80" d="100"/>
          <a:sy n="80" d="100"/>
        </p:scale>
        <p:origin x="-144" y="6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Liv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2"/>
  <c:chart>
    <c:title>
      <c:layout/>
      <c:txPr>
        <a:bodyPr/>
        <a:lstStyle/>
        <a:p>
          <a:pPr>
            <a:defRPr lang="pt-PT"/>
          </a:pPr>
          <a:endParaRPr lang="en-US"/>
        </a:p>
      </c:txPr>
    </c:title>
    <c:view3D>
      <c:rotY val="50"/>
      <c:rAngAx val="1"/>
    </c:view3D>
    <c:plotArea>
      <c:layout>
        <c:manualLayout>
          <c:layoutTarget val="inner"/>
          <c:xMode val="edge"/>
          <c:yMode val="edge"/>
          <c:x val="0.33113203740911989"/>
          <c:y val="3.1791962050811758E-2"/>
          <c:w val="0.76957671694863161"/>
          <c:h val="0.74236997437649765"/>
        </c:manualLayout>
      </c:layout>
      <c:bar3DChart>
        <c:barDir val="col"/>
        <c:grouping val="clustered"/>
        <c:ser>
          <c:idx val="0"/>
          <c:order val="0"/>
          <c:tx>
            <c:v>Particle size</c:v>
          </c:tx>
          <c:cat>
            <c:strRef>
              <c:f>Folha1!$L$3:$L$5</c:f>
              <c:strCache>
                <c:ptCount val="3"/>
                <c:pt idx="0">
                  <c:v>XRD</c:v>
                </c:pt>
                <c:pt idx="1">
                  <c:v>SEM</c:v>
                </c:pt>
                <c:pt idx="2">
                  <c:v>Laser</c:v>
                </c:pt>
              </c:strCache>
            </c:strRef>
          </c:cat>
          <c:val>
            <c:numRef>
              <c:f>Folha1!$M$3:$M$5</c:f>
              <c:numCache>
                <c:formatCode>0</c:formatCode>
                <c:ptCount val="3"/>
                <c:pt idx="0">
                  <c:v>51</c:v>
                </c:pt>
                <c:pt idx="1">
                  <c:v>82.84574468085107</c:v>
                </c:pt>
                <c:pt idx="2">
                  <c:v>433.73999999999899</c:v>
                </c:pt>
              </c:numCache>
            </c:numRef>
          </c:val>
          <c:shape val="pyramid"/>
        </c:ser>
        <c:shape val="box"/>
        <c:axId val="64249856"/>
        <c:axId val="64251392"/>
        <c:axId val="0"/>
      </c:bar3DChart>
      <c:catAx>
        <c:axId val="64249856"/>
        <c:scaling>
          <c:orientation val="minMax"/>
        </c:scaling>
        <c:axPos val="b"/>
        <c:majorTickMark val="none"/>
        <c:tickLblPos val="nextTo"/>
        <c:txPr>
          <a:bodyPr/>
          <a:lstStyle/>
          <a:p>
            <a:pPr>
              <a:defRPr lang="pt-PT"/>
            </a:pPr>
            <a:endParaRPr lang="en-US"/>
          </a:p>
        </c:txPr>
        <c:crossAx val="64251392"/>
        <c:crosses val="autoZero"/>
        <c:auto val="1"/>
        <c:lblAlgn val="ctr"/>
        <c:lblOffset val="100"/>
      </c:catAx>
      <c:valAx>
        <c:axId val="64251392"/>
        <c:scaling>
          <c:orientation val="minMax"/>
          <c:max val="500"/>
        </c:scaling>
        <c:axPos val="l"/>
        <c:majorGridlines>
          <c:spPr>
            <a:ln w="12700"/>
          </c:spPr>
        </c:majorGridlines>
        <c:title>
          <c:tx>
            <c:rich>
              <a:bodyPr/>
              <a:lstStyle/>
              <a:p>
                <a:pPr>
                  <a:defRPr lang="pt-PT" sz="1400" b="0"/>
                </a:pPr>
                <a:r>
                  <a:rPr lang="en-US" sz="1400" b="0"/>
                  <a:t>nm</a:t>
                </a:r>
              </a:p>
            </c:rich>
          </c:tx>
          <c:layout>
            <c:manualLayout>
              <c:xMode val="edge"/>
              <c:yMode val="edge"/>
              <c:x val="9.8648522593213481E-2"/>
              <c:y val="0.45816071621184473"/>
            </c:manualLayout>
          </c:layout>
        </c:title>
        <c:numFmt formatCode="0" sourceLinked="1"/>
        <c:minorTickMark val="in"/>
        <c:tickLblPos val="nextTo"/>
        <c:txPr>
          <a:bodyPr/>
          <a:lstStyle/>
          <a:p>
            <a:pPr>
              <a:defRPr lang="pt-PT"/>
            </a:pPr>
            <a:endParaRPr lang="en-US"/>
          </a:p>
        </c:txPr>
        <c:crossAx val="64249856"/>
        <c:crosses val="autoZero"/>
        <c:crossBetween val="between"/>
        <c:majorUnit val="100"/>
        <c:minorUnit val="50"/>
      </c:valAx>
      <c:dTable>
        <c:showHorzBorder val="1"/>
        <c:showVertBorder val="1"/>
        <c:showOutline val="1"/>
        <c:showKeys val="1"/>
        <c:txPr>
          <a:bodyPr/>
          <a:lstStyle/>
          <a:p>
            <a:pPr rtl="0">
              <a:defRPr lang="pt-PT" sz="1400"/>
            </a:pPr>
            <a:endParaRPr lang="en-US"/>
          </a:p>
        </c:txPr>
      </c:dTable>
    </c:plotArea>
    <c:plotVisOnly val="1"/>
  </c:chart>
  <c:spPr>
    <a:solidFill>
      <a:sysClr val="window" lastClr="FFFFFF"/>
    </a:solidFill>
    <a:ln w="25400" cap="rnd">
      <a:solidFill>
        <a:sysClr val="windowText" lastClr="000000">
          <a:tint val="75000"/>
          <a:shade val="95000"/>
          <a:satMod val="105000"/>
        </a:sysClr>
      </a:solidFill>
    </a:ln>
    <a:effectLst>
      <a:outerShdw blurRad="50800" dist="38100" dir="18900000" algn="bl" rotWithShape="0">
        <a:prstClr val="black">
          <a:alpha val="40000"/>
        </a:prstClr>
      </a:outerShdw>
    </a:effectLst>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DA15D4-3CFF-4F69-9744-5B51C070464C}" type="datetimeFigureOut">
              <a:rPr lang="en-US" smtClean="0"/>
              <a:pPr/>
              <a:t>6/26/2008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BBA01B-8360-446B-8663-CD6F15394A1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797166-2443-4770-B404-5A655D4192E1}" type="datetimeFigureOut">
              <a:rPr lang="en-US" smtClean="0"/>
              <a:pPr/>
              <a:t>6/26/2008</a:t>
            </a:fld>
            <a:endParaRPr lang="pt-P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20BBAE-DBE0-48C9-A70F-97C806288CFD}" type="slidenum">
              <a:rPr lang="pt-PT" smtClean="0"/>
              <a:pPr/>
              <a:t>‹#›</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15</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17</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18</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19</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20</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26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31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32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5</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D9685-574C-4B31-BF93-84136F9826B6}" type="slidenum">
              <a:rPr lang="en-US"/>
              <a:pPr/>
              <a:t>7</a:t>
            </a:fld>
            <a:endParaRPr lang="en-US"/>
          </a:p>
        </p:txBody>
      </p:sp>
      <p:sp>
        <p:nvSpPr>
          <p:cNvPr id="21506" name="Rectangle 2"/>
          <p:cNvSpPr>
            <a:spLocks noGrp="1" noRot="1" noChangeAspect="1" noChangeArrowheads="1" noTextEdit="1"/>
          </p:cNvSpPr>
          <p:nvPr>
            <p:ph type="sldImg"/>
          </p:nvPr>
        </p:nvSpPr>
        <p:spPr>
          <a:xfrm>
            <a:off x="1144588" y="687388"/>
            <a:ext cx="4570412" cy="3427412"/>
          </a:xfrm>
          <a:ln/>
        </p:spPr>
      </p:sp>
      <p:sp>
        <p:nvSpPr>
          <p:cNvPr id="21507" name="Rectangle 3"/>
          <p:cNvSpPr>
            <a:spLocks noGrp="1" noChangeArrowheads="1"/>
          </p:cNvSpPr>
          <p:nvPr>
            <p:ph type="body" idx="1"/>
          </p:nvPr>
        </p:nvSpPr>
        <p:spPr/>
        <p:txBody>
          <a:bodyPr/>
          <a:lstStyle/>
          <a:p>
            <a:endParaRPr lang="fi-F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8</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9</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264D749-3333-4560-841B-C027F323CBE8}" type="slidenum">
              <a:rPr lang="en-US"/>
              <a:pPr/>
              <a:t>10</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t-P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t-PT"/>
          </a:p>
        </p:txBody>
      </p:sp>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smtClean="0"/>
              <a:t>One day</a:t>
            </a:r>
            <a:endParaRPr lang="pt-PT"/>
          </a:p>
        </p:txBody>
      </p:sp>
      <p:sp>
        <p:nvSpPr>
          <p:cNvPr id="6" name="Slide Number Placeholder 5"/>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smtClean="0"/>
              <a:t>One day</a:t>
            </a:r>
            <a:endParaRPr lang="pt-PT"/>
          </a:p>
        </p:txBody>
      </p:sp>
      <p:sp>
        <p:nvSpPr>
          <p:cNvPr id="6" name="Slide Number Placeholder 5"/>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pt-P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smtClean="0"/>
              <a:t>One day</a:t>
            </a:r>
            <a:endParaRPr lang="pt-PT"/>
          </a:p>
        </p:txBody>
      </p:sp>
      <p:sp>
        <p:nvSpPr>
          <p:cNvPr id="6" name="Slide Number Placeholder 5"/>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smtClean="0"/>
              <a:t>One day</a:t>
            </a:r>
            <a:endParaRPr lang="pt-PT"/>
          </a:p>
        </p:txBody>
      </p:sp>
      <p:sp>
        <p:nvSpPr>
          <p:cNvPr id="6" name="Slide Number Placeholder 5"/>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t-P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smtClean="0"/>
              <a:t>One day</a:t>
            </a:r>
            <a:endParaRPr lang="pt-PT"/>
          </a:p>
        </p:txBody>
      </p:sp>
      <p:sp>
        <p:nvSpPr>
          <p:cNvPr id="6" name="Slide Number Placeholder 5"/>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Date Placeholder 4"/>
          <p:cNvSpPr>
            <a:spLocks noGrp="1"/>
          </p:cNvSpPr>
          <p:nvPr>
            <p:ph type="dt" sz="half" idx="10"/>
          </p:nvPr>
        </p:nvSpPr>
        <p:spPr/>
        <p:txBody>
          <a:bodyPr/>
          <a:lstStyle/>
          <a:p>
            <a:r>
              <a:rPr lang="en-US" smtClean="0"/>
              <a:t>6/26/2008</a:t>
            </a:r>
            <a:endParaRPr lang="pt-PT"/>
          </a:p>
        </p:txBody>
      </p:sp>
      <p:sp>
        <p:nvSpPr>
          <p:cNvPr id="6" name="Footer Placeholder 5"/>
          <p:cNvSpPr>
            <a:spLocks noGrp="1"/>
          </p:cNvSpPr>
          <p:nvPr>
            <p:ph type="ftr" sz="quarter" idx="11"/>
          </p:nvPr>
        </p:nvSpPr>
        <p:spPr/>
        <p:txBody>
          <a:bodyPr/>
          <a:lstStyle/>
          <a:p>
            <a:r>
              <a:rPr lang="pt-PT" smtClean="0"/>
              <a:t>One day</a:t>
            </a:r>
            <a:endParaRPr lang="pt-PT"/>
          </a:p>
        </p:txBody>
      </p:sp>
      <p:sp>
        <p:nvSpPr>
          <p:cNvPr id="7" name="Slide Number Placeholder 6"/>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pt-P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7" name="Date Placeholder 6"/>
          <p:cNvSpPr>
            <a:spLocks noGrp="1"/>
          </p:cNvSpPr>
          <p:nvPr>
            <p:ph type="dt" sz="half" idx="10"/>
          </p:nvPr>
        </p:nvSpPr>
        <p:spPr/>
        <p:txBody>
          <a:bodyPr/>
          <a:lstStyle/>
          <a:p>
            <a:r>
              <a:rPr lang="en-US" smtClean="0"/>
              <a:t>6/26/2008</a:t>
            </a:r>
            <a:endParaRPr lang="pt-PT"/>
          </a:p>
        </p:txBody>
      </p:sp>
      <p:sp>
        <p:nvSpPr>
          <p:cNvPr id="8" name="Footer Placeholder 7"/>
          <p:cNvSpPr>
            <a:spLocks noGrp="1"/>
          </p:cNvSpPr>
          <p:nvPr>
            <p:ph type="ftr" sz="quarter" idx="11"/>
          </p:nvPr>
        </p:nvSpPr>
        <p:spPr/>
        <p:txBody>
          <a:bodyPr/>
          <a:lstStyle/>
          <a:p>
            <a:r>
              <a:rPr lang="pt-PT" smtClean="0"/>
              <a:t>One day</a:t>
            </a:r>
            <a:endParaRPr lang="pt-PT"/>
          </a:p>
        </p:txBody>
      </p:sp>
      <p:sp>
        <p:nvSpPr>
          <p:cNvPr id="9" name="Slide Number Placeholder 8"/>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PT"/>
          </a:p>
        </p:txBody>
      </p:sp>
      <p:sp>
        <p:nvSpPr>
          <p:cNvPr id="3" name="Date Placeholder 2"/>
          <p:cNvSpPr>
            <a:spLocks noGrp="1"/>
          </p:cNvSpPr>
          <p:nvPr>
            <p:ph type="dt" sz="half" idx="10"/>
          </p:nvPr>
        </p:nvSpPr>
        <p:spPr/>
        <p:txBody>
          <a:bodyPr/>
          <a:lstStyle/>
          <a:p>
            <a:r>
              <a:rPr lang="en-US" smtClean="0"/>
              <a:t>6/26/2008</a:t>
            </a:r>
            <a:endParaRPr lang="pt-PT"/>
          </a:p>
        </p:txBody>
      </p:sp>
      <p:sp>
        <p:nvSpPr>
          <p:cNvPr id="4" name="Footer Placeholder 3"/>
          <p:cNvSpPr>
            <a:spLocks noGrp="1"/>
          </p:cNvSpPr>
          <p:nvPr>
            <p:ph type="ftr" sz="quarter" idx="11"/>
          </p:nvPr>
        </p:nvSpPr>
        <p:spPr/>
        <p:txBody>
          <a:bodyPr/>
          <a:lstStyle/>
          <a:p>
            <a:r>
              <a:rPr lang="pt-PT" smtClean="0"/>
              <a:t>One day</a:t>
            </a:r>
            <a:endParaRPr lang="pt-PT"/>
          </a:p>
        </p:txBody>
      </p:sp>
      <p:sp>
        <p:nvSpPr>
          <p:cNvPr id="5" name="Slide Number Placeholder 4"/>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6/26/2008</a:t>
            </a:r>
            <a:endParaRPr lang="pt-PT"/>
          </a:p>
        </p:txBody>
      </p:sp>
      <p:sp>
        <p:nvSpPr>
          <p:cNvPr id="3" name="Footer Placeholder 2"/>
          <p:cNvSpPr>
            <a:spLocks noGrp="1"/>
          </p:cNvSpPr>
          <p:nvPr>
            <p:ph type="ftr" sz="quarter" idx="11"/>
          </p:nvPr>
        </p:nvSpPr>
        <p:spPr/>
        <p:txBody>
          <a:bodyPr/>
          <a:lstStyle/>
          <a:p>
            <a:r>
              <a:rPr lang="pt-PT" smtClean="0"/>
              <a:t>One day</a:t>
            </a:r>
            <a:endParaRPr lang="pt-PT"/>
          </a:p>
        </p:txBody>
      </p:sp>
      <p:sp>
        <p:nvSpPr>
          <p:cNvPr id="4" name="Slide Number Placeholder 3"/>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t-P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6/26/2008</a:t>
            </a:r>
            <a:endParaRPr lang="pt-PT"/>
          </a:p>
        </p:txBody>
      </p:sp>
      <p:sp>
        <p:nvSpPr>
          <p:cNvPr id="6" name="Footer Placeholder 5"/>
          <p:cNvSpPr>
            <a:spLocks noGrp="1"/>
          </p:cNvSpPr>
          <p:nvPr>
            <p:ph type="ftr" sz="quarter" idx="11"/>
          </p:nvPr>
        </p:nvSpPr>
        <p:spPr/>
        <p:txBody>
          <a:bodyPr/>
          <a:lstStyle/>
          <a:p>
            <a:r>
              <a:rPr lang="pt-PT" smtClean="0"/>
              <a:t>One day</a:t>
            </a:r>
            <a:endParaRPr lang="pt-PT"/>
          </a:p>
        </p:txBody>
      </p:sp>
      <p:sp>
        <p:nvSpPr>
          <p:cNvPr id="7" name="Slide Number Placeholder 6"/>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t-P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6/26/2008</a:t>
            </a:r>
            <a:endParaRPr lang="pt-PT"/>
          </a:p>
        </p:txBody>
      </p:sp>
      <p:sp>
        <p:nvSpPr>
          <p:cNvPr id="6" name="Footer Placeholder 5"/>
          <p:cNvSpPr>
            <a:spLocks noGrp="1"/>
          </p:cNvSpPr>
          <p:nvPr>
            <p:ph type="ftr" sz="quarter" idx="11"/>
          </p:nvPr>
        </p:nvSpPr>
        <p:spPr/>
        <p:txBody>
          <a:bodyPr/>
          <a:lstStyle/>
          <a:p>
            <a:r>
              <a:rPr lang="pt-PT" smtClean="0"/>
              <a:t>One day</a:t>
            </a:r>
            <a:endParaRPr lang="pt-PT"/>
          </a:p>
        </p:txBody>
      </p:sp>
      <p:sp>
        <p:nvSpPr>
          <p:cNvPr id="7" name="Slide Number Placeholder 6"/>
          <p:cNvSpPr>
            <a:spLocks noGrp="1"/>
          </p:cNvSpPr>
          <p:nvPr>
            <p:ph type="sldNum" sz="quarter" idx="12"/>
          </p:nvPr>
        </p:nvSpPr>
        <p:spPr/>
        <p:txBody>
          <a:bodyPr/>
          <a:lstStyle/>
          <a:p>
            <a:fld id="{4F03C527-A520-42B5-BAB7-6CAC091C7CD3}" type="slidenum">
              <a:rPr lang="pt-PT" smtClean="0"/>
              <a:pPr/>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pt-P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6/26/2008</a:t>
            </a:r>
            <a:endParaRPr lang="pt-P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PT" smtClean="0"/>
              <a:t>One day</a:t>
            </a:r>
            <a:endParaRPr lang="pt-P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3C527-A520-42B5-BAB7-6CAC091C7CD3}" type="slidenum">
              <a:rPr lang="pt-PT" smtClean="0"/>
              <a:pPr/>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chart" Target="../charts/chart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 Id="rId5" Type="http://schemas.openxmlformats.org/officeDocument/2006/relationships/hyperlink" Target="http://www.nature.com/naturenanotechnology,on-line" TargetMode="Externa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package" Target="../embeddings/Microsoft_Office_PowerPoint_Slide1.sldx"/><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41.wmf"/><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0.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dirty="0">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dirty="0">
                <a:solidFill>
                  <a:srgbClr val="333333"/>
                </a:solidFill>
              </a:rPr>
              <a:t>	</a:t>
            </a:r>
            <a:endParaRPr lang="pt-PT" sz="2000" b="1" dirty="0">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dirty="0">
                <a:solidFill>
                  <a:srgbClr val="333333"/>
                </a:solidFill>
              </a:rPr>
              <a:t>	</a:t>
            </a:r>
            <a:endParaRPr lang="pt-PT" sz="2000" b="1" dirty="0">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pic>
        <p:nvPicPr>
          <p:cNvPr id="8" name="Picture 2"/>
          <p:cNvPicPr>
            <a:picLocks noChangeAspect="1" noChangeArrowheads="1"/>
          </p:cNvPicPr>
          <p:nvPr/>
        </p:nvPicPr>
        <p:blipFill>
          <a:blip r:embed="rId4"/>
          <a:srcRect/>
          <a:stretch>
            <a:fillRect/>
          </a:stretch>
        </p:blipFill>
        <p:spPr bwMode="auto">
          <a:xfrm>
            <a:off x="29496" y="0"/>
            <a:ext cx="9144000" cy="1928813"/>
          </a:xfrm>
          <a:prstGeom prst="rect">
            <a:avLst/>
          </a:prstGeom>
          <a:noFill/>
          <a:ln w="9525">
            <a:noFill/>
            <a:miter lim="800000"/>
            <a:headEnd/>
            <a:tailEnd/>
          </a:ln>
        </p:spPr>
      </p:pic>
      <p:sp>
        <p:nvSpPr>
          <p:cNvPr id="10" name="Rectangle 9"/>
          <p:cNvSpPr/>
          <p:nvPr/>
        </p:nvSpPr>
        <p:spPr>
          <a:xfrm>
            <a:off x="2286000" y="3105834"/>
            <a:ext cx="6000776" cy="1200329"/>
          </a:xfrm>
          <a:prstGeom prst="rect">
            <a:avLst/>
          </a:prstGeom>
        </p:spPr>
        <p:txBody>
          <a:bodyPr wrap="square">
            <a:spAutoFit/>
          </a:bodyPr>
          <a:lstStyle/>
          <a:p>
            <a:r>
              <a:rPr lang="pt-PT" sz="3600" dirty="0" smtClean="0"/>
              <a:t>Enquadramento necessário à</a:t>
            </a:r>
          </a:p>
          <a:p>
            <a:r>
              <a:rPr lang="pt-PT" sz="3600" dirty="0" smtClean="0"/>
              <a:t>Prevenção da </a:t>
            </a:r>
            <a:r>
              <a:rPr lang="pt-PT" sz="3600" dirty="0" err="1" smtClean="0"/>
              <a:t>Nanopoluição</a:t>
            </a:r>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4" name="Picture 2"/>
          <p:cNvPicPr>
            <a:picLocks noChangeAspect="1" noChangeArrowheads="1"/>
          </p:cNvPicPr>
          <p:nvPr/>
        </p:nvPicPr>
        <p:blipFill>
          <a:blip r:embed="rId4"/>
          <a:srcRect/>
          <a:stretch>
            <a:fillRect/>
          </a:stretch>
        </p:blipFill>
        <p:spPr bwMode="auto">
          <a:xfrm>
            <a:off x="0" y="0"/>
            <a:ext cx="9144000" cy="1928813"/>
          </a:xfrm>
          <a:prstGeom prst="rect">
            <a:avLst/>
          </a:prstGeom>
          <a:noFill/>
          <a:ln w="9525">
            <a:noFill/>
            <a:miter lim="800000"/>
            <a:headEnd/>
            <a:tailEnd/>
          </a:ln>
        </p:spPr>
      </p:pic>
      <p:sp>
        <p:nvSpPr>
          <p:cNvPr id="15" name="TextBox 14"/>
          <p:cNvSpPr txBox="1"/>
          <p:nvPr/>
        </p:nvSpPr>
        <p:spPr>
          <a:xfrm>
            <a:off x="6143636" y="5000636"/>
            <a:ext cx="2571768" cy="646331"/>
          </a:xfrm>
          <a:prstGeom prst="rect">
            <a:avLst/>
          </a:prstGeom>
          <a:noFill/>
        </p:spPr>
        <p:txBody>
          <a:bodyPr wrap="square" rtlCol="0">
            <a:spAutoFit/>
          </a:bodyPr>
          <a:lstStyle/>
          <a:p>
            <a:r>
              <a:rPr lang="pt-PT" dirty="0" smtClean="0"/>
              <a:t>Paulo Partidário - INETI</a:t>
            </a:r>
          </a:p>
          <a:p>
            <a:r>
              <a:rPr lang="pt-PT" dirty="0" smtClean="0"/>
              <a:t>Teresa Vieira - ICEMS</a:t>
            </a:r>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5" name="Rectangle 14"/>
          <p:cNvSpPr/>
          <p:nvPr/>
        </p:nvSpPr>
        <p:spPr>
          <a:xfrm>
            <a:off x="1428728" y="2071678"/>
            <a:ext cx="4572000" cy="1384995"/>
          </a:xfrm>
          <a:prstGeom prst="rect">
            <a:avLst/>
          </a:prstGeom>
        </p:spPr>
        <p:txBody>
          <a:bodyPr>
            <a:spAutoFit/>
          </a:bodyPr>
          <a:lstStyle/>
          <a:p>
            <a:pPr marL="742950" lvl="1" indent="-285750" algn="just" defTabSz="976313" eaLnBrk="0" hangingPunct="0">
              <a:buFontTx/>
              <a:buChar char="-"/>
            </a:pPr>
            <a:r>
              <a:rPr lang="pt-PT" sz="2800" b="1" dirty="0" err="1" smtClean="0"/>
              <a:t>Nanobio-interacções</a:t>
            </a:r>
            <a:endParaRPr lang="pt-PT" sz="2800" b="1" dirty="0" smtClean="0"/>
          </a:p>
          <a:p>
            <a:pPr marL="742950" lvl="1" indent="-285750" algn="just" defTabSz="976313" eaLnBrk="0" hangingPunct="0"/>
            <a:endParaRPr lang="pt-PT" sz="2800" b="1" dirty="0" smtClean="0"/>
          </a:p>
          <a:p>
            <a:pPr marL="742950" lvl="1" indent="-285750" algn="just" defTabSz="976313" eaLnBrk="0" hangingPunct="0">
              <a:buFontTx/>
              <a:buChar char="-"/>
            </a:pPr>
            <a:r>
              <a:rPr lang="pt-PT" sz="2800" b="1" dirty="0" smtClean="0"/>
              <a:t>Destinos ambientais </a:t>
            </a:r>
            <a:endParaRPr lang="pt-PT" sz="2800" dirty="0"/>
          </a:p>
        </p:txBody>
      </p:sp>
      <p:sp>
        <p:nvSpPr>
          <p:cNvPr id="16" name="TextBox 15"/>
          <p:cNvSpPr txBox="1"/>
          <p:nvPr/>
        </p:nvSpPr>
        <p:spPr>
          <a:xfrm>
            <a:off x="4286248" y="285728"/>
            <a:ext cx="3000396" cy="707886"/>
          </a:xfrm>
          <a:prstGeom prst="rect">
            <a:avLst/>
          </a:prstGeom>
          <a:noFill/>
        </p:spPr>
        <p:txBody>
          <a:bodyPr wrap="square" rtlCol="0">
            <a:spAutoFit/>
          </a:bodyPr>
          <a:lstStyle/>
          <a:p>
            <a:r>
              <a:rPr lang="pt-PT" sz="4000" dirty="0" smtClean="0"/>
              <a:t>Problemas</a:t>
            </a:r>
            <a:endParaRPr lang="pt-PT"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2"/>
          <p:cNvPicPr>
            <a:picLocks noChangeAspect="1" noChangeArrowheads="1"/>
          </p:cNvPicPr>
          <p:nvPr/>
        </p:nvPicPr>
        <p:blipFill>
          <a:blip r:embed="rId4"/>
          <a:srcRect/>
          <a:stretch>
            <a:fillRect/>
          </a:stretch>
        </p:blipFill>
        <p:spPr bwMode="auto">
          <a:xfrm>
            <a:off x="0" y="0"/>
            <a:ext cx="4063909" cy="857231"/>
          </a:xfrm>
          <a:prstGeom prst="rect">
            <a:avLst/>
          </a:prstGeom>
          <a:noFill/>
          <a:ln w="9525">
            <a:noFill/>
            <a:miter lim="800000"/>
            <a:headEnd/>
            <a:tailEnd/>
          </a:ln>
        </p:spPr>
      </p:pic>
      <p:sp>
        <p:nvSpPr>
          <p:cNvPr id="16" name="TextBox 15"/>
          <p:cNvSpPr txBox="1"/>
          <p:nvPr/>
        </p:nvSpPr>
        <p:spPr>
          <a:xfrm>
            <a:off x="0" y="1357298"/>
            <a:ext cx="9144000" cy="3693319"/>
          </a:xfrm>
          <a:prstGeom prst="rect">
            <a:avLst/>
          </a:prstGeom>
          <a:noFill/>
        </p:spPr>
        <p:txBody>
          <a:bodyPr wrap="square" rtlCol="0">
            <a:spAutoFit/>
          </a:bodyPr>
          <a:lstStyle/>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smtClean="0"/>
          </a:p>
          <a:p>
            <a:endParaRPr lang="pt-PT" dirty="0"/>
          </a:p>
        </p:txBody>
      </p:sp>
      <p:sp>
        <p:nvSpPr>
          <p:cNvPr id="99330" name="Rectangle 2"/>
          <p:cNvSpPr>
            <a:spLocks noChangeArrowheads="1"/>
          </p:cNvSpPr>
          <p:nvPr/>
        </p:nvSpPr>
        <p:spPr bwMode="auto">
          <a:xfrm>
            <a:off x="0" y="2571744"/>
            <a:ext cx="8931804" cy="286232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Distribuição de tamanho de partículas: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Scanning</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Mobility</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Particle</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Sizer</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Número de partículas/volume: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Condensation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Particle</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Counters</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Áreas de </a:t>
            </a:r>
            <a:r>
              <a:rPr kumimoji="0" lang="pt-PT" b="0" i="0" u="none" strike="noStrike" cap="none" normalizeH="0" baseline="0" dirty="0" err="1" smtClean="0">
                <a:ln>
                  <a:noFill/>
                </a:ln>
                <a:solidFill>
                  <a:schemeClr val="tx1"/>
                </a:solidFill>
                <a:effectLst/>
                <a:ea typeface="Calibri" pitchFamily="34" charset="0"/>
                <a:cs typeface="Times New Roman" pitchFamily="18" charset="0"/>
              </a:rPr>
              <a:t>superficies</a:t>
            </a:r>
            <a:r>
              <a:rPr kumimoji="0" lang="pt-PT" b="0" i="0" u="none" strike="noStrike" cap="none" normalizeH="0" baseline="0" dirty="0" smtClean="0">
                <a:ln>
                  <a:noFill/>
                </a:ln>
                <a:solidFill>
                  <a:schemeClr val="tx1"/>
                </a:solidFill>
                <a:effectLst/>
                <a:ea typeface="Calibri" pitchFamily="34" charset="0"/>
                <a:cs typeface="Times New Roman" pitchFamily="18" charset="0"/>
              </a:rPr>
              <a:t> de partículas: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Diffusion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Charger</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Monitors</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Concentrações </a:t>
            </a:r>
            <a:r>
              <a:rPr kumimoji="0" lang="pt-PT" b="0" i="0" u="none" strike="noStrike" cap="none" normalizeH="0" baseline="0" dirty="0" err="1" smtClean="0">
                <a:ln>
                  <a:noFill/>
                </a:ln>
                <a:solidFill>
                  <a:schemeClr val="tx1"/>
                </a:solidFill>
                <a:effectLst/>
                <a:ea typeface="Calibri" pitchFamily="34" charset="0"/>
                <a:cs typeface="Times New Roman" pitchFamily="18" charset="0"/>
              </a:rPr>
              <a:t>Mássicas</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Piezo-balance</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or</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Low</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Pressure</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Impactors</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Colheita de partículas para caracterização: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Electrostatic</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or</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thermal</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precipitator</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deposit</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grids</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and</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polycarbonate</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filters</a:t>
            </a:r>
            <a:endParaRPr kumimoji="0" lang="pt-PT" b="0" i="1"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1" u="none" strike="noStrike" cap="none" normalizeH="0" baseline="0" dirty="0" smtClean="0">
                <a:ln>
                  <a:noFill/>
                </a:ln>
                <a:solidFill>
                  <a:schemeClr val="tx1"/>
                </a:solidFill>
                <a:effectLst/>
                <a:ea typeface="Calibri" pitchFamily="34" charset="0"/>
                <a:cs typeface="Times New Roman" pitchFamily="18" charset="0"/>
              </a:rPr>
              <a:t> 					or use in personal sampling heads</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Morfologia e Topografia: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Scanning</a:t>
            </a:r>
            <a:r>
              <a:rPr kumimoji="0" lang="pt-PT" b="0" i="0"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Electron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Microscopy</a:t>
            </a:r>
            <a:r>
              <a:rPr kumimoji="0" lang="pt-PT" b="0" i="0" u="none" strike="noStrike" cap="none" normalizeH="0" baseline="0" dirty="0" smtClean="0">
                <a:ln>
                  <a:noFill/>
                </a:ln>
                <a:solidFill>
                  <a:schemeClr val="tx1"/>
                </a:solidFill>
                <a:effectLst/>
                <a:ea typeface="Calibri" pitchFamily="34" charset="0"/>
                <a:cs typeface="Times New Roman" pitchFamily="18" charset="0"/>
              </a:rPr>
              <a:t> (SEM)</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Atomic</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Forcing</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Microscopy</a:t>
            </a:r>
            <a:r>
              <a:rPr kumimoji="0" lang="pt-PT" b="0" i="0" u="none" strike="noStrike" cap="none" normalizeH="0" baseline="0" dirty="0" smtClean="0">
                <a:ln>
                  <a:noFill/>
                </a:ln>
                <a:solidFill>
                  <a:schemeClr val="tx1"/>
                </a:solidFill>
                <a:effectLst/>
                <a:ea typeface="Calibri" pitchFamily="34" charset="0"/>
                <a:cs typeface="Times New Roman" pitchFamily="18" charset="0"/>
              </a:rPr>
              <a:t> (AFM)</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err="1" smtClean="0">
                <a:ln>
                  <a:noFill/>
                </a:ln>
                <a:solidFill>
                  <a:schemeClr val="tx1"/>
                </a:solidFill>
                <a:effectLst/>
                <a:ea typeface="Calibri" pitchFamily="34" charset="0"/>
                <a:cs typeface="Times New Roman" pitchFamily="18" charset="0"/>
              </a:rPr>
              <a:t>Nanometrologia</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Transmission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Electron</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1" u="none" strike="noStrike" cap="none" normalizeH="0" baseline="0" dirty="0" err="1" smtClean="0">
                <a:ln>
                  <a:noFill/>
                </a:ln>
                <a:solidFill>
                  <a:schemeClr val="tx1"/>
                </a:solidFill>
                <a:effectLst/>
                <a:ea typeface="Calibri" pitchFamily="34" charset="0"/>
                <a:cs typeface="Times New Roman" pitchFamily="18" charset="0"/>
              </a:rPr>
              <a:t>Microscopy</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r>
              <a:rPr kumimoji="0" lang="pt-PT" b="0" i="0" u="none" strike="noStrike" cap="none" normalizeH="0" baseline="0" dirty="0" smtClean="0">
                <a:ln>
                  <a:noFill/>
                </a:ln>
                <a:solidFill>
                  <a:schemeClr val="tx1"/>
                </a:solidFill>
                <a:effectLst/>
                <a:ea typeface="Calibri" pitchFamily="34" charset="0"/>
                <a:cs typeface="Times New Roman" pitchFamily="18" charset="0"/>
              </a:rPr>
              <a:t>(TEM)</a:t>
            </a:r>
            <a:r>
              <a:rPr kumimoji="0" lang="pt-PT" b="0" i="1" u="none" strike="noStrike" cap="none" normalizeH="0" baseline="0" dirty="0" smtClean="0">
                <a:ln>
                  <a:noFill/>
                </a:ln>
                <a:solidFill>
                  <a:schemeClr val="tx1"/>
                </a:solidFill>
                <a:effectLst/>
                <a:ea typeface="Calibri" pitchFamily="34" charset="0"/>
                <a:cs typeface="Times New Roman" pitchFamily="18" charset="0"/>
              </a:rPr>
              <a:t> </a:t>
            </a:r>
            <a:endParaRPr kumimoji="0" lang="pt-PT" b="0" i="0" u="none" strike="noStrike" cap="none" normalizeH="0" baseline="0" dirty="0" smtClean="0">
              <a:ln>
                <a:noFill/>
              </a:ln>
              <a:solidFill>
                <a:schemeClr val="tx1"/>
              </a:solidFill>
              <a:effectLst/>
              <a:cs typeface="Arial" pitchFamily="34" charset="0"/>
            </a:endParaRPr>
          </a:p>
        </p:txBody>
      </p:sp>
      <p:sp>
        <p:nvSpPr>
          <p:cNvPr id="15" name="Rectangle 14"/>
          <p:cNvSpPr/>
          <p:nvPr/>
        </p:nvSpPr>
        <p:spPr>
          <a:xfrm>
            <a:off x="5810870" y="714356"/>
            <a:ext cx="2099934" cy="461665"/>
          </a:xfrm>
          <a:prstGeom prst="rect">
            <a:avLst/>
          </a:prstGeom>
        </p:spPr>
        <p:txBody>
          <a:bodyPr wrap="none">
            <a:spAutoFit/>
          </a:bodyPr>
          <a:lstStyle/>
          <a:p>
            <a:pPr algn="r"/>
            <a:r>
              <a:rPr lang="pt-PT" sz="2400" dirty="0" smtClean="0"/>
              <a:t>1º  Caracterizar</a:t>
            </a:r>
            <a:endParaRPr lang="pt-P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4" name="Oval 4"/>
          <p:cNvSpPr>
            <a:spLocks noChangeArrowheads="1"/>
          </p:cNvSpPr>
          <p:nvPr/>
        </p:nvSpPr>
        <p:spPr bwMode="auto">
          <a:xfrm>
            <a:off x="0" y="928670"/>
            <a:ext cx="1441450" cy="503238"/>
          </a:xfrm>
          <a:prstGeom prst="ellipse">
            <a:avLst/>
          </a:prstGeom>
          <a:solidFill>
            <a:srgbClr val="92D050"/>
          </a:solidFill>
          <a:ln w="9525">
            <a:solidFill>
              <a:schemeClr val="tx1"/>
            </a:solidFill>
            <a:round/>
            <a:headEnd/>
            <a:tailEnd/>
          </a:ln>
        </p:spPr>
        <p:txBody>
          <a:bodyPr wrap="none" anchor="ctr"/>
          <a:lstStyle/>
          <a:p>
            <a:pPr algn="ctr"/>
            <a:r>
              <a:rPr lang="pt-PT" sz="1600"/>
              <a:t>Caracterização</a:t>
            </a:r>
            <a:endParaRPr lang="en-US" sz="1600"/>
          </a:p>
        </p:txBody>
      </p:sp>
      <p:sp>
        <p:nvSpPr>
          <p:cNvPr id="15" name="Text Box 12"/>
          <p:cNvSpPr txBox="1">
            <a:spLocks noChangeArrowheads="1"/>
          </p:cNvSpPr>
          <p:nvPr/>
        </p:nvSpPr>
        <p:spPr bwMode="auto">
          <a:xfrm>
            <a:off x="1706563" y="2276475"/>
            <a:ext cx="2073275" cy="228600"/>
          </a:xfrm>
          <a:prstGeom prst="rect">
            <a:avLst/>
          </a:prstGeom>
          <a:noFill/>
          <a:ln w="9525">
            <a:noFill/>
            <a:miter lim="800000"/>
            <a:headEnd/>
            <a:tailEnd/>
          </a:ln>
        </p:spPr>
        <p:txBody>
          <a:bodyPr>
            <a:spAutoFit/>
          </a:bodyPr>
          <a:lstStyle/>
          <a:p>
            <a:pPr>
              <a:spcBef>
                <a:spcPct val="50000"/>
              </a:spcBef>
            </a:pPr>
            <a:r>
              <a:rPr lang="pt-PT" sz="900"/>
              <a:t>- Análise granulométrica</a:t>
            </a:r>
            <a:endParaRPr lang="en-US" sz="900"/>
          </a:p>
        </p:txBody>
      </p:sp>
      <p:sp>
        <p:nvSpPr>
          <p:cNvPr id="16" name="Line 18"/>
          <p:cNvSpPr>
            <a:spLocks noChangeShapeType="1"/>
          </p:cNvSpPr>
          <p:nvPr/>
        </p:nvSpPr>
        <p:spPr bwMode="auto">
          <a:xfrm>
            <a:off x="1692275" y="1484313"/>
            <a:ext cx="0" cy="2089150"/>
          </a:xfrm>
          <a:prstGeom prst="line">
            <a:avLst/>
          </a:prstGeom>
          <a:noFill/>
          <a:ln w="38100">
            <a:solidFill>
              <a:schemeClr val="tx1"/>
            </a:solidFill>
            <a:round/>
            <a:headEnd/>
            <a:tailEnd/>
          </a:ln>
        </p:spPr>
        <p:txBody>
          <a:bodyPr/>
          <a:lstStyle/>
          <a:p>
            <a:endParaRPr lang="en-US"/>
          </a:p>
        </p:txBody>
      </p:sp>
      <p:sp>
        <p:nvSpPr>
          <p:cNvPr id="17" name="AutoShape 23"/>
          <p:cNvSpPr>
            <a:spLocks/>
          </p:cNvSpPr>
          <p:nvPr/>
        </p:nvSpPr>
        <p:spPr bwMode="auto">
          <a:xfrm>
            <a:off x="4572000" y="1555750"/>
            <a:ext cx="71438" cy="720725"/>
          </a:xfrm>
          <a:prstGeom prst="leftBrace">
            <a:avLst>
              <a:gd name="adj1" fmla="val 84073"/>
              <a:gd name="adj2" fmla="val 50000"/>
            </a:avLst>
          </a:prstGeom>
          <a:noFill/>
          <a:ln w="9525">
            <a:solidFill>
              <a:schemeClr val="bg2"/>
            </a:solidFill>
            <a:round/>
            <a:headEnd/>
            <a:tailEnd/>
          </a:ln>
        </p:spPr>
        <p:txBody>
          <a:bodyPr wrap="none" anchor="ctr"/>
          <a:lstStyle/>
          <a:p>
            <a:endParaRPr lang="en-US">
              <a:latin typeface="Calibri" pitchFamily="34" charset="0"/>
            </a:endParaRPr>
          </a:p>
        </p:txBody>
      </p:sp>
      <p:sp>
        <p:nvSpPr>
          <p:cNvPr id="18" name="AutoShape 30"/>
          <p:cNvSpPr>
            <a:spLocks/>
          </p:cNvSpPr>
          <p:nvPr/>
        </p:nvSpPr>
        <p:spPr bwMode="auto">
          <a:xfrm>
            <a:off x="2987675" y="3789363"/>
            <a:ext cx="71438" cy="2592387"/>
          </a:xfrm>
          <a:prstGeom prst="leftBrace">
            <a:avLst>
              <a:gd name="adj1" fmla="val 302405"/>
              <a:gd name="adj2" fmla="val 50000"/>
            </a:avLst>
          </a:prstGeom>
          <a:noFill/>
          <a:ln w="9525">
            <a:solidFill>
              <a:schemeClr val="bg2"/>
            </a:solidFill>
            <a:round/>
            <a:headEnd/>
            <a:tailEnd/>
          </a:ln>
        </p:spPr>
        <p:txBody>
          <a:bodyPr wrap="none" anchor="ctr"/>
          <a:lstStyle/>
          <a:p>
            <a:endParaRPr lang="en-US">
              <a:latin typeface="Calibri" pitchFamily="34" charset="0"/>
            </a:endParaRPr>
          </a:p>
        </p:txBody>
      </p:sp>
      <p:sp>
        <p:nvSpPr>
          <p:cNvPr id="19" name="Text Box 12"/>
          <p:cNvSpPr txBox="1">
            <a:spLocks noChangeArrowheads="1"/>
          </p:cNvSpPr>
          <p:nvPr/>
        </p:nvSpPr>
        <p:spPr bwMode="auto">
          <a:xfrm>
            <a:off x="1706563" y="2479675"/>
            <a:ext cx="2073275" cy="228600"/>
          </a:xfrm>
          <a:prstGeom prst="rect">
            <a:avLst/>
          </a:prstGeom>
          <a:noFill/>
          <a:ln w="9525">
            <a:noFill/>
            <a:miter lim="800000"/>
            <a:headEnd/>
            <a:tailEnd/>
          </a:ln>
        </p:spPr>
        <p:txBody>
          <a:bodyPr>
            <a:spAutoFit/>
          </a:bodyPr>
          <a:lstStyle/>
          <a:p>
            <a:pPr>
              <a:spcBef>
                <a:spcPct val="50000"/>
              </a:spcBef>
            </a:pPr>
            <a:r>
              <a:rPr lang="pt-PT" sz="900"/>
              <a:t>- Metrologia</a:t>
            </a:r>
            <a:endParaRPr lang="en-US" sz="900"/>
          </a:p>
        </p:txBody>
      </p:sp>
      <p:sp>
        <p:nvSpPr>
          <p:cNvPr id="20" name="Text Box 12"/>
          <p:cNvSpPr txBox="1">
            <a:spLocks noChangeArrowheads="1"/>
          </p:cNvSpPr>
          <p:nvPr/>
        </p:nvSpPr>
        <p:spPr bwMode="auto">
          <a:xfrm>
            <a:off x="1692275" y="2695575"/>
            <a:ext cx="2073275" cy="228600"/>
          </a:xfrm>
          <a:prstGeom prst="rect">
            <a:avLst/>
          </a:prstGeom>
          <a:noFill/>
          <a:ln w="9525">
            <a:noFill/>
            <a:miter lim="800000"/>
            <a:headEnd/>
            <a:tailEnd/>
          </a:ln>
        </p:spPr>
        <p:txBody>
          <a:bodyPr>
            <a:spAutoFit/>
          </a:bodyPr>
          <a:lstStyle/>
          <a:p>
            <a:pPr>
              <a:spcBef>
                <a:spcPct val="50000"/>
              </a:spcBef>
            </a:pPr>
            <a:r>
              <a:rPr lang="pt-PT" sz="900" dirty="0"/>
              <a:t>- Métodos &amp; Instrumentos de Análise</a:t>
            </a:r>
            <a:endParaRPr lang="en-US" sz="900" dirty="0"/>
          </a:p>
        </p:txBody>
      </p:sp>
      <p:sp>
        <p:nvSpPr>
          <p:cNvPr id="21" name="Text Box 12"/>
          <p:cNvSpPr txBox="1">
            <a:spLocks noChangeArrowheads="1"/>
          </p:cNvSpPr>
          <p:nvPr/>
        </p:nvSpPr>
        <p:spPr bwMode="auto">
          <a:xfrm>
            <a:off x="1706563" y="2984500"/>
            <a:ext cx="2720975" cy="228600"/>
          </a:xfrm>
          <a:prstGeom prst="rect">
            <a:avLst/>
          </a:prstGeom>
          <a:noFill/>
          <a:ln w="9525">
            <a:noFill/>
            <a:miter lim="800000"/>
            <a:headEnd/>
            <a:tailEnd/>
          </a:ln>
        </p:spPr>
        <p:txBody>
          <a:bodyPr>
            <a:spAutoFit/>
          </a:bodyPr>
          <a:lstStyle/>
          <a:p>
            <a:pPr>
              <a:spcBef>
                <a:spcPct val="50000"/>
              </a:spcBef>
            </a:pPr>
            <a:r>
              <a:rPr lang="pt-PT" sz="900"/>
              <a:t>- Caracterização de Materiais Perigosos</a:t>
            </a:r>
            <a:endParaRPr lang="en-US" sz="900"/>
          </a:p>
        </p:txBody>
      </p:sp>
      <p:sp>
        <p:nvSpPr>
          <p:cNvPr id="22" name="Text Box 12"/>
          <p:cNvSpPr txBox="1">
            <a:spLocks noChangeArrowheads="1"/>
          </p:cNvSpPr>
          <p:nvPr/>
        </p:nvSpPr>
        <p:spPr bwMode="auto">
          <a:xfrm>
            <a:off x="1706563" y="1773238"/>
            <a:ext cx="2073275" cy="228600"/>
          </a:xfrm>
          <a:prstGeom prst="rect">
            <a:avLst/>
          </a:prstGeom>
          <a:noFill/>
          <a:ln w="9525">
            <a:noFill/>
            <a:miter lim="800000"/>
            <a:headEnd/>
            <a:tailEnd/>
          </a:ln>
        </p:spPr>
        <p:txBody>
          <a:bodyPr>
            <a:spAutoFit/>
          </a:bodyPr>
          <a:lstStyle/>
          <a:p>
            <a:pPr>
              <a:spcBef>
                <a:spcPct val="50000"/>
              </a:spcBef>
            </a:pPr>
            <a:r>
              <a:rPr lang="pt-PT" sz="900"/>
              <a:t>- …</a:t>
            </a:r>
            <a:endParaRPr lang="en-US" sz="900"/>
          </a:p>
        </p:txBody>
      </p:sp>
      <p:sp>
        <p:nvSpPr>
          <p:cNvPr id="23" name="Text Box 12"/>
          <p:cNvSpPr txBox="1">
            <a:spLocks noChangeArrowheads="1"/>
          </p:cNvSpPr>
          <p:nvPr/>
        </p:nvSpPr>
        <p:spPr bwMode="auto">
          <a:xfrm>
            <a:off x="1706563" y="3271838"/>
            <a:ext cx="2073275" cy="228600"/>
          </a:xfrm>
          <a:prstGeom prst="rect">
            <a:avLst/>
          </a:prstGeom>
          <a:noFill/>
          <a:ln w="9525">
            <a:noFill/>
            <a:miter lim="800000"/>
            <a:headEnd/>
            <a:tailEnd/>
          </a:ln>
        </p:spPr>
        <p:txBody>
          <a:bodyPr>
            <a:spAutoFit/>
          </a:bodyPr>
          <a:lstStyle/>
          <a:p>
            <a:pPr>
              <a:spcBef>
                <a:spcPct val="50000"/>
              </a:spcBef>
            </a:pPr>
            <a:r>
              <a:rPr lang="pt-PT" sz="900"/>
              <a:t>- …</a:t>
            </a:r>
            <a:endParaRPr lang="en-US" sz="900"/>
          </a:p>
        </p:txBody>
      </p:sp>
      <p:sp>
        <p:nvSpPr>
          <p:cNvPr id="24" name="Text Box 65"/>
          <p:cNvSpPr txBox="1">
            <a:spLocks noChangeArrowheads="1"/>
          </p:cNvSpPr>
          <p:nvPr/>
        </p:nvSpPr>
        <p:spPr bwMode="auto">
          <a:xfrm>
            <a:off x="6659563" y="5084763"/>
            <a:ext cx="1368425" cy="304800"/>
          </a:xfrm>
          <a:prstGeom prst="rect">
            <a:avLst/>
          </a:prstGeom>
          <a:noFill/>
          <a:ln w="9525">
            <a:noFill/>
            <a:miter lim="800000"/>
            <a:headEnd/>
            <a:tailEnd/>
          </a:ln>
        </p:spPr>
        <p:txBody>
          <a:bodyPr>
            <a:spAutoFit/>
          </a:bodyPr>
          <a:lstStyle/>
          <a:p>
            <a:pPr>
              <a:spcBef>
                <a:spcPct val="50000"/>
              </a:spcBef>
            </a:pPr>
            <a:r>
              <a:rPr lang="pt-PT" sz="1400"/>
              <a:t>Nano powders</a:t>
            </a:r>
            <a:endParaRPr lang="en-US" sz="1400"/>
          </a:p>
        </p:txBody>
      </p:sp>
      <p:graphicFrame>
        <p:nvGraphicFramePr>
          <p:cNvPr id="25" name="Gráfico 46"/>
          <p:cNvGraphicFramePr/>
          <p:nvPr/>
        </p:nvGraphicFramePr>
        <p:xfrm>
          <a:off x="2245247" y="4067322"/>
          <a:ext cx="3717810" cy="2437786"/>
        </p:xfrm>
        <a:graphic>
          <a:graphicData uri="http://schemas.openxmlformats.org/drawingml/2006/chart">
            <c:chart xmlns:c="http://schemas.openxmlformats.org/drawingml/2006/chart" xmlns:r="http://schemas.openxmlformats.org/officeDocument/2006/relationships" r:id="rId5"/>
          </a:graphicData>
        </a:graphic>
      </p:graphicFrame>
      <p:pic>
        <p:nvPicPr>
          <p:cNvPr id="26" name="Imagem 41" descr="Cu_nano.jpg"/>
          <p:cNvPicPr>
            <a:picLocks noChangeAspect="1"/>
          </p:cNvPicPr>
          <p:nvPr/>
        </p:nvPicPr>
        <p:blipFill>
          <a:blip r:embed="rId6"/>
          <a:srcRect/>
          <a:stretch>
            <a:fillRect/>
          </a:stretch>
        </p:blipFill>
        <p:spPr bwMode="auto">
          <a:xfrm>
            <a:off x="3851275" y="2405063"/>
            <a:ext cx="2541588" cy="1530350"/>
          </a:xfrm>
          <a:prstGeom prst="rect">
            <a:avLst/>
          </a:prstGeom>
          <a:noFill/>
          <a:ln w="9525">
            <a:noFill/>
            <a:miter lim="800000"/>
            <a:headEnd/>
            <a:tailEnd/>
          </a:ln>
        </p:spPr>
      </p:pic>
      <p:pic>
        <p:nvPicPr>
          <p:cNvPr id="27" name="Picture 4617" descr="Image"/>
          <p:cNvPicPr>
            <a:picLocks noChangeAspect="1" noChangeArrowheads="1"/>
          </p:cNvPicPr>
          <p:nvPr/>
        </p:nvPicPr>
        <p:blipFill>
          <a:blip r:embed="rId7"/>
          <a:srcRect/>
          <a:stretch>
            <a:fillRect/>
          </a:stretch>
        </p:blipFill>
        <p:spPr bwMode="auto">
          <a:xfrm>
            <a:off x="6877050" y="1201738"/>
            <a:ext cx="1939925" cy="1939925"/>
          </a:xfrm>
          <a:prstGeom prst="rect">
            <a:avLst/>
          </a:prstGeom>
          <a:noFill/>
          <a:ln w="9525">
            <a:noFill/>
            <a:miter lim="800000"/>
            <a:headEnd/>
            <a:tailEnd/>
          </a:ln>
        </p:spPr>
      </p:pic>
      <p:pic>
        <p:nvPicPr>
          <p:cNvPr id="28" name="Picture 4640"/>
          <p:cNvPicPr>
            <a:picLocks noChangeAspect="1" noChangeArrowheads="1"/>
          </p:cNvPicPr>
          <p:nvPr/>
        </p:nvPicPr>
        <p:blipFill>
          <a:blip r:embed="rId8"/>
          <a:srcRect/>
          <a:stretch>
            <a:fillRect/>
          </a:stretch>
        </p:blipFill>
        <p:spPr bwMode="auto">
          <a:xfrm>
            <a:off x="6084888" y="3716338"/>
            <a:ext cx="2309812" cy="1338262"/>
          </a:xfrm>
          <a:prstGeom prst="rect">
            <a:avLst/>
          </a:prstGeom>
          <a:noFill/>
          <a:ln w="9525">
            <a:noFill/>
            <a:miter lim="800000"/>
            <a:headEnd/>
            <a:tailEnd/>
          </a:ln>
        </p:spPr>
      </p:pic>
      <p:sp>
        <p:nvSpPr>
          <p:cNvPr id="29" name="Text Box 69"/>
          <p:cNvSpPr txBox="1">
            <a:spLocks noChangeArrowheads="1"/>
          </p:cNvSpPr>
          <p:nvPr/>
        </p:nvSpPr>
        <p:spPr bwMode="auto">
          <a:xfrm>
            <a:off x="7018338" y="3141663"/>
            <a:ext cx="1657350" cy="304800"/>
          </a:xfrm>
          <a:prstGeom prst="rect">
            <a:avLst/>
          </a:prstGeom>
          <a:noFill/>
          <a:ln w="9525">
            <a:noFill/>
            <a:miter lim="800000"/>
            <a:headEnd/>
            <a:tailEnd/>
          </a:ln>
        </p:spPr>
        <p:txBody>
          <a:bodyPr>
            <a:spAutoFit/>
          </a:bodyPr>
          <a:lstStyle/>
          <a:p>
            <a:pPr>
              <a:spcBef>
                <a:spcPct val="50000"/>
              </a:spcBef>
            </a:pPr>
            <a:r>
              <a:rPr lang="pt-PT" sz="1400"/>
              <a:t>Nano powder filtre</a:t>
            </a:r>
            <a:endParaRPr lang="en-US" sz="1400"/>
          </a:p>
        </p:txBody>
      </p:sp>
      <p:sp>
        <p:nvSpPr>
          <p:cNvPr id="30" name="Text Box 12"/>
          <p:cNvSpPr txBox="1">
            <a:spLocks noChangeArrowheads="1"/>
          </p:cNvSpPr>
          <p:nvPr/>
        </p:nvSpPr>
        <p:spPr bwMode="auto">
          <a:xfrm>
            <a:off x="1706563" y="1989138"/>
            <a:ext cx="2073275" cy="228600"/>
          </a:xfrm>
          <a:prstGeom prst="rect">
            <a:avLst/>
          </a:prstGeom>
          <a:noFill/>
          <a:ln w="9525">
            <a:noFill/>
            <a:miter lim="800000"/>
            <a:headEnd/>
            <a:tailEnd/>
          </a:ln>
        </p:spPr>
        <p:txBody>
          <a:bodyPr>
            <a:spAutoFit/>
          </a:bodyPr>
          <a:lstStyle/>
          <a:p>
            <a:pPr>
              <a:spcBef>
                <a:spcPct val="50000"/>
              </a:spcBef>
            </a:pPr>
            <a:r>
              <a:rPr lang="pt-PT" sz="900" dirty="0"/>
              <a:t>- Análise de imagem</a:t>
            </a:r>
            <a:endParaRPr lang="en-US"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dirty="0"/>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7409" name="Picture 1"/>
          <p:cNvPicPr>
            <a:picLocks noChangeAspect="1" noChangeArrowheads="1"/>
          </p:cNvPicPr>
          <p:nvPr/>
        </p:nvPicPr>
        <p:blipFill>
          <a:blip r:embed="rId5"/>
          <a:srcRect/>
          <a:stretch>
            <a:fillRect/>
          </a:stretch>
        </p:blipFill>
        <p:spPr bwMode="auto">
          <a:xfrm>
            <a:off x="0" y="857232"/>
            <a:ext cx="5715000" cy="4448175"/>
          </a:xfrm>
          <a:prstGeom prst="rect">
            <a:avLst/>
          </a:prstGeom>
          <a:noFill/>
          <a:ln w="9525">
            <a:noFill/>
            <a:miter lim="800000"/>
            <a:headEnd/>
            <a:tailEnd/>
          </a:ln>
          <a:effectLst/>
        </p:spPr>
      </p:pic>
      <p:sp>
        <p:nvSpPr>
          <p:cNvPr id="14" name="TextBox 13"/>
          <p:cNvSpPr txBox="1"/>
          <p:nvPr/>
        </p:nvSpPr>
        <p:spPr>
          <a:xfrm>
            <a:off x="4071934" y="214290"/>
            <a:ext cx="5072066" cy="523220"/>
          </a:xfrm>
          <a:prstGeom prst="rect">
            <a:avLst/>
          </a:prstGeom>
          <a:noFill/>
        </p:spPr>
        <p:txBody>
          <a:bodyPr wrap="square" rtlCol="0">
            <a:spAutoFit/>
          </a:bodyPr>
          <a:lstStyle/>
          <a:p>
            <a:pPr algn="r"/>
            <a:r>
              <a:rPr lang="pt-PT" sz="2800" dirty="0" err="1" smtClean="0"/>
              <a:t>Condensation</a:t>
            </a:r>
            <a:r>
              <a:rPr lang="pt-PT" sz="2800" dirty="0" smtClean="0"/>
              <a:t> </a:t>
            </a:r>
            <a:r>
              <a:rPr lang="pt-PT" sz="2800" dirty="0" err="1" smtClean="0"/>
              <a:t>Particle</a:t>
            </a:r>
            <a:r>
              <a:rPr lang="pt-PT" sz="2800" dirty="0" smtClean="0"/>
              <a:t> </a:t>
            </a:r>
            <a:r>
              <a:rPr lang="pt-PT" sz="2800" dirty="0" err="1" smtClean="0"/>
              <a:t>Counter</a:t>
            </a:r>
            <a:endParaRPr lang="pt-PT" sz="2800" dirty="0"/>
          </a:p>
        </p:txBody>
      </p:sp>
      <p:pic>
        <p:nvPicPr>
          <p:cNvPr id="17410" name="Picture 2"/>
          <p:cNvPicPr>
            <a:picLocks noChangeAspect="1" noChangeArrowheads="1"/>
          </p:cNvPicPr>
          <p:nvPr/>
        </p:nvPicPr>
        <p:blipFill>
          <a:blip r:embed="rId6"/>
          <a:srcRect/>
          <a:stretch>
            <a:fillRect/>
          </a:stretch>
        </p:blipFill>
        <p:spPr bwMode="auto">
          <a:xfrm>
            <a:off x="3571868" y="3214686"/>
            <a:ext cx="3849759" cy="2824865"/>
          </a:xfrm>
          <a:prstGeom prst="rect">
            <a:avLst/>
          </a:prstGeom>
          <a:noFill/>
          <a:ln w="9525">
            <a:noFill/>
            <a:miter lim="800000"/>
            <a:headEnd/>
            <a:tailEnd/>
          </a:ln>
          <a:effectLst/>
        </p:spPr>
      </p:pic>
      <p:pic>
        <p:nvPicPr>
          <p:cNvPr id="17411" name="Picture 3"/>
          <p:cNvPicPr>
            <a:picLocks noChangeAspect="1" noChangeArrowheads="1"/>
          </p:cNvPicPr>
          <p:nvPr/>
        </p:nvPicPr>
        <p:blipFill>
          <a:blip r:embed="rId7"/>
          <a:srcRect/>
          <a:stretch>
            <a:fillRect/>
          </a:stretch>
        </p:blipFill>
        <p:spPr bwMode="auto">
          <a:xfrm>
            <a:off x="5357818" y="1000108"/>
            <a:ext cx="2181225" cy="1295400"/>
          </a:xfrm>
          <a:prstGeom prst="rect">
            <a:avLst/>
          </a:prstGeom>
          <a:noFill/>
          <a:ln w="9525">
            <a:noFill/>
            <a:miter lim="800000"/>
            <a:headEnd/>
            <a:tailEnd/>
          </a:ln>
          <a:effectLst/>
        </p:spPr>
      </p:pic>
      <p:cxnSp>
        <p:nvCxnSpPr>
          <p:cNvPr id="16" name="Straight Arrow Connector 15"/>
          <p:cNvCxnSpPr/>
          <p:nvPr/>
        </p:nvCxnSpPr>
        <p:spPr>
          <a:xfrm flipV="1">
            <a:off x="3929058" y="1357298"/>
            <a:ext cx="157163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28596" y="5429264"/>
            <a:ext cx="2000264" cy="369332"/>
          </a:xfrm>
          <a:prstGeom prst="rect">
            <a:avLst/>
          </a:prstGeom>
          <a:noFill/>
        </p:spPr>
        <p:txBody>
          <a:bodyPr wrap="square" rtlCol="0">
            <a:spAutoFit/>
          </a:bodyPr>
          <a:lstStyle/>
          <a:p>
            <a:r>
              <a:rPr lang="pt-PT" dirty="0" smtClean="0"/>
              <a:t>In: www.cpc.com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6/26/2008</a:t>
            </a:r>
            <a:endParaRPr lang="pt-PT"/>
          </a:p>
        </p:txBody>
      </p:sp>
      <p:sp>
        <p:nvSpPr>
          <p:cNvPr id="5" name="Footer Placeholder 4"/>
          <p:cNvSpPr>
            <a:spLocks noGrp="1"/>
          </p:cNvSpPr>
          <p:nvPr>
            <p:ph type="ftr" sz="quarter" idx="11"/>
          </p:nvPr>
        </p:nvSpPr>
        <p:spPr/>
        <p:txBody>
          <a:bodyPr/>
          <a:lstStyle/>
          <a:p>
            <a:r>
              <a:rPr lang="pt-PT" dirty="0" smtClean="0"/>
              <a:t>One day</a:t>
            </a:r>
            <a:endParaRPr lang="pt-PT" dirty="0"/>
          </a:p>
        </p:txBody>
      </p:sp>
      <p:pic>
        <p:nvPicPr>
          <p:cNvPr id="93186" name="Picture 2"/>
          <p:cNvPicPr>
            <a:picLocks noGrp="1" noChangeAspect="1" noChangeArrowheads="1"/>
          </p:cNvPicPr>
          <p:nvPr>
            <p:ph idx="1"/>
          </p:nvPr>
        </p:nvPicPr>
        <p:blipFill>
          <a:blip r:embed="rId2"/>
          <a:srcRect/>
          <a:stretch>
            <a:fillRect/>
          </a:stretch>
        </p:blipFill>
        <p:spPr bwMode="auto">
          <a:xfrm>
            <a:off x="3791924" y="1214422"/>
            <a:ext cx="3851910" cy="4926330"/>
          </a:xfrm>
          <a:prstGeom prst="rect">
            <a:avLst/>
          </a:prstGeom>
          <a:noFill/>
          <a:ln w="9525">
            <a:noFill/>
            <a:miter lim="800000"/>
            <a:headEnd/>
            <a:tailEnd/>
          </a:ln>
          <a:effectLst/>
        </p:spPr>
      </p:pic>
      <p:pic>
        <p:nvPicPr>
          <p:cNvPr id="7" name="Picture 2"/>
          <p:cNvPicPr>
            <a:picLocks noChangeAspect="1" noChangeArrowheads="1"/>
          </p:cNvPicPr>
          <p:nvPr/>
        </p:nvPicPr>
        <p:blipFill>
          <a:blip r:embed="rId3"/>
          <a:srcRect/>
          <a:stretch>
            <a:fillRect/>
          </a:stretch>
        </p:blipFill>
        <p:spPr bwMode="auto">
          <a:xfrm>
            <a:off x="0" y="-24"/>
            <a:ext cx="4063909" cy="857231"/>
          </a:xfrm>
          <a:prstGeom prst="rect">
            <a:avLst/>
          </a:prstGeom>
          <a:noFill/>
          <a:ln w="9525">
            <a:noFill/>
            <a:miter lim="800000"/>
            <a:headEnd/>
            <a:tailEnd/>
          </a:ln>
        </p:spPr>
      </p:pic>
      <p:sp>
        <p:nvSpPr>
          <p:cNvPr id="8" name="TextBox 7"/>
          <p:cNvSpPr txBox="1"/>
          <p:nvPr/>
        </p:nvSpPr>
        <p:spPr>
          <a:xfrm>
            <a:off x="4071934" y="214290"/>
            <a:ext cx="5072066" cy="523220"/>
          </a:xfrm>
          <a:prstGeom prst="rect">
            <a:avLst/>
          </a:prstGeom>
          <a:noFill/>
        </p:spPr>
        <p:txBody>
          <a:bodyPr wrap="square" rtlCol="0">
            <a:spAutoFit/>
          </a:bodyPr>
          <a:lstStyle/>
          <a:p>
            <a:pPr algn="r"/>
            <a:r>
              <a:rPr lang="pt-PT" sz="2800" dirty="0" smtClean="0"/>
              <a:t>Condensation Particle Counter </a:t>
            </a:r>
            <a:r>
              <a:rPr lang="pt-PT" sz="2000" dirty="0" smtClean="0"/>
              <a:t>(2)</a:t>
            </a:r>
            <a:endParaRPr lang="pt-PT" sz="2000" dirty="0"/>
          </a:p>
        </p:txBody>
      </p:sp>
      <p:sp>
        <p:nvSpPr>
          <p:cNvPr id="9" name="TextBox 8"/>
          <p:cNvSpPr txBox="1"/>
          <p:nvPr/>
        </p:nvSpPr>
        <p:spPr>
          <a:xfrm>
            <a:off x="1785918" y="4416990"/>
            <a:ext cx="2500330" cy="369332"/>
          </a:xfrm>
          <a:prstGeom prst="rect">
            <a:avLst/>
          </a:prstGeom>
          <a:noFill/>
        </p:spPr>
        <p:txBody>
          <a:bodyPr wrap="square" rtlCol="0">
            <a:spAutoFit/>
          </a:bodyPr>
          <a:lstStyle/>
          <a:p>
            <a:r>
              <a:rPr lang="pt-PT" dirty="0" smtClean="0"/>
              <a:t>Fig. Circuitos principais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solidFill>
            <a:srgbClr val="FF0000"/>
          </a:solid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4"/>
          <p:cNvPicPr>
            <a:picLocks noChangeAspect="1" noChangeArrowheads="1"/>
          </p:cNvPicPr>
          <p:nvPr/>
        </p:nvPicPr>
        <p:blipFill>
          <a:blip r:embed="rId5"/>
          <a:srcRect/>
          <a:stretch>
            <a:fillRect/>
          </a:stretch>
        </p:blipFill>
        <p:spPr bwMode="auto">
          <a:xfrm>
            <a:off x="0" y="642918"/>
            <a:ext cx="4648200" cy="3378200"/>
          </a:xfrm>
          <a:prstGeom prst="rect">
            <a:avLst/>
          </a:prstGeom>
          <a:noFill/>
        </p:spPr>
      </p:pic>
      <p:sp>
        <p:nvSpPr>
          <p:cNvPr id="15" name="Rectangle 3"/>
          <p:cNvSpPr txBox="1">
            <a:spLocks noChangeArrowheads="1"/>
          </p:cNvSpPr>
          <p:nvPr/>
        </p:nvSpPr>
        <p:spPr>
          <a:xfrm>
            <a:off x="685800" y="1371600"/>
            <a:ext cx="7772400" cy="4800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fi-FI" sz="1600" b="0" i="0" u="none" strike="noStrike" kern="1200" cap="none" spc="0" normalizeH="0" baseline="0" noProof="0" smtClean="0">
                <a:ln>
                  <a:noFill/>
                </a:ln>
                <a:solidFill>
                  <a:srgbClr val="000000"/>
                </a:solidFill>
                <a:effectLst/>
                <a:uLnTx/>
                <a:uFillTx/>
                <a:latin typeface="+mn-lt"/>
                <a:ea typeface="+mn-ea"/>
                <a:cs typeface="Arial" charset="0"/>
              </a:rPr>
              <a:t>	</a:t>
            </a:r>
            <a:endParaRPr kumimoji="0" lang="en-GB" sz="3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Rectangle 3"/>
          <p:cNvSpPr txBox="1">
            <a:spLocks noChangeArrowheads="1"/>
          </p:cNvSpPr>
          <p:nvPr/>
        </p:nvSpPr>
        <p:spPr>
          <a:xfrm>
            <a:off x="838200" y="1524000"/>
            <a:ext cx="7772400" cy="4800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tabLst/>
              <a:defRPr/>
            </a:pPr>
            <a:r>
              <a:rPr kumimoji="0" lang="fi-FI" sz="1600" b="0" i="0" u="none" strike="noStrike" kern="1200" cap="none" spc="0" normalizeH="0" baseline="0" noProof="0" smtClean="0">
                <a:ln>
                  <a:noFill/>
                </a:ln>
                <a:solidFill>
                  <a:srgbClr val="000000"/>
                </a:solidFill>
                <a:effectLst/>
                <a:uLnTx/>
                <a:uFillTx/>
                <a:latin typeface="+mn-lt"/>
                <a:ea typeface="+mn-ea"/>
                <a:cs typeface="Arial" charset="0"/>
              </a:rPr>
              <a:t>	</a:t>
            </a:r>
            <a:endParaRPr kumimoji="0" lang="en-GB" sz="3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7" name="Rectangle 16"/>
          <p:cNvSpPr/>
          <p:nvPr/>
        </p:nvSpPr>
        <p:spPr>
          <a:xfrm>
            <a:off x="5143504" y="928670"/>
            <a:ext cx="3249608" cy="369332"/>
          </a:xfrm>
          <a:prstGeom prst="rect">
            <a:avLst/>
          </a:prstGeom>
        </p:spPr>
        <p:txBody>
          <a:bodyPr wrap="none">
            <a:spAutoFit/>
          </a:bodyPr>
          <a:lstStyle/>
          <a:p>
            <a:pPr>
              <a:spcBef>
                <a:spcPct val="50000"/>
              </a:spcBef>
            </a:pPr>
            <a:r>
              <a:rPr lang="en-GB" dirty="0" smtClean="0">
                <a:latin typeface="Arial" charset="0"/>
              </a:rPr>
              <a:t>Condensation particle counter</a:t>
            </a:r>
            <a:endParaRPr lang="en-GB" dirty="0">
              <a:latin typeface="Arial" charset="0"/>
            </a:endParaRPr>
          </a:p>
        </p:txBody>
      </p:sp>
      <p:cxnSp>
        <p:nvCxnSpPr>
          <p:cNvPr id="19" name="Straight Arrow Connector 18"/>
          <p:cNvCxnSpPr/>
          <p:nvPr/>
        </p:nvCxnSpPr>
        <p:spPr>
          <a:xfrm rot="10800000" flipV="1">
            <a:off x="4357686" y="1142984"/>
            <a:ext cx="1071570" cy="428628"/>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5500694" y="1428736"/>
            <a:ext cx="3352200" cy="369332"/>
          </a:xfrm>
          <a:prstGeom prst="rect">
            <a:avLst/>
          </a:prstGeom>
        </p:spPr>
        <p:txBody>
          <a:bodyPr wrap="none">
            <a:spAutoFit/>
          </a:bodyPr>
          <a:lstStyle/>
          <a:p>
            <a:pPr>
              <a:spcBef>
                <a:spcPct val="50000"/>
              </a:spcBef>
            </a:pPr>
            <a:r>
              <a:rPr lang="en-GB" dirty="0" smtClean="0">
                <a:latin typeface="Arial" charset="0"/>
              </a:rPr>
              <a:t>Scanning mobility particle </a:t>
            </a:r>
            <a:r>
              <a:rPr lang="en-GB" dirty="0" err="1" smtClean="0">
                <a:latin typeface="Arial" charset="0"/>
              </a:rPr>
              <a:t>sizer</a:t>
            </a:r>
            <a:endParaRPr lang="en-GB" dirty="0">
              <a:latin typeface="Arial" charset="0"/>
            </a:endParaRPr>
          </a:p>
        </p:txBody>
      </p:sp>
      <p:cxnSp>
        <p:nvCxnSpPr>
          <p:cNvPr id="23" name="Straight Arrow Connector 22"/>
          <p:cNvCxnSpPr/>
          <p:nvPr/>
        </p:nvCxnSpPr>
        <p:spPr>
          <a:xfrm rot="10800000" flipV="1">
            <a:off x="4429124" y="1571612"/>
            <a:ext cx="1071570" cy="42862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4" name="Picture 3" descr="SD-rotate"/>
          <p:cNvPicPr>
            <a:picLocks noChangeAspect="1" noChangeArrowheads="1"/>
          </p:cNvPicPr>
          <p:nvPr/>
        </p:nvPicPr>
        <p:blipFill>
          <a:blip r:embed="rId6"/>
          <a:srcRect/>
          <a:stretch>
            <a:fillRect/>
          </a:stretch>
        </p:blipFill>
        <p:spPr bwMode="auto">
          <a:xfrm>
            <a:off x="2947917" y="3929066"/>
            <a:ext cx="6196083" cy="2153378"/>
          </a:xfrm>
          <a:prstGeom prst="rect">
            <a:avLst/>
          </a:prstGeom>
          <a:noFill/>
        </p:spPr>
      </p:pic>
      <p:sp>
        <p:nvSpPr>
          <p:cNvPr id="25" name="TextBox 24"/>
          <p:cNvSpPr txBox="1"/>
          <p:nvPr/>
        </p:nvSpPr>
        <p:spPr>
          <a:xfrm>
            <a:off x="5643570" y="3857628"/>
            <a:ext cx="1500198" cy="369332"/>
          </a:xfrm>
          <a:prstGeom prst="rect">
            <a:avLst/>
          </a:prstGeom>
          <a:solidFill>
            <a:schemeClr val="bg1"/>
          </a:solidFill>
        </p:spPr>
        <p:txBody>
          <a:bodyPr wrap="square" rtlCol="0">
            <a:spAutoFit/>
          </a:bodyPr>
          <a:lstStyle/>
          <a:p>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72506"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2"/>
          <p:cNvPicPr>
            <a:picLocks noChangeAspect="1" noChangeArrowheads="1"/>
          </p:cNvPicPr>
          <p:nvPr/>
        </p:nvPicPr>
        <p:blipFill>
          <a:blip r:embed="rId5"/>
          <a:srcRect/>
          <a:stretch>
            <a:fillRect/>
          </a:stretch>
        </p:blipFill>
        <p:spPr bwMode="auto">
          <a:xfrm>
            <a:off x="785786" y="828858"/>
            <a:ext cx="7072362" cy="3671684"/>
          </a:xfrm>
          <a:prstGeom prst="rect">
            <a:avLst/>
          </a:prstGeom>
          <a:noFill/>
          <a:ln w="9525">
            <a:noFill/>
            <a:miter lim="800000"/>
            <a:headEnd/>
            <a:tailEnd/>
          </a:ln>
          <a:effectLst/>
        </p:spPr>
      </p:pic>
      <p:sp>
        <p:nvSpPr>
          <p:cNvPr id="17" name="Rectangle 16"/>
          <p:cNvSpPr/>
          <p:nvPr/>
        </p:nvSpPr>
        <p:spPr>
          <a:xfrm>
            <a:off x="0" y="4500570"/>
            <a:ext cx="9144000" cy="1477328"/>
          </a:xfrm>
          <a:prstGeom prst="rect">
            <a:avLst/>
          </a:prstGeom>
        </p:spPr>
        <p:txBody>
          <a:bodyPr wrap="square">
            <a:spAutoFit/>
          </a:bodyPr>
          <a:lstStyle/>
          <a:p>
            <a:r>
              <a:rPr lang="pt-PT" dirty="0" smtClean="0"/>
              <a:t>Caracterização de uma membrana nano (a) microscopia </a:t>
            </a:r>
            <a:r>
              <a:rPr lang="pt-PT" dirty="0" err="1" smtClean="0"/>
              <a:t>óptica;</a:t>
            </a:r>
            <a:r>
              <a:rPr lang="pt-PT" dirty="0" smtClean="0"/>
              <a:t>(b)SEM  da secção transversal; (c) SEM baixa amplificação; (d)SEM da interpenetração dos </a:t>
            </a:r>
            <a:r>
              <a:rPr lang="pt-PT" dirty="0" err="1" smtClean="0"/>
              <a:t>nanofios</a:t>
            </a:r>
            <a:r>
              <a:rPr lang="pt-PT" dirty="0" smtClean="0"/>
              <a:t>; (e)SEM grande ampliação; (f) TEM imagem de um </a:t>
            </a:r>
            <a:r>
              <a:rPr lang="pt-PT" dirty="0" err="1" smtClean="0"/>
              <a:t>criptomelano;</a:t>
            </a:r>
            <a:r>
              <a:rPr lang="pt-PT" dirty="0" smtClean="0"/>
              <a:t>(g) TEM grande ampliação do </a:t>
            </a:r>
            <a:r>
              <a:rPr lang="pt-PT" dirty="0" err="1" smtClean="0"/>
              <a:t>nanofio;padrão</a:t>
            </a:r>
            <a:r>
              <a:rPr lang="pt-PT" dirty="0" smtClean="0"/>
              <a:t> de difracção; (h) tempo de </a:t>
            </a:r>
            <a:r>
              <a:rPr lang="pt-PT" dirty="0" err="1" smtClean="0"/>
              <a:t>molhabilidade</a:t>
            </a:r>
            <a:r>
              <a:rPr lang="pt-PT" dirty="0" smtClean="0"/>
              <a:t> como função do nº de gotas de água sequencialmente depositadas em intervalos de tempo de 60 a 120segundos</a:t>
            </a:r>
            <a:endParaRPr lang="pt-PT" dirty="0"/>
          </a:p>
        </p:txBody>
      </p:sp>
      <p:sp>
        <p:nvSpPr>
          <p:cNvPr id="15" name="TextBox 14"/>
          <p:cNvSpPr txBox="1"/>
          <p:nvPr/>
        </p:nvSpPr>
        <p:spPr>
          <a:xfrm>
            <a:off x="4786314" y="0"/>
            <a:ext cx="4071966" cy="954107"/>
          </a:xfrm>
          <a:prstGeom prst="rect">
            <a:avLst/>
          </a:prstGeom>
          <a:noFill/>
        </p:spPr>
        <p:txBody>
          <a:bodyPr wrap="square" rtlCol="0">
            <a:spAutoFit/>
          </a:bodyPr>
          <a:lstStyle/>
          <a:p>
            <a:pPr algn="r"/>
            <a:r>
              <a:rPr lang="pt-PT" sz="2800" dirty="0" smtClean="0"/>
              <a:t>da Microscopia óptica à electrónica (SEM e TEM)</a:t>
            </a:r>
            <a:endParaRPr lang="pt-PT"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72506"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7" descr="Nanoparticles Si"/>
          <p:cNvPicPr>
            <a:picLocks noChangeAspect="1" noChangeArrowheads="1"/>
          </p:cNvPicPr>
          <p:nvPr/>
        </p:nvPicPr>
        <p:blipFill>
          <a:blip r:embed="rId5"/>
          <a:srcRect/>
          <a:stretch>
            <a:fillRect/>
          </a:stretch>
        </p:blipFill>
        <p:spPr bwMode="auto">
          <a:xfrm>
            <a:off x="1000100" y="2000240"/>
            <a:ext cx="6429375" cy="3162300"/>
          </a:xfrm>
          <a:prstGeom prst="rect">
            <a:avLst/>
          </a:prstGeom>
          <a:noFill/>
          <a:ln w="9525">
            <a:noFill/>
            <a:miter lim="800000"/>
            <a:headEnd/>
            <a:tailEnd/>
          </a:ln>
        </p:spPr>
      </p:pic>
      <p:sp>
        <p:nvSpPr>
          <p:cNvPr id="15" name="TextBox 14"/>
          <p:cNvSpPr txBox="1"/>
          <p:nvPr/>
        </p:nvSpPr>
        <p:spPr>
          <a:xfrm>
            <a:off x="5000596" y="0"/>
            <a:ext cx="4143404" cy="584775"/>
          </a:xfrm>
          <a:prstGeom prst="rect">
            <a:avLst/>
          </a:prstGeom>
          <a:noFill/>
        </p:spPr>
        <p:txBody>
          <a:bodyPr wrap="square" rtlCol="0">
            <a:spAutoFit/>
          </a:bodyPr>
          <a:lstStyle/>
          <a:p>
            <a:pPr algn="r"/>
            <a:r>
              <a:rPr lang="pt-PT" sz="3200" dirty="0" smtClean="0"/>
              <a:t>TEM</a:t>
            </a:r>
            <a:endParaRPr lang="pt-PT"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6" descr="Nanoparticles"/>
          <p:cNvPicPr>
            <a:picLocks noChangeAspect="1" noChangeArrowheads="1"/>
          </p:cNvPicPr>
          <p:nvPr/>
        </p:nvPicPr>
        <p:blipFill>
          <a:blip r:embed="rId5"/>
          <a:srcRect/>
          <a:stretch>
            <a:fillRect/>
          </a:stretch>
        </p:blipFill>
        <p:spPr bwMode="auto">
          <a:xfrm>
            <a:off x="642910" y="1214422"/>
            <a:ext cx="4340225" cy="4318000"/>
          </a:xfrm>
          <a:prstGeom prst="rect">
            <a:avLst/>
          </a:prstGeom>
          <a:noFill/>
          <a:ln w="9525">
            <a:noFill/>
            <a:miter lim="800000"/>
            <a:headEnd/>
            <a:tailEnd/>
          </a:ln>
        </p:spPr>
      </p:pic>
      <p:sp>
        <p:nvSpPr>
          <p:cNvPr id="15" name="TextBox 14"/>
          <p:cNvSpPr txBox="1"/>
          <p:nvPr/>
        </p:nvSpPr>
        <p:spPr>
          <a:xfrm>
            <a:off x="4071934" y="285728"/>
            <a:ext cx="5072066" cy="523220"/>
          </a:xfrm>
          <a:prstGeom prst="rect">
            <a:avLst/>
          </a:prstGeom>
          <a:noFill/>
        </p:spPr>
        <p:txBody>
          <a:bodyPr wrap="square" rtlCol="0">
            <a:spAutoFit/>
          </a:bodyPr>
          <a:lstStyle/>
          <a:p>
            <a:pPr algn="r"/>
            <a:r>
              <a:rPr lang="pt-PT" sz="2800" dirty="0" smtClean="0"/>
              <a:t>Morfologia de </a:t>
            </a:r>
            <a:r>
              <a:rPr lang="pt-PT" sz="2800" dirty="0" err="1" smtClean="0"/>
              <a:t>Nanopartículas</a:t>
            </a:r>
            <a:endParaRPr lang="pt-PT" sz="2800" dirty="0"/>
          </a:p>
        </p:txBody>
      </p:sp>
      <p:sp>
        <p:nvSpPr>
          <p:cNvPr id="16" name="TextBox 15"/>
          <p:cNvSpPr txBox="1"/>
          <p:nvPr/>
        </p:nvSpPr>
        <p:spPr>
          <a:xfrm>
            <a:off x="7572396" y="714356"/>
            <a:ext cx="1285884" cy="523220"/>
          </a:xfrm>
          <a:prstGeom prst="rect">
            <a:avLst/>
          </a:prstGeom>
          <a:noFill/>
        </p:spPr>
        <p:txBody>
          <a:bodyPr wrap="square" rtlCol="0">
            <a:spAutoFit/>
          </a:bodyPr>
          <a:lstStyle/>
          <a:p>
            <a:pPr algn="r"/>
            <a:r>
              <a:rPr lang="pt-PT" sz="2800" dirty="0" smtClean="0"/>
              <a:t>TEM</a:t>
            </a:r>
            <a:endParaRPr lang="pt-PT" sz="2800" dirty="0"/>
          </a:p>
        </p:txBody>
      </p:sp>
      <p:sp>
        <p:nvSpPr>
          <p:cNvPr id="17" name="Rectangle 16"/>
          <p:cNvSpPr/>
          <p:nvPr/>
        </p:nvSpPr>
        <p:spPr>
          <a:xfrm>
            <a:off x="5357818" y="2928934"/>
            <a:ext cx="3571900" cy="2031325"/>
          </a:xfrm>
          <a:prstGeom prst="rect">
            <a:avLst/>
          </a:prstGeom>
        </p:spPr>
        <p:txBody>
          <a:bodyPr wrap="square">
            <a:spAutoFit/>
          </a:bodyPr>
          <a:lstStyle/>
          <a:p>
            <a:r>
              <a:rPr lang="en-GB" b="1" dirty="0" smtClean="0"/>
              <a:t>Nanopartículas de Ag </a:t>
            </a:r>
            <a:r>
              <a:rPr lang="en-GB" b="1" dirty="0" err="1" smtClean="0"/>
              <a:t>revestidas</a:t>
            </a:r>
            <a:r>
              <a:rPr lang="en-GB" b="1" dirty="0" smtClean="0"/>
              <a:t> com </a:t>
            </a:r>
            <a:r>
              <a:rPr lang="en-GB" b="1" dirty="0" err="1" smtClean="0"/>
              <a:t>carbono</a:t>
            </a:r>
            <a:r>
              <a:rPr lang="en-GB" b="1" dirty="0" smtClean="0"/>
              <a:t>.</a:t>
            </a:r>
          </a:p>
          <a:p>
            <a:pPr marL="342900" indent="-342900">
              <a:buAutoNum type="alphaLcParenR"/>
            </a:pPr>
            <a:r>
              <a:rPr lang="en-GB" dirty="0" smtClean="0"/>
              <a:t>e  b) TEM</a:t>
            </a:r>
          </a:p>
          <a:p>
            <a:pPr marL="342900" indent="-342900"/>
            <a:r>
              <a:rPr lang="en-GB" dirty="0" err="1" smtClean="0"/>
              <a:t>Morfologia</a:t>
            </a:r>
            <a:r>
              <a:rPr lang="en-GB" dirty="0" smtClean="0"/>
              <a:t>  </a:t>
            </a:r>
          </a:p>
          <a:p>
            <a:pPr marL="342900" indent="-342900" algn="r"/>
            <a:r>
              <a:rPr lang="en-GB" dirty="0" smtClean="0"/>
              <a:t>c</a:t>
            </a:r>
            <a:r>
              <a:rPr lang="pt-PT" dirty="0" smtClean="0"/>
              <a:t>) </a:t>
            </a:r>
            <a:r>
              <a:rPr lang="pt-PT" dirty="0" err="1" smtClean="0"/>
              <a:t>Icosaédrica</a:t>
            </a:r>
            <a:r>
              <a:rPr lang="pt-PT" dirty="0" smtClean="0"/>
              <a:t>. d) </a:t>
            </a:r>
            <a:r>
              <a:rPr lang="pt-PT" dirty="0" err="1" smtClean="0"/>
              <a:t>Decaédrica</a:t>
            </a:r>
            <a:r>
              <a:rPr lang="pt-PT" dirty="0" smtClean="0"/>
              <a:t>. e) Alongada. f) Octaédrica. g) Imagem TEM de alta resolução</a:t>
            </a:r>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2"/>
          <p:cNvPicPr>
            <a:picLocks noChangeAspect="1" noChangeArrowheads="1"/>
          </p:cNvPicPr>
          <p:nvPr/>
        </p:nvPicPr>
        <p:blipFill>
          <a:blip r:embed="rId5"/>
          <a:srcRect/>
          <a:stretch>
            <a:fillRect/>
          </a:stretch>
        </p:blipFill>
        <p:spPr bwMode="auto">
          <a:xfrm>
            <a:off x="214282" y="1357298"/>
            <a:ext cx="4857750" cy="1971675"/>
          </a:xfrm>
          <a:prstGeom prst="rect">
            <a:avLst/>
          </a:prstGeom>
          <a:noFill/>
          <a:ln w="9525">
            <a:noFill/>
            <a:miter lim="800000"/>
            <a:headEnd/>
            <a:tailEnd/>
          </a:ln>
          <a:effectLst/>
        </p:spPr>
      </p:pic>
      <p:pic>
        <p:nvPicPr>
          <p:cNvPr id="19458" name="Picture 25"/>
          <p:cNvPicPr>
            <a:picLocks noChangeAspect="1" noChangeArrowheads="1"/>
          </p:cNvPicPr>
          <p:nvPr/>
        </p:nvPicPr>
        <p:blipFill>
          <a:blip r:embed="rId6"/>
          <a:srcRect/>
          <a:stretch>
            <a:fillRect/>
          </a:stretch>
        </p:blipFill>
        <p:spPr bwMode="auto">
          <a:xfrm>
            <a:off x="4714876" y="2857496"/>
            <a:ext cx="1943100" cy="1552575"/>
          </a:xfrm>
          <a:prstGeom prst="rect">
            <a:avLst/>
          </a:prstGeom>
          <a:noFill/>
          <a:ln w="9525">
            <a:noFill/>
            <a:miter lim="800000"/>
            <a:headEnd/>
            <a:tailEnd/>
          </a:ln>
        </p:spPr>
      </p:pic>
      <p:sp>
        <p:nvSpPr>
          <p:cNvPr id="15" name="TextBox 14"/>
          <p:cNvSpPr txBox="1"/>
          <p:nvPr/>
        </p:nvSpPr>
        <p:spPr>
          <a:xfrm>
            <a:off x="4786314" y="214290"/>
            <a:ext cx="4357686" cy="523220"/>
          </a:xfrm>
          <a:prstGeom prst="rect">
            <a:avLst/>
          </a:prstGeom>
          <a:noFill/>
        </p:spPr>
        <p:txBody>
          <a:bodyPr wrap="square" rtlCol="0">
            <a:spAutoFit/>
          </a:bodyPr>
          <a:lstStyle/>
          <a:p>
            <a:pPr algn="r"/>
            <a:r>
              <a:rPr lang="pt-PT" sz="2800" dirty="0" smtClean="0"/>
              <a:t>AFM</a:t>
            </a:r>
            <a:endParaRPr lang="pt-PT"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4" name="Picture 2"/>
          <p:cNvPicPr>
            <a:picLocks noChangeAspect="1" noChangeArrowheads="1"/>
          </p:cNvPicPr>
          <p:nvPr/>
        </p:nvPicPr>
        <p:blipFill>
          <a:blip r:embed="rId4"/>
          <a:srcRect/>
          <a:stretch>
            <a:fillRect/>
          </a:stretch>
        </p:blipFill>
        <p:spPr bwMode="auto">
          <a:xfrm>
            <a:off x="0" y="1"/>
            <a:ext cx="4063914" cy="857232"/>
          </a:xfrm>
          <a:prstGeom prst="rect">
            <a:avLst/>
          </a:prstGeom>
          <a:noFill/>
          <a:ln w="9525">
            <a:noFill/>
            <a:miter lim="800000"/>
            <a:headEnd/>
            <a:tailEnd/>
          </a:ln>
        </p:spPr>
      </p:pic>
      <p:pic>
        <p:nvPicPr>
          <p:cNvPr id="4098" name="Picture 2"/>
          <p:cNvPicPr>
            <a:picLocks noChangeAspect="1" noChangeArrowheads="1"/>
          </p:cNvPicPr>
          <p:nvPr/>
        </p:nvPicPr>
        <p:blipFill>
          <a:blip r:embed="rId5"/>
          <a:srcRect/>
          <a:stretch>
            <a:fillRect/>
          </a:stretch>
        </p:blipFill>
        <p:spPr bwMode="auto">
          <a:xfrm rot="5400000">
            <a:off x="2456301" y="-241779"/>
            <a:ext cx="3855095" cy="7196126"/>
          </a:xfrm>
          <a:prstGeom prst="rect">
            <a:avLst/>
          </a:prstGeom>
          <a:noFill/>
          <a:ln w="9525">
            <a:noFill/>
            <a:miter lim="800000"/>
            <a:headEnd/>
            <a:tailEnd/>
          </a:ln>
          <a:effectLst/>
        </p:spPr>
      </p:pic>
      <p:sp>
        <p:nvSpPr>
          <p:cNvPr id="11" name="TextBox 10"/>
          <p:cNvSpPr txBox="1"/>
          <p:nvPr/>
        </p:nvSpPr>
        <p:spPr>
          <a:xfrm>
            <a:off x="785786" y="4429132"/>
            <a:ext cx="3571900" cy="923330"/>
          </a:xfrm>
          <a:prstGeom prst="rect">
            <a:avLst/>
          </a:prstGeom>
          <a:solidFill>
            <a:schemeClr val="bg1"/>
          </a:solidFill>
        </p:spPr>
        <p:txBody>
          <a:bodyPr wrap="square" rtlCol="0">
            <a:spAutoFit/>
          </a:bodyPr>
          <a:lstStyle/>
          <a:p>
            <a:endParaRPr lang="pt-PT" dirty="0" smtClean="0"/>
          </a:p>
          <a:p>
            <a:endParaRPr lang="pt-PT" dirty="0" smtClean="0"/>
          </a:p>
          <a:p>
            <a:endParaRPr lang="pt-P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5" name="Rectangle 14"/>
          <p:cNvSpPr/>
          <p:nvPr/>
        </p:nvSpPr>
        <p:spPr>
          <a:xfrm>
            <a:off x="500034" y="857232"/>
            <a:ext cx="8643966" cy="5078313"/>
          </a:xfrm>
          <a:prstGeom prst="rect">
            <a:avLst/>
          </a:prstGeom>
        </p:spPr>
        <p:txBody>
          <a:bodyPr wrap="square">
            <a:spAutoFit/>
          </a:bodyPr>
          <a:lstStyle/>
          <a:p>
            <a:r>
              <a:rPr lang="pt-PT" dirty="0" smtClean="0"/>
              <a:t>A ponta do AFM actua como um dedo artificial que sente as propriedades estruturais da superfície.</a:t>
            </a:r>
          </a:p>
          <a:p>
            <a:endParaRPr lang="en-US" dirty="0" smtClean="0"/>
          </a:p>
          <a:p>
            <a:r>
              <a:rPr lang="pt-PT" dirty="0" smtClean="0"/>
              <a:t>Dois tipos – convencional</a:t>
            </a:r>
          </a:p>
          <a:p>
            <a:endParaRPr lang="en-US" dirty="0" smtClean="0"/>
          </a:p>
          <a:p>
            <a:r>
              <a:rPr lang="pt-PT" dirty="0" smtClean="0"/>
              <a:t>Quando a ponta se aproxima</a:t>
            </a:r>
          </a:p>
          <a:p>
            <a:r>
              <a:rPr lang="pt-PT" dirty="0" smtClean="0"/>
              <a:t> é atraída ou repelida pela</a:t>
            </a:r>
          </a:p>
          <a:p>
            <a:r>
              <a:rPr lang="pt-PT" dirty="0" smtClean="0"/>
              <a:t> superfície do material, </a:t>
            </a:r>
          </a:p>
          <a:p>
            <a:r>
              <a:rPr lang="pt-PT" dirty="0" smtClean="0"/>
              <a:t>a força varia com a sua posição. Devido à alavanca oscilar à frequência do AFM, esta força varia periodicamente com o tempo. A força exercida na ponta induz vibrações na alavanca que são monitorizadas por um feixe laser reflectido do topo doa alavanca no fotodetector. </a:t>
            </a:r>
          </a:p>
          <a:p>
            <a:r>
              <a:rPr lang="pt-PT" dirty="0" smtClean="0"/>
              <a:t>Contudo, as altas vibrações que são necessárias para determinar a força são demasiado fracas na maior parte dos sensores de AFM.</a:t>
            </a:r>
          </a:p>
          <a:p>
            <a:endParaRPr lang="en-US" dirty="0" smtClean="0"/>
          </a:p>
          <a:p>
            <a:r>
              <a:rPr lang="pt-PT" dirty="0" smtClean="0"/>
              <a:t>	-  Não convencional. O sensor tem a ponta fora do eixo da alavanca. A frequência ressonante associada com as vibrações produzidas por torção que são mais elevadas do que no caso da vibração por flexão e é mais sensível aos harmónicos de alta frequência necessários para reconstruir a força.</a:t>
            </a:r>
            <a:endParaRPr lang="pt-PT" dirty="0"/>
          </a:p>
        </p:txBody>
      </p:sp>
      <p:pic>
        <p:nvPicPr>
          <p:cNvPr id="16" name="Picture 2"/>
          <p:cNvPicPr>
            <a:picLocks noChangeAspect="1" noChangeArrowheads="1"/>
          </p:cNvPicPr>
          <p:nvPr/>
        </p:nvPicPr>
        <p:blipFill>
          <a:blip r:embed="rId5"/>
          <a:srcRect/>
          <a:stretch>
            <a:fillRect/>
          </a:stretch>
        </p:blipFill>
        <p:spPr bwMode="auto">
          <a:xfrm>
            <a:off x="3357554" y="1142984"/>
            <a:ext cx="4857750" cy="1971675"/>
          </a:xfrm>
          <a:prstGeom prst="rect">
            <a:avLst/>
          </a:prstGeom>
          <a:noFill/>
          <a:ln w="9525">
            <a:noFill/>
            <a:miter lim="800000"/>
            <a:headEnd/>
            <a:tailEnd/>
          </a:ln>
          <a:effectLst/>
        </p:spPr>
      </p:pic>
      <p:sp>
        <p:nvSpPr>
          <p:cNvPr id="17" name="TextBox 16"/>
          <p:cNvSpPr txBox="1"/>
          <p:nvPr/>
        </p:nvSpPr>
        <p:spPr>
          <a:xfrm>
            <a:off x="4714876" y="0"/>
            <a:ext cx="4429124" cy="646331"/>
          </a:xfrm>
          <a:prstGeom prst="rect">
            <a:avLst/>
          </a:prstGeom>
          <a:noFill/>
        </p:spPr>
        <p:txBody>
          <a:bodyPr wrap="square" rtlCol="0">
            <a:spAutoFit/>
          </a:bodyPr>
          <a:lstStyle/>
          <a:p>
            <a:pPr algn="r"/>
            <a:r>
              <a:rPr lang="pt-PT" sz="3600" dirty="0" smtClean="0"/>
              <a:t>AFM</a:t>
            </a:r>
            <a:endParaRPr lang="pt-PT"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7" name="Group 3"/>
          <p:cNvGraphicFramePr>
            <a:graphicFrameLocks noGrp="1"/>
          </p:cNvGraphicFramePr>
          <p:nvPr/>
        </p:nvGraphicFramePr>
        <p:xfrm>
          <a:off x="457200" y="2827338"/>
          <a:ext cx="8229600" cy="518160"/>
        </p:xfrm>
        <a:graphic>
          <a:graphicData uri="http://schemas.openxmlformats.org/drawingml/2006/table">
            <a:tbl>
              <a:tblPr/>
              <a:tblGrid>
                <a:gridCol w="822960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sp>
        <p:nvSpPr>
          <p:cNvPr id="6148" name="Rectangle 9"/>
          <p:cNvSpPr>
            <a:spLocks noChangeArrowheads="1"/>
          </p:cNvSpPr>
          <p:nvPr/>
        </p:nvSpPr>
        <p:spPr bwMode="auto">
          <a:xfrm>
            <a:off x="854075" y="5502275"/>
            <a:ext cx="5682518" cy="369332"/>
          </a:xfrm>
          <a:prstGeom prst="rect">
            <a:avLst/>
          </a:prstGeom>
          <a:noFill/>
          <a:ln w="9525">
            <a:noFill/>
            <a:miter lim="800000"/>
            <a:headEnd/>
            <a:tailEnd/>
          </a:ln>
        </p:spPr>
        <p:txBody>
          <a:bodyPr wrap="none" anchor="ctr">
            <a:spAutoFit/>
          </a:bodyPr>
          <a:lstStyle/>
          <a:p>
            <a:r>
              <a:rPr lang="en-GB" b="1" dirty="0" err="1" smtClean="0"/>
              <a:t>Partículas</a:t>
            </a:r>
            <a:r>
              <a:rPr lang="en-GB" b="1" dirty="0" smtClean="0"/>
              <a:t> de </a:t>
            </a:r>
            <a:r>
              <a:rPr lang="en-GB" b="1" dirty="0" err="1" smtClean="0"/>
              <a:t>ouro</a:t>
            </a:r>
            <a:r>
              <a:rPr lang="en-GB" b="1" dirty="0" smtClean="0"/>
              <a:t> com 30 </a:t>
            </a:r>
            <a:r>
              <a:rPr lang="en-GB" b="1" dirty="0"/>
              <a:t>nm </a:t>
            </a:r>
            <a:r>
              <a:rPr lang="en-GB" b="1" dirty="0" smtClean="0"/>
              <a:t>(</a:t>
            </a:r>
            <a:r>
              <a:rPr lang="en-GB" b="1" dirty="0"/>
              <a:t>a) TEM, (b) SEM </a:t>
            </a:r>
            <a:r>
              <a:rPr lang="en-GB" b="1" dirty="0" smtClean="0"/>
              <a:t>e </a:t>
            </a:r>
            <a:r>
              <a:rPr lang="en-GB" b="1" dirty="0"/>
              <a:t>(c) AFM </a:t>
            </a:r>
          </a:p>
        </p:txBody>
      </p:sp>
      <p:pic>
        <p:nvPicPr>
          <p:cNvPr id="6149" name="Picture 10" descr="Nanoparticles gold 1"/>
          <p:cNvPicPr>
            <a:picLocks noChangeAspect="1" noChangeArrowheads="1"/>
          </p:cNvPicPr>
          <p:nvPr/>
        </p:nvPicPr>
        <p:blipFill>
          <a:blip r:embed="rId2"/>
          <a:srcRect/>
          <a:stretch>
            <a:fillRect/>
          </a:stretch>
        </p:blipFill>
        <p:spPr bwMode="auto">
          <a:xfrm>
            <a:off x="2786050" y="1214422"/>
            <a:ext cx="6121400" cy="4419600"/>
          </a:xfrm>
          <a:prstGeom prst="rect">
            <a:avLst/>
          </a:prstGeom>
          <a:noFill/>
          <a:ln w="9525">
            <a:noFill/>
            <a:miter lim="800000"/>
            <a:headEnd/>
            <a:tailEnd/>
          </a:ln>
        </p:spPr>
      </p:pic>
      <p:sp>
        <p:nvSpPr>
          <p:cNvPr id="6150" name="Text Box 13"/>
          <p:cNvSpPr txBox="1">
            <a:spLocks noChangeArrowheads="1"/>
          </p:cNvSpPr>
          <p:nvPr/>
        </p:nvSpPr>
        <p:spPr bwMode="auto">
          <a:xfrm>
            <a:off x="1476375" y="3860800"/>
            <a:ext cx="465138" cy="396875"/>
          </a:xfrm>
          <a:prstGeom prst="rect">
            <a:avLst/>
          </a:prstGeom>
          <a:noFill/>
          <a:ln w="9525">
            <a:noFill/>
            <a:miter lim="800000"/>
            <a:headEnd/>
            <a:tailEnd/>
          </a:ln>
        </p:spPr>
        <p:txBody>
          <a:bodyPr wrap="none">
            <a:spAutoFit/>
          </a:bodyPr>
          <a:lstStyle/>
          <a:p>
            <a:r>
              <a:rPr lang="pt-PT" sz="2000">
                <a:latin typeface="Times New Roman" pitchFamily="18" charset="0"/>
              </a:rPr>
              <a:t>(a)</a:t>
            </a:r>
          </a:p>
        </p:txBody>
      </p:sp>
      <p:grpSp>
        <p:nvGrpSpPr>
          <p:cNvPr id="2" name="Group 16"/>
          <p:cNvGrpSpPr>
            <a:grpSpLocks/>
          </p:cNvGrpSpPr>
          <p:nvPr/>
        </p:nvGrpSpPr>
        <p:grpSpPr bwMode="auto">
          <a:xfrm>
            <a:off x="642910" y="2214554"/>
            <a:ext cx="2519362" cy="2544762"/>
            <a:chOff x="295" y="799"/>
            <a:chExt cx="1587" cy="1603"/>
          </a:xfrm>
        </p:grpSpPr>
        <p:pic>
          <p:nvPicPr>
            <p:cNvPr id="6153" name="Picture 12" descr="Nanoparticles gold 2"/>
            <p:cNvPicPr>
              <a:picLocks noChangeAspect="1" noChangeArrowheads="1"/>
            </p:cNvPicPr>
            <p:nvPr/>
          </p:nvPicPr>
          <p:blipFill>
            <a:blip r:embed="rId3"/>
            <a:srcRect/>
            <a:stretch>
              <a:fillRect/>
            </a:stretch>
          </p:blipFill>
          <p:spPr bwMode="auto">
            <a:xfrm>
              <a:off x="295" y="799"/>
              <a:ext cx="1587" cy="1587"/>
            </a:xfrm>
            <a:prstGeom prst="rect">
              <a:avLst/>
            </a:prstGeom>
            <a:noFill/>
            <a:ln w="9525">
              <a:noFill/>
              <a:miter lim="800000"/>
              <a:headEnd/>
              <a:tailEnd/>
            </a:ln>
          </p:spPr>
        </p:pic>
        <p:sp>
          <p:nvSpPr>
            <p:cNvPr id="6154" name="Line 14"/>
            <p:cNvSpPr>
              <a:spLocks noChangeShapeType="1"/>
            </p:cNvSpPr>
            <p:nvPr/>
          </p:nvSpPr>
          <p:spPr bwMode="auto">
            <a:xfrm>
              <a:off x="369" y="2280"/>
              <a:ext cx="227" cy="0"/>
            </a:xfrm>
            <a:prstGeom prst="line">
              <a:avLst/>
            </a:prstGeom>
            <a:noFill/>
            <a:ln w="28575">
              <a:solidFill>
                <a:schemeClr val="tx1"/>
              </a:solidFill>
              <a:round/>
              <a:headEnd/>
              <a:tailEnd/>
            </a:ln>
          </p:spPr>
          <p:txBody>
            <a:bodyPr/>
            <a:lstStyle/>
            <a:p>
              <a:endParaRPr lang="pt-PT"/>
            </a:p>
          </p:txBody>
        </p:sp>
        <p:sp>
          <p:nvSpPr>
            <p:cNvPr id="6155" name="Text Box 15"/>
            <p:cNvSpPr txBox="1">
              <a:spLocks noChangeArrowheads="1"/>
            </p:cNvSpPr>
            <p:nvPr/>
          </p:nvSpPr>
          <p:spPr bwMode="auto">
            <a:xfrm>
              <a:off x="308" y="2248"/>
              <a:ext cx="346" cy="154"/>
            </a:xfrm>
            <a:prstGeom prst="rect">
              <a:avLst/>
            </a:prstGeom>
            <a:noFill/>
            <a:ln w="9525">
              <a:noFill/>
              <a:miter lim="800000"/>
              <a:headEnd/>
              <a:tailEnd/>
            </a:ln>
          </p:spPr>
          <p:txBody>
            <a:bodyPr wrap="none">
              <a:spAutoFit/>
            </a:bodyPr>
            <a:lstStyle/>
            <a:p>
              <a:r>
                <a:rPr lang="pt-PT" sz="1000" b="1"/>
                <a:t>30 nm</a:t>
              </a:r>
            </a:p>
          </p:txBody>
        </p:sp>
      </p:grpSp>
      <p:sp>
        <p:nvSpPr>
          <p:cNvPr id="6152" name="Rectangle 19"/>
          <p:cNvSpPr>
            <a:spLocks noChangeArrowheads="1"/>
          </p:cNvSpPr>
          <p:nvPr/>
        </p:nvSpPr>
        <p:spPr bwMode="auto">
          <a:xfrm>
            <a:off x="4144963" y="6553200"/>
            <a:ext cx="4999037" cy="304800"/>
          </a:xfrm>
          <a:prstGeom prst="rect">
            <a:avLst/>
          </a:prstGeom>
          <a:noFill/>
          <a:ln w="9525">
            <a:noFill/>
            <a:miter lim="800000"/>
            <a:headEnd/>
            <a:tailEnd/>
          </a:ln>
        </p:spPr>
        <p:txBody>
          <a:bodyPr wrap="none">
            <a:spAutoFit/>
          </a:bodyPr>
          <a:lstStyle/>
          <a:p>
            <a:r>
              <a:rPr lang="pt-PT" sz="1400" b="1"/>
              <a:t>http://www.npl.co.uk/server.php?show=conMediaFile.471</a:t>
            </a:r>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2" name="TextBox 11"/>
          <p:cNvSpPr txBox="1"/>
          <p:nvPr/>
        </p:nvSpPr>
        <p:spPr>
          <a:xfrm>
            <a:off x="5072066" y="0"/>
            <a:ext cx="4071934" cy="954107"/>
          </a:xfrm>
          <a:prstGeom prst="rect">
            <a:avLst/>
          </a:prstGeom>
          <a:noFill/>
        </p:spPr>
        <p:txBody>
          <a:bodyPr wrap="square" rtlCol="0">
            <a:spAutoFit/>
          </a:bodyPr>
          <a:lstStyle/>
          <a:p>
            <a:pPr algn="r"/>
            <a:r>
              <a:rPr lang="pt-PT" sz="2800" dirty="0" err="1" smtClean="0"/>
              <a:t>Nanometrologia</a:t>
            </a:r>
            <a:endParaRPr lang="pt-PT" sz="2800" dirty="0" smtClean="0"/>
          </a:p>
          <a:p>
            <a:pPr algn="r"/>
            <a:r>
              <a:rPr lang="pt-PT" sz="2800" dirty="0" smtClean="0"/>
              <a:t> TEM, SEM e AFM</a:t>
            </a:r>
            <a:endParaRPr lang="pt-PT" sz="2800" dirty="0"/>
          </a:p>
        </p:txBody>
      </p:sp>
      <p:sp>
        <p:nvSpPr>
          <p:cNvPr id="14" name="Date Placeholder 13"/>
          <p:cNvSpPr>
            <a:spLocks noGrp="1"/>
          </p:cNvSpPr>
          <p:nvPr>
            <p:ph type="dt" sz="half" idx="10"/>
          </p:nvPr>
        </p:nvSpPr>
        <p:spPr/>
        <p:txBody>
          <a:bodyPr/>
          <a:lstStyle/>
          <a:p>
            <a:r>
              <a:rPr lang="en-US" smtClean="0"/>
              <a:t>6/26/2008</a:t>
            </a:r>
            <a:endParaRPr lang="pt-PT"/>
          </a:p>
        </p:txBody>
      </p:sp>
      <p:sp>
        <p:nvSpPr>
          <p:cNvPr id="15" name="Footer Placeholder 14"/>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2" descr="Comparison of AFM with SEM / TEM"/>
          <p:cNvPicPr>
            <a:picLocks noChangeAspect="1" noChangeArrowheads="1"/>
          </p:cNvPicPr>
          <p:nvPr/>
        </p:nvPicPr>
        <p:blipFill>
          <a:blip r:embed="rId2"/>
          <a:srcRect/>
          <a:stretch>
            <a:fillRect/>
          </a:stretch>
        </p:blipFill>
        <p:spPr bwMode="auto">
          <a:xfrm>
            <a:off x="107950" y="2765425"/>
            <a:ext cx="4318000" cy="2319338"/>
          </a:xfrm>
          <a:prstGeom prst="rect">
            <a:avLst/>
          </a:prstGeom>
          <a:noFill/>
          <a:ln w="9525">
            <a:noFill/>
            <a:miter lim="800000"/>
            <a:headEnd/>
            <a:tailEnd/>
          </a:ln>
        </p:spPr>
      </p:pic>
      <p:pic>
        <p:nvPicPr>
          <p:cNvPr id="3075" name="Picture 56" descr="Comparison of AFM with SEM / TEM"/>
          <p:cNvPicPr>
            <a:picLocks noChangeAspect="1" noChangeArrowheads="1"/>
          </p:cNvPicPr>
          <p:nvPr/>
        </p:nvPicPr>
        <p:blipFill>
          <a:blip r:embed="rId3"/>
          <a:srcRect/>
          <a:stretch>
            <a:fillRect/>
          </a:stretch>
        </p:blipFill>
        <p:spPr bwMode="auto">
          <a:xfrm>
            <a:off x="4646613" y="2781300"/>
            <a:ext cx="4318000" cy="2319338"/>
          </a:xfrm>
          <a:prstGeom prst="rect">
            <a:avLst/>
          </a:prstGeom>
          <a:noFill/>
          <a:ln w="9525">
            <a:noFill/>
            <a:miter lim="800000"/>
            <a:headEnd/>
            <a:tailEnd/>
          </a:ln>
        </p:spPr>
      </p:pic>
      <p:sp>
        <p:nvSpPr>
          <p:cNvPr id="3076" name="Text Box 68"/>
          <p:cNvSpPr txBox="1">
            <a:spLocks noChangeArrowheads="1"/>
          </p:cNvSpPr>
          <p:nvPr/>
        </p:nvSpPr>
        <p:spPr bwMode="auto">
          <a:xfrm>
            <a:off x="1835150" y="5300663"/>
            <a:ext cx="755650" cy="366712"/>
          </a:xfrm>
          <a:prstGeom prst="rect">
            <a:avLst/>
          </a:prstGeom>
          <a:noFill/>
          <a:ln w="9525">
            <a:noFill/>
            <a:miter lim="800000"/>
            <a:headEnd/>
            <a:tailEnd/>
          </a:ln>
        </p:spPr>
        <p:txBody>
          <a:bodyPr wrap="none">
            <a:spAutoFit/>
          </a:bodyPr>
          <a:lstStyle/>
          <a:p>
            <a:r>
              <a:rPr lang="pt-PT"/>
              <a:t>Fig. 1</a:t>
            </a:r>
          </a:p>
        </p:txBody>
      </p:sp>
      <p:sp>
        <p:nvSpPr>
          <p:cNvPr id="3077" name="Text Box 69"/>
          <p:cNvSpPr txBox="1">
            <a:spLocks noChangeArrowheads="1"/>
          </p:cNvSpPr>
          <p:nvPr/>
        </p:nvSpPr>
        <p:spPr bwMode="auto">
          <a:xfrm>
            <a:off x="6659563" y="5229225"/>
            <a:ext cx="755650" cy="366713"/>
          </a:xfrm>
          <a:prstGeom prst="rect">
            <a:avLst/>
          </a:prstGeom>
          <a:solidFill>
            <a:schemeClr val="accent3"/>
          </a:solidFill>
          <a:ln w="9525">
            <a:noFill/>
            <a:miter lim="800000"/>
            <a:headEnd/>
            <a:tailEnd/>
          </a:ln>
        </p:spPr>
        <p:txBody>
          <a:bodyPr wrap="none">
            <a:spAutoFit/>
          </a:bodyPr>
          <a:lstStyle/>
          <a:p>
            <a:r>
              <a:rPr lang="pt-PT" dirty="0" err="1"/>
              <a:t>Fig.</a:t>
            </a:r>
            <a:r>
              <a:rPr lang="pt-PT" dirty="0"/>
              <a:t> 2</a:t>
            </a:r>
          </a:p>
        </p:txBody>
      </p:sp>
      <p:sp>
        <p:nvSpPr>
          <p:cNvPr id="3079" name="Rectangle 71"/>
          <p:cNvSpPr>
            <a:spLocks noChangeArrowheads="1"/>
          </p:cNvSpPr>
          <p:nvPr/>
        </p:nvSpPr>
        <p:spPr bwMode="auto">
          <a:xfrm>
            <a:off x="3157538" y="6553200"/>
            <a:ext cx="5986462" cy="304800"/>
          </a:xfrm>
          <a:prstGeom prst="rect">
            <a:avLst/>
          </a:prstGeom>
          <a:noFill/>
          <a:ln w="9525">
            <a:noFill/>
            <a:miter lim="800000"/>
            <a:headEnd/>
            <a:tailEnd/>
          </a:ln>
        </p:spPr>
        <p:txBody>
          <a:bodyPr wrap="none">
            <a:spAutoFit/>
          </a:bodyPr>
          <a:lstStyle/>
          <a:p>
            <a:r>
              <a:rPr lang="pt-PT" sz="1400" b="1"/>
              <a:t>http://nanoparticles.pacificnano.com/nanoparticles-introduction.html</a:t>
            </a:r>
          </a:p>
        </p:txBody>
      </p:sp>
      <p:sp>
        <p:nvSpPr>
          <p:cNvPr id="8" name="TextBox 7"/>
          <p:cNvSpPr txBox="1"/>
          <p:nvPr/>
        </p:nvSpPr>
        <p:spPr>
          <a:xfrm>
            <a:off x="4586751" y="5191433"/>
            <a:ext cx="2875935"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pt-PT" dirty="0" smtClean="0">
                <a:solidFill>
                  <a:schemeClr val="tx1"/>
                </a:solidFill>
              </a:rPr>
              <a:t>Imagem a 3 dimensões</a:t>
            </a:r>
            <a:endParaRPr lang="pt-PT" dirty="0">
              <a:solidFill>
                <a:schemeClr val="tx1"/>
              </a:solidFill>
            </a:endParaRPr>
          </a:p>
        </p:txBody>
      </p:sp>
      <p:sp>
        <p:nvSpPr>
          <p:cNvPr id="9" name="TextBox 8"/>
          <p:cNvSpPr txBox="1"/>
          <p:nvPr/>
        </p:nvSpPr>
        <p:spPr>
          <a:xfrm>
            <a:off x="5161935" y="5574890"/>
            <a:ext cx="3982065" cy="646331"/>
          </a:xfrm>
          <a:prstGeom prst="rect">
            <a:avLst/>
          </a:prstGeom>
          <a:noFill/>
        </p:spPr>
        <p:txBody>
          <a:bodyPr wrap="square" rtlCol="0">
            <a:spAutoFit/>
          </a:bodyPr>
          <a:lstStyle/>
          <a:p>
            <a:pPr>
              <a:buFont typeface="Arial" pitchFamily="34" charset="0"/>
              <a:buChar char="•"/>
            </a:pPr>
            <a:r>
              <a:rPr lang="pt-PT" dirty="0" smtClean="0"/>
              <a:t>Medição da altura de partículas</a:t>
            </a:r>
          </a:p>
          <a:p>
            <a:pPr>
              <a:buFont typeface="Arial" pitchFamily="34" charset="0"/>
              <a:buChar char="•"/>
            </a:pPr>
            <a:r>
              <a:rPr lang="pt-PT" dirty="0" smtClean="0"/>
              <a:t>Ambiente sólido, líquido e vácuo </a:t>
            </a:r>
            <a:endParaRPr lang="pt-PT" dirty="0"/>
          </a:p>
        </p:txBody>
      </p:sp>
      <p:pic>
        <p:nvPicPr>
          <p:cNvPr id="10"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1" name="TextBox 10"/>
          <p:cNvSpPr txBox="1"/>
          <p:nvPr/>
        </p:nvSpPr>
        <p:spPr>
          <a:xfrm>
            <a:off x="1430594" y="2300748"/>
            <a:ext cx="1297858" cy="369332"/>
          </a:xfrm>
          <a:prstGeom prst="rect">
            <a:avLst/>
          </a:prstGeom>
          <a:noFill/>
        </p:spPr>
        <p:txBody>
          <a:bodyPr wrap="square" rtlCol="0">
            <a:spAutoFit/>
          </a:bodyPr>
          <a:lstStyle/>
          <a:p>
            <a:r>
              <a:rPr lang="pt-PT" dirty="0" smtClean="0"/>
              <a:t>SEM/TEM</a:t>
            </a:r>
            <a:endParaRPr lang="pt-PT" dirty="0"/>
          </a:p>
        </p:txBody>
      </p:sp>
      <p:sp>
        <p:nvSpPr>
          <p:cNvPr id="12" name="TextBox 11"/>
          <p:cNvSpPr txBox="1"/>
          <p:nvPr/>
        </p:nvSpPr>
        <p:spPr>
          <a:xfrm>
            <a:off x="5633884" y="2359742"/>
            <a:ext cx="1283110" cy="369332"/>
          </a:xfrm>
          <a:prstGeom prst="rect">
            <a:avLst/>
          </a:prstGeom>
          <a:noFill/>
        </p:spPr>
        <p:txBody>
          <a:bodyPr wrap="square" rtlCol="0">
            <a:spAutoFit/>
          </a:bodyPr>
          <a:lstStyle/>
          <a:p>
            <a:r>
              <a:rPr lang="pt-PT" dirty="0" smtClean="0"/>
              <a:t>AFM</a:t>
            </a:r>
            <a:endParaRPr lang="pt-PT" dirty="0"/>
          </a:p>
        </p:txBody>
      </p:sp>
      <p:sp>
        <p:nvSpPr>
          <p:cNvPr id="13" name="TextBox 12"/>
          <p:cNvSpPr txBox="1"/>
          <p:nvPr/>
        </p:nvSpPr>
        <p:spPr>
          <a:xfrm>
            <a:off x="3775587" y="221226"/>
            <a:ext cx="5368413" cy="584775"/>
          </a:xfrm>
          <a:prstGeom prst="rect">
            <a:avLst/>
          </a:prstGeom>
          <a:noFill/>
        </p:spPr>
        <p:txBody>
          <a:bodyPr wrap="square" rtlCol="0">
            <a:spAutoFit/>
          </a:bodyPr>
          <a:lstStyle/>
          <a:p>
            <a:pPr algn="r"/>
            <a:r>
              <a:rPr lang="pt-PT" sz="3200" dirty="0" smtClean="0"/>
              <a:t>AFM versus SEM/TEM</a:t>
            </a:r>
            <a:endParaRPr lang="pt-PT" sz="3200" dirty="0"/>
          </a:p>
        </p:txBody>
      </p:sp>
      <p:sp>
        <p:nvSpPr>
          <p:cNvPr id="15" name="Date Placeholder 14"/>
          <p:cNvSpPr>
            <a:spLocks noGrp="1"/>
          </p:cNvSpPr>
          <p:nvPr>
            <p:ph type="dt" sz="half" idx="10"/>
          </p:nvPr>
        </p:nvSpPr>
        <p:spPr/>
        <p:txBody>
          <a:bodyPr/>
          <a:lstStyle/>
          <a:p>
            <a:r>
              <a:rPr lang="en-US" smtClean="0"/>
              <a:t>6/26/2008</a:t>
            </a:r>
            <a:endParaRPr lang="pt-PT"/>
          </a:p>
        </p:txBody>
      </p:sp>
      <p:sp>
        <p:nvSpPr>
          <p:cNvPr id="16" name="Footer Placeholder 15"/>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9"/>
          <p:cNvSpPr>
            <a:spLocks noChangeArrowheads="1"/>
          </p:cNvSpPr>
          <p:nvPr/>
        </p:nvSpPr>
        <p:spPr bwMode="auto">
          <a:xfrm>
            <a:off x="539750" y="6021388"/>
            <a:ext cx="3360920" cy="646331"/>
          </a:xfrm>
          <a:prstGeom prst="rect">
            <a:avLst/>
          </a:prstGeom>
          <a:noFill/>
          <a:ln w="9525">
            <a:noFill/>
            <a:miter lim="800000"/>
            <a:headEnd/>
            <a:tailEnd/>
          </a:ln>
        </p:spPr>
        <p:txBody>
          <a:bodyPr wrap="none" anchor="ctr">
            <a:spAutoFit/>
          </a:bodyPr>
          <a:lstStyle/>
          <a:p>
            <a:r>
              <a:rPr lang="en-US" dirty="0" smtClean="0"/>
              <a:t>nanopartículas de β-</a:t>
            </a:r>
            <a:r>
              <a:rPr lang="en-US" dirty="0" err="1" smtClean="0"/>
              <a:t>cyclodextrina</a:t>
            </a:r>
            <a:endParaRPr lang="pt-PT" dirty="0" smtClean="0"/>
          </a:p>
          <a:p>
            <a:r>
              <a:rPr lang="en-US" dirty="0" err="1" smtClean="0"/>
              <a:t>em</a:t>
            </a:r>
            <a:r>
              <a:rPr lang="en-US" dirty="0" smtClean="0"/>
              <a:t> </a:t>
            </a:r>
            <a:r>
              <a:rPr lang="en-US" dirty="0" err="1" smtClean="0"/>
              <a:t>suspensão</a:t>
            </a:r>
            <a:endParaRPr lang="pt-PT" dirty="0"/>
          </a:p>
        </p:txBody>
      </p:sp>
      <p:pic>
        <p:nvPicPr>
          <p:cNvPr id="10243" name="Picture 10" descr="Nanoparticles cyclodextrin"/>
          <p:cNvPicPr>
            <a:picLocks noChangeAspect="1" noChangeArrowheads="1"/>
          </p:cNvPicPr>
          <p:nvPr/>
        </p:nvPicPr>
        <p:blipFill>
          <a:blip r:embed="rId2"/>
          <a:srcRect/>
          <a:stretch>
            <a:fillRect/>
          </a:stretch>
        </p:blipFill>
        <p:spPr bwMode="auto">
          <a:xfrm>
            <a:off x="3857620" y="857232"/>
            <a:ext cx="3500462" cy="5185135"/>
          </a:xfrm>
          <a:prstGeom prst="rect">
            <a:avLst/>
          </a:prstGeom>
          <a:noFill/>
          <a:ln w="9525">
            <a:noFill/>
            <a:miter lim="800000"/>
            <a:headEnd/>
            <a:tailEnd/>
          </a:ln>
        </p:spPr>
      </p:pic>
      <p:sp>
        <p:nvSpPr>
          <p:cNvPr id="10244" name="Rectangle 11"/>
          <p:cNvSpPr>
            <a:spLocks noChangeArrowheads="1"/>
          </p:cNvSpPr>
          <p:nvPr/>
        </p:nvSpPr>
        <p:spPr bwMode="auto">
          <a:xfrm>
            <a:off x="3665538" y="6491288"/>
            <a:ext cx="5478462" cy="366712"/>
          </a:xfrm>
          <a:prstGeom prst="rect">
            <a:avLst/>
          </a:prstGeom>
          <a:noFill/>
          <a:ln w="9525">
            <a:noFill/>
            <a:miter lim="800000"/>
            <a:headEnd/>
            <a:tailEnd/>
          </a:ln>
        </p:spPr>
        <p:txBody>
          <a:bodyPr wrap="none" anchor="ctr">
            <a:spAutoFit/>
          </a:bodyPr>
          <a:lstStyle/>
          <a:p>
            <a:r>
              <a:rPr lang="pt-PT" sz="1400" b="1" i="1"/>
              <a:t>L. Choisnard et al. J Pharm Pharmaceut Sci 8(3):593-600, 2005</a:t>
            </a:r>
            <a:r>
              <a:rPr lang="pt-PT"/>
              <a:t> </a:t>
            </a:r>
          </a:p>
        </p:txBody>
      </p:sp>
      <p:pic>
        <p:nvPicPr>
          <p:cNvPr id="5" name="Picture 2"/>
          <p:cNvPicPr>
            <a:picLocks noChangeAspect="1" noChangeArrowheads="1"/>
          </p:cNvPicPr>
          <p:nvPr/>
        </p:nvPicPr>
        <p:blipFill>
          <a:blip r:embed="rId3"/>
          <a:srcRect/>
          <a:stretch>
            <a:fillRect/>
          </a:stretch>
        </p:blipFill>
        <p:spPr bwMode="auto">
          <a:xfrm>
            <a:off x="0" y="1"/>
            <a:ext cx="4063909" cy="857231"/>
          </a:xfrm>
          <a:prstGeom prst="rect">
            <a:avLst/>
          </a:prstGeom>
          <a:noFill/>
          <a:ln w="9525">
            <a:noFill/>
            <a:miter lim="800000"/>
            <a:headEnd/>
            <a:tailEnd/>
          </a:ln>
        </p:spPr>
      </p:pic>
      <p:sp>
        <p:nvSpPr>
          <p:cNvPr id="6" name="Rectangle 5"/>
          <p:cNvSpPr/>
          <p:nvPr/>
        </p:nvSpPr>
        <p:spPr>
          <a:xfrm>
            <a:off x="6339065" y="214290"/>
            <a:ext cx="2804935" cy="523220"/>
          </a:xfrm>
          <a:prstGeom prst="rect">
            <a:avLst/>
          </a:prstGeom>
        </p:spPr>
        <p:txBody>
          <a:bodyPr wrap="none">
            <a:spAutoFit/>
          </a:bodyPr>
          <a:lstStyle/>
          <a:p>
            <a:r>
              <a:rPr lang="en-US" sz="2800" dirty="0" err="1" smtClean="0">
                <a:solidFill>
                  <a:prstClr val="black"/>
                </a:solidFill>
              </a:rPr>
              <a:t>Cryo</a:t>
            </a:r>
            <a:r>
              <a:rPr lang="en-US" sz="2800" dirty="0" smtClean="0">
                <a:solidFill>
                  <a:prstClr val="black"/>
                </a:solidFill>
              </a:rPr>
              <a:t>-TEM images </a:t>
            </a:r>
            <a:endParaRPr lang="pt-PT" sz="2800" dirty="0"/>
          </a:p>
        </p:txBody>
      </p:sp>
      <p:sp>
        <p:nvSpPr>
          <p:cNvPr id="8" name="Date Placeholder 7"/>
          <p:cNvSpPr>
            <a:spLocks noGrp="1"/>
          </p:cNvSpPr>
          <p:nvPr>
            <p:ph type="dt" sz="half" idx="10"/>
          </p:nvPr>
        </p:nvSpPr>
        <p:spPr/>
        <p:txBody>
          <a:bodyPr/>
          <a:lstStyle/>
          <a:p>
            <a:r>
              <a:rPr lang="en-US" smtClean="0"/>
              <a:t>6/26/2008</a:t>
            </a:r>
            <a:endParaRPr lang="pt-PT"/>
          </a:p>
        </p:txBody>
      </p:sp>
      <p:sp>
        <p:nvSpPr>
          <p:cNvPr id="9" name="Footer Placeholder 8"/>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857488" y="3571876"/>
            <a:ext cx="5238750" cy="29337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928662" y="1071546"/>
            <a:ext cx="3634227" cy="3152770"/>
          </a:xfrm>
          <a:prstGeom prst="rect">
            <a:avLst/>
          </a:prstGeom>
          <a:noFill/>
          <a:ln w="9525">
            <a:noFill/>
            <a:miter lim="800000"/>
            <a:headEnd/>
            <a:tailEnd/>
          </a:ln>
          <a:effectLst/>
        </p:spPr>
      </p:pic>
      <p:pic>
        <p:nvPicPr>
          <p:cNvPr id="4" name="Picture 2"/>
          <p:cNvPicPr>
            <a:picLocks noChangeAspect="1" noChangeArrowheads="1"/>
          </p:cNvPicPr>
          <p:nvPr/>
        </p:nvPicPr>
        <p:blipFill>
          <a:blip r:embed="rId2"/>
          <a:srcRect/>
          <a:stretch>
            <a:fillRect/>
          </a:stretch>
        </p:blipFill>
        <p:spPr bwMode="auto">
          <a:xfrm>
            <a:off x="2857488" y="3500438"/>
            <a:ext cx="5238750" cy="2933700"/>
          </a:xfrm>
          <a:prstGeom prst="rect">
            <a:avLst/>
          </a:prstGeom>
          <a:noFill/>
          <a:ln w="9525">
            <a:noFill/>
            <a:miter lim="800000"/>
            <a:headEnd/>
            <a:tailEnd/>
          </a:ln>
          <a:effectLst/>
        </p:spPr>
      </p:pic>
      <p:sp>
        <p:nvSpPr>
          <p:cNvPr id="77825" name="Rectangle 1"/>
          <p:cNvSpPr>
            <a:spLocks noChangeArrowheads="1"/>
          </p:cNvSpPr>
          <p:nvPr/>
        </p:nvSpPr>
        <p:spPr bwMode="auto">
          <a:xfrm>
            <a:off x="4071934" y="0"/>
            <a:ext cx="5072066" cy="8925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AdvPS94BA" charset="0"/>
              </a:rPr>
              <a:t>scanning near field</a:t>
            </a:r>
            <a:endParaRPr kumimoji="0" lang="en-US" sz="2800" b="0" i="0" u="none" strike="noStrike" cap="none" normalizeH="0" baseline="0" dirty="0" smtClean="0">
              <a:ln>
                <a:noFill/>
              </a:ln>
              <a:solidFill>
                <a:schemeClr val="tx1"/>
              </a:solidFill>
              <a:effectLst/>
              <a:latin typeface="Arial" pitchFamily="34" charset="0"/>
              <a:ea typeface="Calibri" pitchFamily="34" charset="0"/>
              <a:cs typeface="AdvPS94BA"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dvPS94BA" charset="0"/>
              </a:rPr>
              <a:t>ultrasonic holography (SNFUH)</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6"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7" name="Rectangle 6"/>
          <p:cNvSpPr/>
          <p:nvPr/>
        </p:nvSpPr>
        <p:spPr>
          <a:xfrm>
            <a:off x="0" y="6488668"/>
            <a:ext cx="7929586" cy="369332"/>
          </a:xfrm>
          <a:prstGeom prst="rect">
            <a:avLst/>
          </a:prstGeom>
        </p:spPr>
        <p:txBody>
          <a:bodyPr wrap="square">
            <a:spAutoFit/>
          </a:bodyPr>
          <a:lstStyle/>
          <a:p>
            <a:r>
              <a:rPr lang="pt-PT" smtClean="0">
                <a:hlinkClick r:id="rId5"/>
              </a:rPr>
              <a:t>www.nature.com/naturenanotechnology,on-line</a:t>
            </a:r>
            <a:r>
              <a:rPr lang="pt-PT" smtClean="0"/>
              <a:t> in22.06.2008</a:t>
            </a:r>
            <a:endParaRPr lang="pt-PT" dirty="0"/>
          </a:p>
        </p:txBody>
      </p:sp>
      <p:sp>
        <p:nvSpPr>
          <p:cNvPr id="9" name="Date Placeholder 8"/>
          <p:cNvSpPr>
            <a:spLocks noGrp="1"/>
          </p:cNvSpPr>
          <p:nvPr>
            <p:ph type="dt" sz="half" idx="10"/>
          </p:nvPr>
        </p:nvSpPr>
        <p:spPr/>
        <p:txBody>
          <a:bodyPr/>
          <a:lstStyle/>
          <a:p>
            <a:r>
              <a:rPr lang="en-US" dirty="0" smtClean="0"/>
              <a:t>6/26/2008</a:t>
            </a:r>
            <a:endParaRPr lang="pt-PT" dirty="0"/>
          </a:p>
        </p:txBody>
      </p:sp>
      <p:sp>
        <p:nvSpPr>
          <p:cNvPr id="10" name="Footer Placeholder 9"/>
          <p:cNvSpPr>
            <a:spLocks noGrp="1"/>
          </p:cNvSpPr>
          <p:nvPr>
            <p:ph type="ftr" sz="quarter" idx="11"/>
          </p:nvPr>
        </p:nvSpPr>
        <p:spPr>
          <a:xfrm>
            <a:off x="3143240" y="6286520"/>
            <a:ext cx="2895600" cy="365125"/>
          </a:xfrm>
        </p:spPr>
        <p:txBody>
          <a:bodyPr/>
          <a:lstStyle/>
          <a:p>
            <a:r>
              <a:rPr lang="pt-PT" dirty="0" smtClean="0"/>
              <a:t>One day</a:t>
            </a:r>
            <a:endParaRPr lang="pt-P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642910" y="1571612"/>
            <a:ext cx="5743575" cy="30575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714348" y="6072206"/>
            <a:ext cx="3409950" cy="21907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4143372" y="6072206"/>
            <a:ext cx="3390627" cy="233363"/>
          </a:xfrm>
          <a:prstGeom prst="rect">
            <a:avLst/>
          </a:prstGeom>
          <a:noFill/>
          <a:ln w="9525">
            <a:noFill/>
            <a:miter lim="800000"/>
            <a:headEnd/>
            <a:tailEnd/>
          </a:ln>
          <a:effectLst/>
        </p:spPr>
      </p:pic>
      <p:sp>
        <p:nvSpPr>
          <p:cNvPr id="8" name="Date Placeholder 7"/>
          <p:cNvSpPr>
            <a:spLocks noGrp="1"/>
          </p:cNvSpPr>
          <p:nvPr>
            <p:ph type="dt" sz="half" idx="10"/>
          </p:nvPr>
        </p:nvSpPr>
        <p:spPr/>
        <p:txBody>
          <a:bodyPr/>
          <a:lstStyle/>
          <a:p>
            <a:r>
              <a:rPr lang="en-US" smtClean="0"/>
              <a:t>6/26/2008</a:t>
            </a:r>
            <a:endParaRPr lang="pt-PT" dirty="0"/>
          </a:p>
        </p:txBody>
      </p:sp>
      <p:sp>
        <p:nvSpPr>
          <p:cNvPr id="9" name="Footer Placeholder 8"/>
          <p:cNvSpPr>
            <a:spLocks noGrp="1"/>
          </p:cNvSpPr>
          <p:nvPr>
            <p:ph type="ftr" sz="quarter" idx="11"/>
          </p:nvPr>
        </p:nvSpPr>
        <p:spPr/>
        <p:txBody>
          <a:bodyPr/>
          <a:lstStyle/>
          <a:p>
            <a:r>
              <a:rPr lang="pt-PT" smtClean="0"/>
              <a:t>One day</a:t>
            </a:r>
            <a:endParaRPr lang="pt-PT" dirty="0"/>
          </a:p>
        </p:txBody>
      </p:sp>
      <p:sp>
        <p:nvSpPr>
          <p:cNvPr id="10" name="Rectangle 9"/>
          <p:cNvSpPr/>
          <p:nvPr/>
        </p:nvSpPr>
        <p:spPr>
          <a:xfrm>
            <a:off x="642910" y="5072074"/>
            <a:ext cx="8001056" cy="923330"/>
          </a:xfrm>
          <a:prstGeom prst="rect">
            <a:avLst/>
          </a:prstGeom>
        </p:spPr>
        <p:txBody>
          <a:bodyPr wrap="square">
            <a:spAutoFit/>
          </a:bodyPr>
          <a:lstStyle/>
          <a:p>
            <a:r>
              <a:rPr lang="pt-PT" dirty="0" err="1" smtClean="0"/>
              <a:t>Nanopartículas</a:t>
            </a:r>
            <a:r>
              <a:rPr lang="pt-PT" dirty="0" smtClean="0"/>
              <a:t> detectadas nos glóbulos vermelhos de (a) </a:t>
            </a:r>
            <a:r>
              <a:rPr lang="pt-PT" dirty="0" err="1" smtClean="0"/>
              <a:t>a</a:t>
            </a:r>
            <a:r>
              <a:rPr lang="pt-PT" dirty="0" smtClean="0"/>
              <a:t>(d) topografia AFM; de (a) </a:t>
            </a:r>
            <a:r>
              <a:rPr lang="pt-PT" dirty="0" err="1" smtClean="0"/>
              <a:t>a</a:t>
            </a:r>
            <a:r>
              <a:rPr lang="pt-PT" dirty="0" smtClean="0"/>
              <a:t> (c) imagens de glóbulos vermelhos de um rato exposto durante 24h; (e),(f) perfis que permitem resolver as nanopartículas no interior das células</a:t>
            </a:r>
            <a:endParaRPr lang="en-US" dirty="0"/>
          </a:p>
        </p:txBody>
      </p:sp>
      <p:pic>
        <p:nvPicPr>
          <p:cNvPr id="11" name="Picture 2"/>
          <p:cNvPicPr>
            <a:picLocks noChangeAspect="1" noChangeArrowheads="1"/>
          </p:cNvPicPr>
          <p:nvPr/>
        </p:nvPicPr>
        <p:blipFill>
          <a:blip r:embed="rId5"/>
          <a:srcRect/>
          <a:stretch>
            <a:fillRect/>
          </a:stretch>
        </p:blipFill>
        <p:spPr bwMode="auto">
          <a:xfrm>
            <a:off x="0" y="1"/>
            <a:ext cx="4063909" cy="8572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4"/>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31747" name="Rectangle 3"/>
          <p:cNvSpPr>
            <a:spLocks noChangeArrowheads="1"/>
          </p:cNvSpPr>
          <p:nvPr/>
        </p:nvSpPr>
        <p:spPr bwMode="auto">
          <a:xfrm>
            <a:off x="0" y="2873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grpSp>
        <p:nvGrpSpPr>
          <p:cNvPr id="16" name="Group 15"/>
          <p:cNvGrpSpPr/>
          <p:nvPr/>
        </p:nvGrpSpPr>
        <p:grpSpPr>
          <a:xfrm>
            <a:off x="0" y="0"/>
            <a:ext cx="9144000" cy="6165399"/>
            <a:chOff x="0" y="0"/>
            <a:chExt cx="9144000" cy="6165399"/>
          </a:xfrm>
        </p:grpSpPr>
        <p:graphicFrame>
          <p:nvGraphicFramePr>
            <p:cNvPr id="31745" name="Object 1"/>
            <p:cNvGraphicFramePr>
              <a:graphicFrameLocks noChangeAspect="1"/>
            </p:cNvGraphicFramePr>
            <p:nvPr/>
          </p:nvGraphicFramePr>
          <p:xfrm>
            <a:off x="285720" y="642918"/>
            <a:ext cx="8090738" cy="5522481"/>
          </p:xfrm>
          <a:graphic>
            <a:graphicData uri="http://schemas.openxmlformats.org/presentationml/2006/ole">
              <p:oleObj spid="_x0000_s31745" name="Slide" r:id="rId5" imgW="4570489" imgH="3427399" progId="PowerPoint.Slide.12">
                <p:embed/>
              </p:oleObj>
            </a:graphicData>
          </a:graphic>
        </p:graphicFrame>
        <p:grpSp>
          <p:nvGrpSpPr>
            <p:cNvPr id="15" name="Group 14"/>
            <p:cNvGrpSpPr/>
            <p:nvPr/>
          </p:nvGrpSpPr>
          <p:grpSpPr>
            <a:xfrm>
              <a:off x="0" y="0"/>
              <a:ext cx="9144000" cy="1071546"/>
              <a:chOff x="0" y="0"/>
              <a:chExt cx="9144000" cy="1071546"/>
            </a:xfrm>
          </p:grpSpPr>
          <p:pic>
            <p:nvPicPr>
              <p:cNvPr id="11" name="Picture 2"/>
              <p:cNvPicPr>
                <a:picLocks noChangeAspect="1" noChangeArrowheads="1"/>
              </p:cNvPicPr>
              <p:nvPr/>
            </p:nvPicPr>
            <p:blipFill>
              <a:blip r:embed="rId6"/>
              <a:srcRect/>
              <a:stretch>
                <a:fillRect/>
              </a:stretch>
            </p:blipFill>
            <p:spPr bwMode="auto">
              <a:xfrm>
                <a:off x="0" y="0"/>
                <a:ext cx="5643570" cy="1071546"/>
              </a:xfrm>
              <a:prstGeom prst="rect">
                <a:avLst/>
              </a:prstGeom>
              <a:noFill/>
              <a:ln w="9525">
                <a:noFill/>
                <a:miter lim="800000"/>
                <a:headEnd/>
                <a:tailEnd/>
              </a:ln>
            </p:spPr>
          </p:pic>
          <p:sp>
            <p:nvSpPr>
              <p:cNvPr id="14" name="TextBox 13"/>
              <p:cNvSpPr txBox="1"/>
              <p:nvPr/>
            </p:nvSpPr>
            <p:spPr>
              <a:xfrm>
                <a:off x="5786414" y="357166"/>
                <a:ext cx="3357586" cy="523220"/>
              </a:xfrm>
              <a:prstGeom prst="rect">
                <a:avLst/>
              </a:prstGeom>
              <a:noFill/>
            </p:spPr>
            <p:txBody>
              <a:bodyPr wrap="square" rtlCol="0">
                <a:spAutoFit/>
              </a:bodyPr>
              <a:lstStyle/>
              <a:p>
                <a:r>
                  <a:rPr lang="pt-PT" sz="2800" dirty="0" smtClean="0"/>
                  <a:t>Diferentes dimensões</a:t>
                </a:r>
                <a:endParaRPr lang="pt-PT" sz="2800" dirty="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3"/>
          <p:cNvSpPr>
            <a:spLocks noChangeArrowheads="1"/>
          </p:cNvSpPr>
          <p:nvPr/>
        </p:nvSpPr>
        <p:spPr bwMode="auto">
          <a:xfrm>
            <a:off x="1114425" y="981075"/>
            <a:ext cx="1441450" cy="503238"/>
          </a:xfrm>
          <a:prstGeom prst="ellipse">
            <a:avLst/>
          </a:prstGeom>
          <a:solidFill>
            <a:srgbClr val="92D050"/>
          </a:solidFill>
          <a:ln w="9525">
            <a:solidFill>
              <a:schemeClr val="tx1"/>
            </a:solidFill>
            <a:round/>
            <a:headEnd/>
            <a:tailEnd/>
          </a:ln>
        </p:spPr>
        <p:txBody>
          <a:bodyPr wrap="none" anchor="ctr"/>
          <a:lstStyle/>
          <a:p>
            <a:r>
              <a:rPr lang="pt-PT"/>
              <a:t>Ambiente</a:t>
            </a:r>
            <a:endParaRPr lang="en-US"/>
          </a:p>
        </p:txBody>
      </p:sp>
      <p:sp>
        <p:nvSpPr>
          <p:cNvPr id="20483" name="Text Box 4"/>
          <p:cNvSpPr txBox="1">
            <a:spLocks noChangeArrowheads="1"/>
          </p:cNvSpPr>
          <p:nvPr/>
        </p:nvSpPr>
        <p:spPr bwMode="auto">
          <a:xfrm>
            <a:off x="1657350" y="2479675"/>
            <a:ext cx="2073275" cy="228600"/>
          </a:xfrm>
          <a:prstGeom prst="rect">
            <a:avLst/>
          </a:prstGeom>
          <a:noFill/>
          <a:ln w="9525">
            <a:noFill/>
            <a:miter lim="800000"/>
            <a:headEnd/>
            <a:tailEnd/>
          </a:ln>
        </p:spPr>
        <p:txBody>
          <a:bodyPr>
            <a:spAutoFit/>
          </a:bodyPr>
          <a:lstStyle/>
          <a:p>
            <a:pPr>
              <a:spcBef>
                <a:spcPct val="50000"/>
              </a:spcBef>
            </a:pPr>
            <a:r>
              <a:rPr lang="pt-PT" sz="900"/>
              <a:t>- Partição &amp; Transformação</a:t>
            </a:r>
            <a:endParaRPr lang="en-US" sz="900"/>
          </a:p>
        </p:txBody>
      </p:sp>
      <p:sp>
        <p:nvSpPr>
          <p:cNvPr id="20484" name="Text Box 5"/>
          <p:cNvSpPr txBox="1">
            <a:spLocks noChangeArrowheads="1"/>
          </p:cNvSpPr>
          <p:nvPr/>
        </p:nvSpPr>
        <p:spPr bwMode="auto">
          <a:xfrm>
            <a:off x="1657350" y="1628775"/>
            <a:ext cx="3275013" cy="228600"/>
          </a:xfrm>
          <a:prstGeom prst="rect">
            <a:avLst/>
          </a:prstGeom>
          <a:noFill/>
          <a:ln w="9525">
            <a:noFill/>
            <a:miter lim="800000"/>
            <a:headEnd/>
            <a:tailEnd/>
          </a:ln>
        </p:spPr>
        <p:txBody>
          <a:bodyPr>
            <a:spAutoFit/>
          </a:bodyPr>
          <a:lstStyle/>
          <a:p>
            <a:pPr>
              <a:spcBef>
                <a:spcPct val="50000"/>
              </a:spcBef>
            </a:pPr>
            <a:r>
              <a:rPr lang="pt-PT" sz="900"/>
              <a:t>- Materiais originais; formas alteradas; subprodutos</a:t>
            </a:r>
            <a:endParaRPr lang="en-US" sz="900"/>
          </a:p>
        </p:txBody>
      </p:sp>
      <p:sp>
        <p:nvSpPr>
          <p:cNvPr id="20485" name="Text Box 6"/>
          <p:cNvSpPr txBox="1">
            <a:spLocks noChangeArrowheads="1"/>
          </p:cNvSpPr>
          <p:nvPr/>
        </p:nvSpPr>
        <p:spPr bwMode="auto">
          <a:xfrm>
            <a:off x="1657350" y="2060575"/>
            <a:ext cx="2073275" cy="228600"/>
          </a:xfrm>
          <a:prstGeom prst="rect">
            <a:avLst/>
          </a:prstGeom>
          <a:noFill/>
          <a:ln w="9525">
            <a:noFill/>
            <a:miter lim="800000"/>
            <a:headEnd/>
            <a:tailEnd/>
          </a:ln>
        </p:spPr>
        <p:txBody>
          <a:bodyPr>
            <a:spAutoFit/>
          </a:bodyPr>
          <a:lstStyle/>
          <a:p>
            <a:pPr>
              <a:spcBef>
                <a:spcPct val="50000"/>
              </a:spcBef>
            </a:pPr>
            <a:r>
              <a:rPr lang="pt-PT" sz="900"/>
              <a:t>- Controle ambiental</a:t>
            </a:r>
            <a:endParaRPr lang="en-US" sz="900"/>
          </a:p>
        </p:txBody>
      </p:sp>
      <p:sp>
        <p:nvSpPr>
          <p:cNvPr id="20486" name="Text Box 7"/>
          <p:cNvSpPr txBox="1">
            <a:spLocks noChangeArrowheads="1"/>
          </p:cNvSpPr>
          <p:nvPr/>
        </p:nvSpPr>
        <p:spPr bwMode="auto">
          <a:xfrm>
            <a:off x="1657350" y="2995613"/>
            <a:ext cx="2698750" cy="304800"/>
          </a:xfrm>
          <a:prstGeom prst="rect">
            <a:avLst/>
          </a:prstGeom>
          <a:noFill/>
          <a:ln w="9525">
            <a:noFill/>
            <a:miter lim="800000"/>
            <a:headEnd/>
            <a:tailEnd/>
          </a:ln>
        </p:spPr>
        <p:txBody>
          <a:bodyPr>
            <a:spAutoFit/>
          </a:bodyPr>
          <a:lstStyle/>
          <a:p>
            <a:pPr>
              <a:spcBef>
                <a:spcPct val="50000"/>
              </a:spcBef>
            </a:pPr>
            <a:r>
              <a:rPr lang="pt-PT" sz="900"/>
              <a:t>- </a:t>
            </a:r>
            <a:r>
              <a:rPr lang="pt-PT" sz="1400" b="1"/>
              <a:t>Avaliação do ciclo de vida</a:t>
            </a:r>
            <a:endParaRPr lang="en-US" sz="1400" b="1"/>
          </a:p>
        </p:txBody>
      </p:sp>
      <p:sp>
        <p:nvSpPr>
          <p:cNvPr id="20487" name="Text Box 8"/>
          <p:cNvSpPr txBox="1">
            <a:spLocks noChangeArrowheads="1"/>
          </p:cNvSpPr>
          <p:nvPr/>
        </p:nvSpPr>
        <p:spPr bwMode="auto">
          <a:xfrm>
            <a:off x="1657350" y="1844675"/>
            <a:ext cx="2239963" cy="228600"/>
          </a:xfrm>
          <a:prstGeom prst="rect">
            <a:avLst/>
          </a:prstGeom>
          <a:noFill/>
          <a:ln w="9525">
            <a:noFill/>
            <a:miter lim="800000"/>
            <a:headEnd/>
            <a:tailEnd/>
          </a:ln>
        </p:spPr>
        <p:txBody>
          <a:bodyPr>
            <a:spAutoFit/>
          </a:bodyPr>
          <a:lstStyle/>
          <a:p>
            <a:pPr>
              <a:spcBef>
                <a:spcPct val="50000"/>
              </a:spcBef>
            </a:pPr>
            <a:r>
              <a:rPr lang="pt-PT" sz="900"/>
              <a:t>- Emissões: Fontes &amp; Dispersão</a:t>
            </a:r>
            <a:endParaRPr lang="en-US" sz="900"/>
          </a:p>
        </p:txBody>
      </p:sp>
      <p:sp>
        <p:nvSpPr>
          <p:cNvPr id="20488" name="Text Box 9"/>
          <p:cNvSpPr txBox="1">
            <a:spLocks noChangeArrowheads="1"/>
          </p:cNvSpPr>
          <p:nvPr/>
        </p:nvSpPr>
        <p:spPr bwMode="auto">
          <a:xfrm>
            <a:off x="1657350" y="2636838"/>
            <a:ext cx="2073275" cy="228600"/>
          </a:xfrm>
          <a:prstGeom prst="rect">
            <a:avLst/>
          </a:prstGeom>
          <a:noFill/>
          <a:ln w="9525">
            <a:noFill/>
            <a:miter lim="800000"/>
            <a:headEnd/>
            <a:tailEnd/>
          </a:ln>
        </p:spPr>
        <p:txBody>
          <a:bodyPr>
            <a:spAutoFit/>
          </a:bodyPr>
          <a:lstStyle/>
          <a:p>
            <a:pPr>
              <a:spcBef>
                <a:spcPct val="50000"/>
              </a:spcBef>
            </a:pPr>
            <a:r>
              <a:rPr lang="pt-PT" sz="900"/>
              <a:t>- Transporte &amp; Destino</a:t>
            </a:r>
            <a:endParaRPr lang="en-US" sz="900"/>
          </a:p>
        </p:txBody>
      </p:sp>
      <p:sp>
        <p:nvSpPr>
          <p:cNvPr id="20489" name="Text Box 10"/>
          <p:cNvSpPr txBox="1">
            <a:spLocks noChangeArrowheads="1"/>
          </p:cNvSpPr>
          <p:nvPr/>
        </p:nvSpPr>
        <p:spPr bwMode="auto">
          <a:xfrm>
            <a:off x="1657350" y="2779713"/>
            <a:ext cx="2073275" cy="228600"/>
          </a:xfrm>
          <a:prstGeom prst="rect">
            <a:avLst/>
          </a:prstGeom>
          <a:noFill/>
          <a:ln w="9525">
            <a:noFill/>
            <a:miter lim="800000"/>
            <a:headEnd/>
            <a:tailEnd/>
          </a:ln>
        </p:spPr>
        <p:txBody>
          <a:bodyPr>
            <a:spAutoFit/>
          </a:bodyPr>
          <a:lstStyle/>
          <a:p>
            <a:pPr>
              <a:spcBef>
                <a:spcPct val="50000"/>
              </a:spcBef>
            </a:pPr>
            <a:r>
              <a:rPr lang="pt-PT" sz="900"/>
              <a:t>- Persistência &amp; Bioacumulação</a:t>
            </a:r>
            <a:endParaRPr lang="en-US" sz="900"/>
          </a:p>
        </p:txBody>
      </p:sp>
      <p:sp>
        <p:nvSpPr>
          <p:cNvPr id="20490" name="Text Box 11"/>
          <p:cNvSpPr txBox="1">
            <a:spLocks noChangeArrowheads="1"/>
          </p:cNvSpPr>
          <p:nvPr/>
        </p:nvSpPr>
        <p:spPr bwMode="auto">
          <a:xfrm>
            <a:off x="1657350" y="2276475"/>
            <a:ext cx="2073275" cy="228600"/>
          </a:xfrm>
          <a:prstGeom prst="rect">
            <a:avLst/>
          </a:prstGeom>
          <a:noFill/>
          <a:ln w="9525">
            <a:noFill/>
            <a:miter lim="800000"/>
            <a:headEnd/>
            <a:tailEnd/>
          </a:ln>
        </p:spPr>
        <p:txBody>
          <a:bodyPr>
            <a:spAutoFit/>
          </a:bodyPr>
          <a:lstStyle/>
          <a:p>
            <a:pPr>
              <a:spcBef>
                <a:spcPct val="50000"/>
              </a:spcBef>
            </a:pPr>
            <a:r>
              <a:rPr lang="pt-PT" sz="900"/>
              <a:t>- Ecotoxicologia</a:t>
            </a:r>
            <a:endParaRPr lang="en-US" sz="900"/>
          </a:p>
        </p:txBody>
      </p:sp>
      <p:sp>
        <p:nvSpPr>
          <p:cNvPr id="20491" name="Text Box 12"/>
          <p:cNvSpPr txBox="1">
            <a:spLocks noChangeArrowheads="1"/>
          </p:cNvSpPr>
          <p:nvPr/>
        </p:nvSpPr>
        <p:spPr bwMode="auto">
          <a:xfrm>
            <a:off x="1657350" y="3200400"/>
            <a:ext cx="2914650" cy="228600"/>
          </a:xfrm>
          <a:prstGeom prst="rect">
            <a:avLst/>
          </a:prstGeom>
          <a:noFill/>
          <a:ln w="9525">
            <a:noFill/>
            <a:miter lim="800000"/>
            <a:headEnd/>
            <a:tailEnd/>
          </a:ln>
        </p:spPr>
        <p:txBody>
          <a:bodyPr>
            <a:spAutoFit/>
          </a:bodyPr>
          <a:lstStyle/>
          <a:p>
            <a:pPr>
              <a:spcBef>
                <a:spcPct val="50000"/>
              </a:spcBef>
            </a:pPr>
            <a:r>
              <a:rPr lang="pt-PT" sz="900" b="1"/>
              <a:t>- </a:t>
            </a:r>
            <a:r>
              <a:rPr lang="pt-PT" sz="900"/>
              <a:t>Produção &amp; Consumo sustentável</a:t>
            </a:r>
            <a:endParaRPr lang="en-US" sz="900"/>
          </a:p>
        </p:txBody>
      </p:sp>
      <p:sp>
        <p:nvSpPr>
          <p:cNvPr id="20496" name="Line 17"/>
          <p:cNvSpPr>
            <a:spLocks noChangeShapeType="1"/>
          </p:cNvSpPr>
          <p:nvPr/>
        </p:nvSpPr>
        <p:spPr bwMode="auto">
          <a:xfrm>
            <a:off x="1692275" y="1484313"/>
            <a:ext cx="0" cy="2089150"/>
          </a:xfrm>
          <a:prstGeom prst="line">
            <a:avLst/>
          </a:prstGeom>
          <a:noFill/>
          <a:ln w="38100">
            <a:solidFill>
              <a:schemeClr val="tx1"/>
            </a:solidFill>
            <a:round/>
            <a:headEnd/>
            <a:tailEnd/>
          </a:ln>
        </p:spPr>
        <p:txBody>
          <a:bodyPr/>
          <a:lstStyle/>
          <a:p>
            <a:endParaRPr lang="en-US"/>
          </a:p>
        </p:txBody>
      </p:sp>
      <p:sp>
        <p:nvSpPr>
          <p:cNvPr id="20497" name="Oval 18"/>
          <p:cNvSpPr>
            <a:spLocks noChangeArrowheads="1"/>
          </p:cNvSpPr>
          <p:nvPr/>
        </p:nvSpPr>
        <p:spPr bwMode="auto">
          <a:xfrm>
            <a:off x="1619250" y="2997200"/>
            <a:ext cx="2808288" cy="287338"/>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20502" name="Text Box 23"/>
          <p:cNvSpPr txBox="1">
            <a:spLocks noChangeArrowheads="1"/>
          </p:cNvSpPr>
          <p:nvPr/>
        </p:nvSpPr>
        <p:spPr bwMode="auto">
          <a:xfrm>
            <a:off x="5003800" y="2997200"/>
            <a:ext cx="2736850" cy="366713"/>
          </a:xfrm>
          <a:prstGeom prst="rect">
            <a:avLst/>
          </a:prstGeom>
          <a:noFill/>
          <a:ln w="9525">
            <a:noFill/>
            <a:miter lim="800000"/>
            <a:headEnd/>
            <a:tailEnd/>
          </a:ln>
        </p:spPr>
        <p:txBody>
          <a:bodyPr>
            <a:spAutoFit/>
          </a:bodyPr>
          <a:lstStyle/>
          <a:p>
            <a:pPr>
              <a:spcBef>
                <a:spcPct val="50000"/>
              </a:spcBef>
            </a:pPr>
            <a:endParaRPr lang="pt-PT"/>
          </a:p>
        </p:txBody>
      </p:sp>
      <p:sp>
        <p:nvSpPr>
          <p:cNvPr id="100376" name="Text Box 24"/>
          <p:cNvSpPr txBox="1">
            <a:spLocks noChangeArrowheads="1"/>
          </p:cNvSpPr>
          <p:nvPr/>
        </p:nvSpPr>
        <p:spPr bwMode="auto">
          <a:xfrm>
            <a:off x="4787900" y="2276475"/>
            <a:ext cx="4176713" cy="639763"/>
          </a:xfrm>
          <a:prstGeom prst="rect">
            <a:avLst/>
          </a:prstGeom>
          <a:solidFill>
            <a:srgbClr val="DDDDDD"/>
          </a:solidFill>
          <a:ln w="9525">
            <a:noFill/>
            <a:miter lim="800000"/>
            <a:headEnd/>
            <a:tailEnd/>
          </a:ln>
        </p:spPr>
        <p:txBody>
          <a:bodyPr>
            <a:spAutoFit/>
          </a:bodyPr>
          <a:lstStyle/>
          <a:p>
            <a:pPr>
              <a:spcBef>
                <a:spcPct val="50000"/>
              </a:spcBef>
              <a:buFontTx/>
              <a:buChar char="•"/>
            </a:pPr>
            <a:r>
              <a:rPr lang="pt-PT" sz="1200"/>
              <a:t> Nanotecnologia: Aplicações em muitos sectores industriais; muitos nanoprodutos com características específicas (composição, utilização);</a:t>
            </a:r>
          </a:p>
        </p:txBody>
      </p:sp>
      <p:sp>
        <p:nvSpPr>
          <p:cNvPr id="20504" name="Line 25"/>
          <p:cNvSpPr>
            <a:spLocks noChangeShapeType="1"/>
          </p:cNvSpPr>
          <p:nvPr/>
        </p:nvSpPr>
        <p:spPr bwMode="auto">
          <a:xfrm>
            <a:off x="4210050" y="3141663"/>
            <a:ext cx="577850" cy="0"/>
          </a:xfrm>
          <a:prstGeom prst="line">
            <a:avLst/>
          </a:prstGeom>
          <a:noFill/>
          <a:ln w="19050">
            <a:solidFill>
              <a:schemeClr val="tx1"/>
            </a:solidFill>
            <a:prstDash val="sysDot"/>
            <a:round/>
            <a:headEnd/>
            <a:tailEnd type="triangle" w="med" len="med"/>
          </a:ln>
        </p:spPr>
        <p:txBody>
          <a:bodyPr/>
          <a:lstStyle/>
          <a:p>
            <a:endParaRPr lang="en-US"/>
          </a:p>
        </p:txBody>
      </p:sp>
      <p:sp>
        <p:nvSpPr>
          <p:cNvPr id="100378" name="Text Box 26"/>
          <p:cNvSpPr txBox="1">
            <a:spLocks noChangeArrowheads="1"/>
          </p:cNvSpPr>
          <p:nvPr/>
        </p:nvSpPr>
        <p:spPr bwMode="auto">
          <a:xfrm>
            <a:off x="4787900" y="3005138"/>
            <a:ext cx="4176713" cy="639762"/>
          </a:xfrm>
          <a:prstGeom prst="rect">
            <a:avLst/>
          </a:prstGeom>
          <a:solidFill>
            <a:srgbClr val="DDDDDD"/>
          </a:solidFill>
          <a:ln w="9525">
            <a:noFill/>
            <a:miter lim="800000"/>
            <a:headEnd/>
            <a:tailEnd/>
          </a:ln>
        </p:spPr>
        <p:txBody>
          <a:bodyPr>
            <a:spAutoFit/>
          </a:bodyPr>
          <a:lstStyle/>
          <a:p>
            <a:pPr>
              <a:spcBef>
                <a:spcPct val="50000"/>
              </a:spcBef>
              <a:buFontTx/>
              <a:buChar char="•"/>
            </a:pPr>
            <a:r>
              <a:rPr lang="pt-PT" sz="1200"/>
              <a:t>LCA de nano’s (materiais; produtos) enquadrada na ISO, apesar da actual incerteza e escassez de dados (fluxos; impactes toxicologicos e ambientais); </a:t>
            </a:r>
          </a:p>
        </p:txBody>
      </p:sp>
      <p:sp>
        <p:nvSpPr>
          <p:cNvPr id="100379" name="Text Box 27"/>
          <p:cNvSpPr txBox="1">
            <a:spLocks noChangeArrowheads="1"/>
          </p:cNvSpPr>
          <p:nvPr/>
        </p:nvSpPr>
        <p:spPr bwMode="auto">
          <a:xfrm>
            <a:off x="4787900" y="3789363"/>
            <a:ext cx="4176713" cy="457200"/>
          </a:xfrm>
          <a:prstGeom prst="rect">
            <a:avLst/>
          </a:prstGeom>
          <a:solidFill>
            <a:srgbClr val="DDDDDD"/>
          </a:solidFill>
          <a:ln w="9525">
            <a:noFill/>
            <a:miter lim="800000"/>
            <a:headEnd/>
            <a:tailEnd/>
          </a:ln>
        </p:spPr>
        <p:txBody>
          <a:bodyPr>
            <a:spAutoFit/>
          </a:bodyPr>
          <a:lstStyle/>
          <a:p>
            <a:pPr>
              <a:spcBef>
                <a:spcPct val="50000"/>
              </a:spcBef>
              <a:buFontTx/>
              <a:buChar char="•"/>
            </a:pPr>
            <a:r>
              <a:rPr lang="pt-PT" sz="1200"/>
              <a:t>Escassez de dados: Proposta de abordagem internacional via estudos de caso;</a:t>
            </a:r>
          </a:p>
        </p:txBody>
      </p:sp>
      <p:sp>
        <p:nvSpPr>
          <p:cNvPr id="100380" name="Text Box 28"/>
          <p:cNvSpPr txBox="1">
            <a:spLocks noChangeArrowheads="1"/>
          </p:cNvSpPr>
          <p:nvPr/>
        </p:nvSpPr>
        <p:spPr bwMode="auto">
          <a:xfrm>
            <a:off x="4787900" y="4408488"/>
            <a:ext cx="4176713" cy="1828800"/>
          </a:xfrm>
          <a:prstGeom prst="rect">
            <a:avLst/>
          </a:prstGeom>
          <a:solidFill>
            <a:srgbClr val="DDDDDD"/>
          </a:solidFill>
          <a:ln w="9525">
            <a:noFill/>
            <a:miter lim="800000"/>
            <a:headEnd/>
            <a:tailEnd/>
          </a:ln>
        </p:spPr>
        <p:txBody>
          <a:bodyPr>
            <a:spAutoFit/>
          </a:bodyPr>
          <a:lstStyle/>
          <a:p>
            <a:pPr>
              <a:spcBef>
                <a:spcPct val="50000"/>
              </a:spcBef>
              <a:buFontTx/>
              <a:buChar char="•"/>
            </a:pPr>
            <a:r>
              <a:rPr lang="pt-PT" sz="1200"/>
              <a:t>Outras áreas prioritárias: </a:t>
            </a:r>
          </a:p>
          <a:p>
            <a:pPr>
              <a:spcBef>
                <a:spcPct val="50000"/>
              </a:spcBef>
              <a:buFontTx/>
              <a:buChar char="-"/>
            </a:pPr>
            <a:r>
              <a:rPr lang="pt-PT" sz="1200"/>
              <a:t>QA/QC: Assumir incertezas e pressupostos nos estudos; fazer revisões críticas;</a:t>
            </a:r>
          </a:p>
          <a:p>
            <a:pPr>
              <a:spcBef>
                <a:spcPct val="50000"/>
              </a:spcBef>
              <a:buFontTx/>
              <a:buChar char="-"/>
            </a:pPr>
            <a:r>
              <a:rPr lang="pt-PT" sz="1200"/>
              <a:t>Definir categorias de produtos;</a:t>
            </a:r>
          </a:p>
          <a:p>
            <a:pPr>
              <a:spcBef>
                <a:spcPct val="50000"/>
              </a:spcBef>
              <a:buFontTx/>
              <a:buChar char="-"/>
            </a:pPr>
            <a:r>
              <a:rPr lang="pt-PT" sz="1200"/>
              <a:t>Envolver grupos de interesse: governo, universidade, industria,  e ONGs (incl. Assoc. Consumidores) para apoiar a aplicação e utilização de LCA a nano materiais e nanoprodutos.</a:t>
            </a:r>
            <a:endParaRPr lang="en-US" sz="1200"/>
          </a:p>
        </p:txBody>
      </p:sp>
      <p:pic>
        <p:nvPicPr>
          <p:cNvPr id="20508" name="Picture 29"/>
          <p:cNvPicPr>
            <a:picLocks noChangeAspect="1" noChangeArrowheads="1"/>
          </p:cNvPicPr>
          <p:nvPr/>
        </p:nvPicPr>
        <p:blipFill>
          <a:blip r:embed="rId2"/>
          <a:srcRect/>
          <a:stretch>
            <a:fillRect/>
          </a:stretch>
        </p:blipFill>
        <p:spPr bwMode="auto">
          <a:xfrm>
            <a:off x="1116013" y="3548063"/>
            <a:ext cx="3571875" cy="2905125"/>
          </a:xfrm>
          <a:prstGeom prst="rect">
            <a:avLst/>
          </a:prstGeom>
          <a:noFill/>
          <a:ln w="9525">
            <a:noFill/>
            <a:miter lim="800000"/>
            <a:headEnd/>
            <a:tailEnd/>
          </a:ln>
        </p:spPr>
      </p:pic>
      <p:pic>
        <p:nvPicPr>
          <p:cNvPr id="30" name="Picture 2"/>
          <p:cNvPicPr>
            <a:picLocks noChangeAspect="1" noChangeArrowheads="1"/>
          </p:cNvPicPr>
          <p:nvPr/>
        </p:nvPicPr>
        <p:blipFill>
          <a:blip r:embed="rId3"/>
          <a:srcRect/>
          <a:stretch>
            <a:fillRect/>
          </a:stretch>
        </p:blipFill>
        <p:spPr bwMode="auto">
          <a:xfrm>
            <a:off x="0" y="1"/>
            <a:ext cx="4063909" cy="857231"/>
          </a:xfrm>
          <a:prstGeom prst="rect">
            <a:avLst/>
          </a:prstGeom>
          <a:noFill/>
          <a:ln w="9525">
            <a:noFill/>
            <a:miter lim="800000"/>
            <a:headEnd/>
            <a:tailEnd/>
          </a:ln>
        </p:spPr>
      </p:pic>
      <p:sp>
        <p:nvSpPr>
          <p:cNvPr id="24" name="Rectangle 57"/>
          <p:cNvSpPr>
            <a:spLocks noChangeArrowheads="1"/>
          </p:cNvSpPr>
          <p:nvPr/>
        </p:nvSpPr>
        <p:spPr bwMode="auto">
          <a:xfrm>
            <a:off x="2673341" y="357190"/>
            <a:ext cx="6470659" cy="1000108"/>
          </a:xfrm>
          <a:prstGeom prst="rect">
            <a:avLst/>
          </a:prstGeom>
          <a:noFill/>
          <a:ln w="9525">
            <a:noFill/>
            <a:miter lim="800000"/>
            <a:headEnd/>
            <a:tailEnd/>
          </a:ln>
        </p:spPr>
        <p:txBody>
          <a:bodyPr/>
          <a:lstStyle/>
          <a:p>
            <a:pPr marL="342900" indent="-342900" algn="r">
              <a:spcBef>
                <a:spcPct val="20000"/>
              </a:spcBef>
            </a:pPr>
            <a:r>
              <a:rPr lang="pt-PT" sz="3200" dirty="0"/>
              <a:t>Ambiente &amp; Sustentabilidade </a:t>
            </a:r>
            <a:endParaRPr lang="pt-PT" sz="3200" dirty="0" smtClean="0"/>
          </a:p>
          <a:p>
            <a:pPr marL="342900" indent="-342900" algn="r">
              <a:spcBef>
                <a:spcPct val="20000"/>
              </a:spcBef>
            </a:pPr>
            <a:r>
              <a:rPr lang="pt-PT" sz="3200" dirty="0" smtClean="0"/>
              <a:t>Abordagens </a:t>
            </a:r>
            <a:r>
              <a:rPr lang="pt-PT" sz="3200" dirty="0"/>
              <a:t>úteis</a:t>
            </a:r>
            <a:r>
              <a:rPr lang="pt-PT" sz="3200" dirty="0" smtClean="0"/>
              <a:t>…</a:t>
            </a:r>
            <a:r>
              <a:rPr lang="pt-PT" sz="2000" dirty="0" smtClean="0"/>
              <a:t>(1)</a:t>
            </a:r>
            <a:endParaRPr lang="en-US" sz="2000" dirty="0"/>
          </a:p>
        </p:txBody>
      </p:sp>
      <p:sp>
        <p:nvSpPr>
          <p:cNvPr id="26" name="Date Placeholder 25"/>
          <p:cNvSpPr>
            <a:spLocks noGrp="1"/>
          </p:cNvSpPr>
          <p:nvPr>
            <p:ph type="dt" sz="half" idx="10"/>
          </p:nvPr>
        </p:nvSpPr>
        <p:spPr/>
        <p:txBody>
          <a:bodyPr/>
          <a:lstStyle/>
          <a:p>
            <a:r>
              <a:rPr lang="en-US" smtClean="0"/>
              <a:t>6/26/2008</a:t>
            </a:r>
            <a:endParaRPr lang="pt-PT"/>
          </a:p>
        </p:txBody>
      </p:sp>
      <p:sp>
        <p:nvSpPr>
          <p:cNvPr id="27" name="Footer Placeholder 26"/>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0376"/>
                                        </p:tgtEl>
                                        <p:attrNameLst>
                                          <p:attrName>style.visibility</p:attrName>
                                        </p:attrNameLst>
                                      </p:cBhvr>
                                      <p:to>
                                        <p:strVal val="visible"/>
                                      </p:to>
                                    </p:set>
                                    <p:animEffect transition="in" filter="box(in)">
                                      <p:cBhvr>
                                        <p:cTn id="7" dur="500"/>
                                        <p:tgtEl>
                                          <p:spTgt spid="10037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0378"/>
                                        </p:tgtEl>
                                        <p:attrNameLst>
                                          <p:attrName>style.visibility</p:attrName>
                                        </p:attrNameLst>
                                      </p:cBhvr>
                                      <p:to>
                                        <p:strVal val="visible"/>
                                      </p:to>
                                    </p:set>
                                    <p:animEffect transition="in" filter="box(in)">
                                      <p:cBhvr>
                                        <p:cTn id="12" dur="500"/>
                                        <p:tgtEl>
                                          <p:spTgt spid="10037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0379"/>
                                        </p:tgtEl>
                                        <p:attrNameLst>
                                          <p:attrName>style.visibility</p:attrName>
                                        </p:attrNameLst>
                                      </p:cBhvr>
                                      <p:to>
                                        <p:strVal val="visible"/>
                                      </p:to>
                                    </p:set>
                                    <p:animEffect transition="in" filter="box(in)">
                                      <p:cBhvr>
                                        <p:cTn id="17" dur="500"/>
                                        <p:tgtEl>
                                          <p:spTgt spid="10037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0380"/>
                                        </p:tgtEl>
                                        <p:attrNameLst>
                                          <p:attrName>style.visibility</p:attrName>
                                        </p:attrNameLst>
                                      </p:cBhvr>
                                      <p:to>
                                        <p:strVal val="visible"/>
                                      </p:to>
                                    </p:set>
                                    <p:animEffect transition="in" filter="box(in)">
                                      <p:cBhvr>
                                        <p:cTn id="22" dur="500"/>
                                        <p:tgtEl>
                                          <p:spTgt spid="100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76" grpId="0" animBg="1"/>
      <p:bldP spid="100378" grpId="0" animBg="1"/>
      <p:bldP spid="100379" grpId="0" animBg="1"/>
      <p:bldP spid="10038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3"/>
          <p:cNvSpPr>
            <a:spLocks noChangeArrowheads="1"/>
          </p:cNvSpPr>
          <p:nvPr/>
        </p:nvSpPr>
        <p:spPr bwMode="auto">
          <a:xfrm>
            <a:off x="1114425" y="981075"/>
            <a:ext cx="1441450" cy="503238"/>
          </a:xfrm>
          <a:prstGeom prst="ellipse">
            <a:avLst/>
          </a:prstGeom>
          <a:solidFill>
            <a:srgbClr val="92D050"/>
          </a:solidFill>
          <a:ln w="9525">
            <a:solidFill>
              <a:schemeClr val="tx1"/>
            </a:solidFill>
            <a:round/>
            <a:headEnd/>
            <a:tailEnd/>
          </a:ln>
        </p:spPr>
        <p:txBody>
          <a:bodyPr wrap="none" anchor="ctr"/>
          <a:lstStyle/>
          <a:p>
            <a:r>
              <a:rPr lang="pt-PT"/>
              <a:t>Ambiente</a:t>
            </a:r>
            <a:endParaRPr lang="en-US"/>
          </a:p>
        </p:txBody>
      </p:sp>
      <p:sp>
        <p:nvSpPr>
          <p:cNvPr id="18435" name="Text Box 4"/>
          <p:cNvSpPr txBox="1">
            <a:spLocks noChangeArrowheads="1"/>
          </p:cNvSpPr>
          <p:nvPr/>
        </p:nvSpPr>
        <p:spPr bwMode="auto">
          <a:xfrm>
            <a:off x="1657350" y="2479675"/>
            <a:ext cx="2073275" cy="228600"/>
          </a:xfrm>
          <a:prstGeom prst="rect">
            <a:avLst/>
          </a:prstGeom>
          <a:noFill/>
          <a:ln w="9525">
            <a:noFill/>
            <a:miter lim="800000"/>
            <a:headEnd/>
            <a:tailEnd/>
          </a:ln>
        </p:spPr>
        <p:txBody>
          <a:bodyPr>
            <a:spAutoFit/>
          </a:bodyPr>
          <a:lstStyle/>
          <a:p>
            <a:pPr>
              <a:spcBef>
                <a:spcPct val="50000"/>
              </a:spcBef>
            </a:pPr>
            <a:r>
              <a:rPr lang="pt-PT" sz="900"/>
              <a:t>- Partição &amp; Transformação</a:t>
            </a:r>
            <a:endParaRPr lang="en-US" sz="900"/>
          </a:p>
        </p:txBody>
      </p:sp>
      <p:sp>
        <p:nvSpPr>
          <p:cNvPr id="18436" name="Text Box 5"/>
          <p:cNvSpPr txBox="1">
            <a:spLocks noChangeArrowheads="1"/>
          </p:cNvSpPr>
          <p:nvPr/>
        </p:nvSpPr>
        <p:spPr bwMode="auto">
          <a:xfrm>
            <a:off x="1657350" y="1628775"/>
            <a:ext cx="3275013" cy="228600"/>
          </a:xfrm>
          <a:prstGeom prst="rect">
            <a:avLst/>
          </a:prstGeom>
          <a:noFill/>
          <a:ln w="9525">
            <a:noFill/>
            <a:miter lim="800000"/>
            <a:headEnd/>
            <a:tailEnd/>
          </a:ln>
        </p:spPr>
        <p:txBody>
          <a:bodyPr>
            <a:spAutoFit/>
          </a:bodyPr>
          <a:lstStyle/>
          <a:p>
            <a:pPr>
              <a:spcBef>
                <a:spcPct val="50000"/>
              </a:spcBef>
            </a:pPr>
            <a:r>
              <a:rPr lang="pt-PT" sz="900"/>
              <a:t>- Materiais originais; formas alteradas; subprodutos</a:t>
            </a:r>
            <a:endParaRPr lang="en-US" sz="900"/>
          </a:p>
        </p:txBody>
      </p:sp>
      <p:sp>
        <p:nvSpPr>
          <p:cNvPr id="18437" name="Text Box 6"/>
          <p:cNvSpPr txBox="1">
            <a:spLocks noChangeArrowheads="1"/>
          </p:cNvSpPr>
          <p:nvPr/>
        </p:nvSpPr>
        <p:spPr bwMode="auto">
          <a:xfrm>
            <a:off x="1657350" y="2060575"/>
            <a:ext cx="2073275" cy="304800"/>
          </a:xfrm>
          <a:prstGeom prst="rect">
            <a:avLst/>
          </a:prstGeom>
          <a:noFill/>
          <a:ln w="9525">
            <a:noFill/>
            <a:miter lim="800000"/>
            <a:headEnd/>
            <a:tailEnd/>
          </a:ln>
        </p:spPr>
        <p:txBody>
          <a:bodyPr>
            <a:spAutoFit/>
          </a:bodyPr>
          <a:lstStyle/>
          <a:p>
            <a:pPr>
              <a:spcBef>
                <a:spcPct val="50000"/>
              </a:spcBef>
            </a:pPr>
            <a:r>
              <a:rPr lang="pt-PT" sz="900"/>
              <a:t>- </a:t>
            </a:r>
            <a:r>
              <a:rPr lang="pt-PT" sz="1400" b="1"/>
              <a:t>Controle ambiental</a:t>
            </a:r>
            <a:endParaRPr lang="en-US" sz="1400" b="1"/>
          </a:p>
        </p:txBody>
      </p:sp>
      <p:sp>
        <p:nvSpPr>
          <p:cNvPr id="18438" name="Text Box 7"/>
          <p:cNvSpPr txBox="1">
            <a:spLocks noChangeArrowheads="1"/>
          </p:cNvSpPr>
          <p:nvPr/>
        </p:nvSpPr>
        <p:spPr bwMode="auto">
          <a:xfrm>
            <a:off x="1657350" y="2995613"/>
            <a:ext cx="2409825" cy="228600"/>
          </a:xfrm>
          <a:prstGeom prst="rect">
            <a:avLst/>
          </a:prstGeom>
          <a:noFill/>
          <a:ln w="9525">
            <a:noFill/>
            <a:miter lim="800000"/>
            <a:headEnd/>
            <a:tailEnd/>
          </a:ln>
        </p:spPr>
        <p:txBody>
          <a:bodyPr>
            <a:spAutoFit/>
          </a:bodyPr>
          <a:lstStyle/>
          <a:p>
            <a:pPr>
              <a:spcBef>
                <a:spcPct val="50000"/>
              </a:spcBef>
            </a:pPr>
            <a:r>
              <a:rPr lang="pt-PT" sz="900"/>
              <a:t>- Avaliação do ciclo de vida</a:t>
            </a:r>
            <a:endParaRPr lang="en-US" sz="900"/>
          </a:p>
        </p:txBody>
      </p:sp>
      <p:sp>
        <p:nvSpPr>
          <p:cNvPr id="18439" name="Text Box 8"/>
          <p:cNvSpPr txBox="1">
            <a:spLocks noChangeArrowheads="1"/>
          </p:cNvSpPr>
          <p:nvPr/>
        </p:nvSpPr>
        <p:spPr bwMode="auto">
          <a:xfrm>
            <a:off x="1657350" y="1844675"/>
            <a:ext cx="2239963" cy="228600"/>
          </a:xfrm>
          <a:prstGeom prst="rect">
            <a:avLst/>
          </a:prstGeom>
          <a:noFill/>
          <a:ln w="9525">
            <a:noFill/>
            <a:miter lim="800000"/>
            <a:headEnd/>
            <a:tailEnd/>
          </a:ln>
        </p:spPr>
        <p:txBody>
          <a:bodyPr>
            <a:spAutoFit/>
          </a:bodyPr>
          <a:lstStyle/>
          <a:p>
            <a:pPr>
              <a:spcBef>
                <a:spcPct val="50000"/>
              </a:spcBef>
            </a:pPr>
            <a:r>
              <a:rPr lang="pt-PT" sz="900"/>
              <a:t>- Emissões: Fontes &amp; Dispersão</a:t>
            </a:r>
            <a:endParaRPr lang="en-US" sz="900"/>
          </a:p>
        </p:txBody>
      </p:sp>
      <p:sp>
        <p:nvSpPr>
          <p:cNvPr id="18440" name="Text Box 9"/>
          <p:cNvSpPr txBox="1">
            <a:spLocks noChangeArrowheads="1"/>
          </p:cNvSpPr>
          <p:nvPr/>
        </p:nvSpPr>
        <p:spPr bwMode="auto">
          <a:xfrm>
            <a:off x="1657350" y="2636838"/>
            <a:ext cx="2073275" cy="228600"/>
          </a:xfrm>
          <a:prstGeom prst="rect">
            <a:avLst/>
          </a:prstGeom>
          <a:noFill/>
          <a:ln w="9525">
            <a:noFill/>
            <a:miter lim="800000"/>
            <a:headEnd/>
            <a:tailEnd/>
          </a:ln>
        </p:spPr>
        <p:txBody>
          <a:bodyPr>
            <a:spAutoFit/>
          </a:bodyPr>
          <a:lstStyle/>
          <a:p>
            <a:pPr>
              <a:spcBef>
                <a:spcPct val="50000"/>
              </a:spcBef>
            </a:pPr>
            <a:r>
              <a:rPr lang="pt-PT" sz="900"/>
              <a:t>- Transporte &amp; Destino</a:t>
            </a:r>
            <a:endParaRPr lang="en-US" sz="900"/>
          </a:p>
        </p:txBody>
      </p:sp>
      <p:sp>
        <p:nvSpPr>
          <p:cNvPr id="18441" name="Text Box 10"/>
          <p:cNvSpPr txBox="1">
            <a:spLocks noChangeArrowheads="1"/>
          </p:cNvSpPr>
          <p:nvPr/>
        </p:nvSpPr>
        <p:spPr bwMode="auto">
          <a:xfrm>
            <a:off x="1657350" y="2779713"/>
            <a:ext cx="2073275" cy="228600"/>
          </a:xfrm>
          <a:prstGeom prst="rect">
            <a:avLst/>
          </a:prstGeom>
          <a:noFill/>
          <a:ln w="9525">
            <a:noFill/>
            <a:miter lim="800000"/>
            <a:headEnd/>
            <a:tailEnd/>
          </a:ln>
        </p:spPr>
        <p:txBody>
          <a:bodyPr>
            <a:spAutoFit/>
          </a:bodyPr>
          <a:lstStyle/>
          <a:p>
            <a:pPr>
              <a:spcBef>
                <a:spcPct val="50000"/>
              </a:spcBef>
            </a:pPr>
            <a:r>
              <a:rPr lang="pt-PT" sz="900"/>
              <a:t>- Persistência &amp; Bioacumulação</a:t>
            </a:r>
            <a:endParaRPr lang="en-US" sz="900"/>
          </a:p>
        </p:txBody>
      </p:sp>
      <p:sp>
        <p:nvSpPr>
          <p:cNvPr id="18442" name="Text Box 11"/>
          <p:cNvSpPr txBox="1">
            <a:spLocks noChangeArrowheads="1"/>
          </p:cNvSpPr>
          <p:nvPr/>
        </p:nvSpPr>
        <p:spPr bwMode="auto">
          <a:xfrm>
            <a:off x="1657350" y="2276475"/>
            <a:ext cx="2073275" cy="228600"/>
          </a:xfrm>
          <a:prstGeom prst="rect">
            <a:avLst/>
          </a:prstGeom>
          <a:noFill/>
          <a:ln w="9525">
            <a:noFill/>
            <a:miter lim="800000"/>
            <a:headEnd/>
            <a:tailEnd/>
          </a:ln>
        </p:spPr>
        <p:txBody>
          <a:bodyPr>
            <a:spAutoFit/>
          </a:bodyPr>
          <a:lstStyle/>
          <a:p>
            <a:pPr>
              <a:spcBef>
                <a:spcPct val="50000"/>
              </a:spcBef>
            </a:pPr>
            <a:r>
              <a:rPr lang="pt-PT" sz="900"/>
              <a:t>- Ecotoxicologia</a:t>
            </a:r>
            <a:endParaRPr lang="en-US" sz="900"/>
          </a:p>
        </p:txBody>
      </p:sp>
      <p:sp>
        <p:nvSpPr>
          <p:cNvPr id="18443" name="Text Box 12"/>
          <p:cNvSpPr txBox="1">
            <a:spLocks noChangeArrowheads="1"/>
          </p:cNvSpPr>
          <p:nvPr/>
        </p:nvSpPr>
        <p:spPr bwMode="auto">
          <a:xfrm>
            <a:off x="1657350" y="3200400"/>
            <a:ext cx="2914650" cy="228600"/>
          </a:xfrm>
          <a:prstGeom prst="rect">
            <a:avLst/>
          </a:prstGeom>
          <a:noFill/>
          <a:ln w="9525">
            <a:noFill/>
            <a:miter lim="800000"/>
            <a:headEnd/>
            <a:tailEnd/>
          </a:ln>
        </p:spPr>
        <p:txBody>
          <a:bodyPr>
            <a:spAutoFit/>
          </a:bodyPr>
          <a:lstStyle/>
          <a:p>
            <a:pPr>
              <a:spcBef>
                <a:spcPct val="50000"/>
              </a:spcBef>
            </a:pPr>
            <a:r>
              <a:rPr lang="pt-PT" sz="900" b="1"/>
              <a:t>- </a:t>
            </a:r>
            <a:r>
              <a:rPr lang="pt-PT" sz="900"/>
              <a:t>Produção &amp; Consumo sustentável</a:t>
            </a:r>
            <a:endParaRPr lang="en-US" sz="900"/>
          </a:p>
        </p:txBody>
      </p:sp>
      <p:sp>
        <p:nvSpPr>
          <p:cNvPr id="18444" name="Oval 13"/>
          <p:cNvSpPr>
            <a:spLocks noChangeArrowheads="1"/>
          </p:cNvSpPr>
          <p:nvPr/>
        </p:nvSpPr>
        <p:spPr bwMode="auto">
          <a:xfrm>
            <a:off x="179388" y="115888"/>
            <a:ext cx="1223962" cy="720725"/>
          </a:xfrm>
          <a:prstGeom prst="ellipse">
            <a:avLst/>
          </a:prstGeom>
          <a:noFill/>
          <a:ln w="28575">
            <a:solidFill>
              <a:schemeClr val="bg1"/>
            </a:solidFill>
            <a:round/>
            <a:headEnd/>
            <a:tailEnd/>
          </a:ln>
        </p:spPr>
        <p:txBody>
          <a:bodyPr wrap="none" anchor="ctr"/>
          <a:lstStyle/>
          <a:p>
            <a:endParaRPr lang="en-US" sz="1400" b="1" i="1" dirty="0"/>
          </a:p>
        </p:txBody>
      </p:sp>
      <p:sp>
        <p:nvSpPr>
          <p:cNvPr id="18448" name="Line 17"/>
          <p:cNvSpPr>
            <a:spLocks noChangeShapeType="1"/>
          </p:cNvSpPr>
          <p:nvPr/>
        </p:nvSpPr>
        <p:spPr bwMode="auto">
          <a:xfrm>
            <a:off x="1692275" y="1484313"/>
            <a:ext cx="0" cy="2089150"/>
          </a:xfrm>
          <a:prstGeom prst="line">
            <a:avLst/>
          </a:prstGeom>
          <a:noFill/>
          <a:ln w="38100">
            <a:solidFill>
              <a:schemeClr val="tx1"/>
            </a:solidFill>
            <a:round/>
            <a:headEnd/>
            <a:tailEnd/>
          </a:ln>
        </p:spPr>
        <p:txBody>
          <a:bodyPr/>
          <a:lstStyle/>
          <a:p>
            <a:endParaRPr lang="en-US"/>
          </a:p>
        </p:txBody>
      </p:sp>
      <p:sp>
        <p:nvSpPr>
          <p:cNvPr id="18449" name="Oval 18"/>
          <p:cNvSpPr>
            <a:spLocks noChangeArrowheads="1"/>
          </p:cNvSpPr>
          <p:nvPr/>
        </p:nvSpPr>
        <p:spPr bwMode="auto">
          <a:xfrm>
            <a:off x="1619250" y="2062163"/>
            <a:ext cx="2160588" cy="287337"/>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8450" name="Oval 19"/>
          <p:cNvSpPr>
            <a:spLocks noChangeArrowheads="1"/>
          </p:cNvSpPr>
          <p:nvPr/>
        </p:nvSpPr>
        <p:spPr bwMode="auto">
          <a:xfrm>
            <a:off x="1692275" y="1773238"/>
            <a:ext cx="1800225" cy="360362"/>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8454" name="Rectangle 23"/>
          <p:cNvSpPr>
            <a:spLocks noChangeArrowheads="1"/>
          </p:cNvSpPr>
          <p:nvPr/>
        </p:nvSpPr>
        <p:spPr bwMode="auto">
          <a:xfrm>
            <a:off x="4143372" y="449246"/>
            <a:ext cx="4714876" cy="622300"/>
          </a:xfrm>
          <a:prstGeom prst="rect">
            <a:avLst/>
          </a:prstGeom>
          <a:noFill/>
          <a:ln w="9525">
            <a:noFill/>
            <a:miter lim="800000"/>
            <a:headEnd/>
            <a:tailEnd/>
          </a:ln>
        </p:spPr>
        <p:txBody>
          <a:bodyPr/>
          <a:lstStyle/>
          <a:p>
            <a:pPr marL="342900" indent="-342900" algn="r">
              <a:spcBef>
                <a:spcPct val="20000"/>
              </a:spcBef>
            </a:pPr>
            <a:r>
              <a:rPr lang="pt-PT" sz="2800" dirty="0"/>
              <a:t>A&amp;S: Abordagens úteis…(2)</a:t>
            </a:r>
            <a:endParaRPr lang="en-US" sz="2800" dirty="0"/>
          </a:p>
        </p:txBody>
      </p:sp>
      <p:sp>
        <p:nvSpPr>
          <p:cNvPr id="18455" name="Line 24"/>
          <p:cNvSpPr>
            <a:spLocks noChangeShapeType="1"/>
          </p:cNvSpPr>
          <p:nvPr/>
        </p:nvSpPr>
        <p:spPr bwMode="auto">
          <a:xfrm>
            <a:off x="3419475" y="2349500"/>
            <a:ext cx="1584325" cy="792163"/>
          </a:xfrm>
          <a:prstGeom prst="line">
            <a:avLst/>
          </a:prstGeom>
          <a:noFill/>
          <a:ln w="9525">
            <a:solidFill>
              <a:schemeClr val="tx1"/>
            </a:solidFill>
            <a:prstDash val="sysDot"/>
            <a:round/>
            <a:headEnd/>
            <a:tailEnd type="triangle" w="med" len="med"/>
          </a:ln>
        </p:spPr>
        <p:txBody>
          <a:bodyPr/>
          <a:lstStyle/>
          <a:p>
            <a:endParaRPr lang="en-US"/>
          </a:p>
        </p:txBody>
      </p:sp>
      <p:sp>
        <p:nvSpPr>
          <p:cNvPr id="18456" name="Oval 25"/>
          <p:cNvSpPr>
            <a:spLocks noChangeArrowheads="1"/>
          </p:cNvSpPr>
          <p:nvPr/>
        </p:nvSpPr>
        <p:spPr bwMode="auto">
          <a:xfrm>
            <a:off x="3635375" y="3286125"/>
            <a:ext cx="3024188" cy="2879725"/>
          </a:xfrm>
          <a:prstGeom prst="ellipse">
            <a:avLst/>
          </a:prstGeom>
          <a:noFill/>
          <a:ln w="9525">
            <a:solidFill>
              <a:schemeClr val="tx1"/>
            </a:solidFill>
            <a:prstDash val="dash"/>
            <a:round/>
            <a:headEnd/>
            <a:tailEnd/>
          </a:ln>
        </p:spPr>
        <p:txBody>
          <a:bodyPr wrap="none" anchor="ctr"/>
          <a:lstStyle/>
          <a:p>
            <a:pPr algn="ctr"/>
            <a:r>
              <a:rPr lang="pt-PT" sz="1400" b="1"/>
              <a:t>Instrumentação, </a:t>
            </a:r>
          </a:p>
          <a:p>
            <a:pPr algn="ctr"/>
            <a:r>
              <a:rPr lang="pt-PT" sz="1400" b="1"/>
              <a:t>Metrologia &amp;</a:t>
            </a:r>
          </a:p>
          <a:p>
            <a:pPr algn="ctr"/>
            <a:r>
              <a:rPr lang="pt-PT" sz="1400" b="1"/>
              <a:t>Métodos Analíticos</a:t>
            </a:r>
            <a:endParaRPr lang="en-US" sz="1400" b="1"/>
          </a:p>
        </p:txBody>
      </p:sp>
      <p:sp>
        <p:nvSpPr>
          <p:cNvPr id="18457" name="Text Box 26"/>
          <p:cNvSpPr txBox="1">
            <a:spLocks noChangeArrowheads="1"/>
          </p:cNvSpPr>
          <p:nvPr/>
        </p:nvSpPr>
        <p:spPr bwMode="auto">
          <a:xfrm>
            <a:off x="1908175" y="3571875"/>
            <a:ext cx="3024188" cy="649288"/>
          </a:xfrm>
          <a:prstGeom prst="rect">
            <a:avLst/>
          </a:prstGeom>
          <a:solidFill>
            <a:srgbClr val="DDDDDD"/>
          </a:solidFill>
          <a:ln w="9525">
            <a:solidFill>
              <a:schemeClr val="bg1"/>
            </a:solidFill>
            <a:miter lim="800000"/>
            <a:headEnd/>
            <a:tailEnd/>
          </a:ln>
        </p:spPr>
        <p:txBody>
          <a:bodyPr>
            <a:spAutoFit/>
          </a:bodyPr>
          <a:lstStyle/>
          <a:p>
            <a:pPr algn="ctr">
              <a:spcBef>
                <a:spcPct val="50000"/>
              </a:spcBef>
            </a:pPr>
            <a:r>
              <a:rPr lang="pt-PT" sz="1200"/>
              <a:t>Detecção de nanomateriais em matrizes biológicas, no ambiente e no local de trabalho</a:t>
            </a:r>
            <a:endParaRPr lang="en-US" sz="1200"/>
          </a:p>
        </p:txBody>
      </p:sp>
      <p:sp>
        <p:nvSpPr>
          <p:cNvPr id="18458" name="Text Box 27"/>
          <p:cNvSpPr txBox="1">
            <a:spLocks noChangeArrowheads="1"/>
          </p:cNvSpPr>
          <p:nvPr/>
        </p:nvSpPr>
        <p:spPr bwMode="auto">
          <a:xfrm>
            <a:off x="5364163" y="3571875"/>
            <a:ext cx="3024187" cy="649288"/>
          </a:xfrm>
          <a:prstGeom prst="rect">
            <a:avLst/>
          </a:prstGeom>
          <a:solidFill>
            <a:srgbClr val="DDDDDD"/>
          </a:solidFill>
          <a:ln w="9525">
            <a:solidFill>
              <a:schemeClr val="bg1"/>
            </a:solidFill>
            <a:miter lim="800000"/>
            <a:headEnd/>
            <a:tailEnd/>
          </a:ln>
        </p:spPr>
        <p:txBody>
          <a:bodyPr>
            <a:spAutoFit/>
          </a:bodyPr>
          <a:lstStyle/>
          <a:p>
            <a:pPr algn="ctr">
              <a:spcBef>
                <a:spcPct val="50000"/>
              </a:spcBef>
            </a:pPr>
            <a:r>
              <a:rPr lang="pt-PT" sz="1200"/>
              <a:t>Compreensão dos efeitos das modificações nas propriedades dos nanomateriais</a:t>
            </a:r>
            <a:endParaRPr lang="en-US" sz="1200"/>
          </a:p>
        </p:txBody>
      </p:sp>
      <p:sp>
        <p:nvSpPr>
          <p:cNvPr id="18459" name="Text Box 28"/>
          <p:cNvSpPr txBox="1">
            <a:spLocks noChangeArrowheads="1"/>
          </p:cNvSpPr>
          <p:nvPr/>
        </p:nvSpPr>
        <p:spPr bwMode="auto">
          <a:xfrm>
            <a:off x="1187450" y="4365625"/>
            <a:ext cx="3024188" cy="466725"/>
          </a:xfrm>
          <a:prstGeom prst="rect">
            <a:avLst/>
          </a:prstGeom>
          <a:solidFill>
            <a:srgbClr val="DDDDDD"/>
          </a:solidFill>
          <a:ln w="9525">
            <a:solidFill>
              <a:schemeClr val="bg1"/>
            </a:solidFill>
            <a:miter lim="800000"/>
            <a:headEnd/>
            <a:tailEnd/>
          </a:ln>
        </p:spPr>
        <p:txBody>
          <a:bodyPr>
            <a:spAutoFit/>
          </a:bodyPr>
          <a:lstStyle/>
          <a:p>
            <a:pPr algn="ctr">
              <a:spcBef>
                <a:spcPct val="50000"/>
              </a:spcBef>
            </a:pPr>
            <a:r>
              <a:rPr lang="pt-PT" sz="1200"/>
              <a:t>Métodos para normalizar a avaliação da dimensão e distribuição das partículas</a:t>
            </a:r>
            <a:endParaRPr lang="en-US" sz="1200"/>
          </a:p>
        </p:txBody>
      </p:sp>
      <p:sp>
        <p:nvSpPr>
          <p:cNvPr id="18460" name="Text Box 29"/>
          <p:cNvSpPr txBox="1">
            <a:spLocks noChangeArrowheads="1"/>
          </p:cNvSpPr>
          <p:nvPr/>
        </p:nvSpPr>
        <p:spPr bwMode="auto">
          <a:xfrm>
            <a:off x="6084888" y="4292600"/>
            <a:ext cx="3024187" cy="649288"/>
          </a:xfrm>
          <a:prstGeom prst="rect">
            <a:avLst/>
          </a:prstGeom>
          <a:solidFill>
            <a:srgbClr val="DDDDDD"/>
          </a:solidFill>
          <a:ln w="9525">
            <a:solidFill>
              <a:schemeClr val="bg1"/>
            </a:solidFill>
            <a:miter lim="800000"/>
            <a:headEnd/>
            <a:tailEnd/>
          </a:ln>
        </p:spPr>
        <p:txBody>
          <a:bodyPr>
            <a:spAutoFit/>
          </a:bodyPr>
          <a:lstStyle/>
          <a:p>
            <a:pPr algn="ctr">
              <a:spcBef>
                <a:spcPct val="50000"/>
              </a:spcBef>
            </a:pPr>
            <a:r>
              <a:rPr lang="pt-PT" sz="1200"/>
              <a:t>Materiais de referência certificados para a caracterização química e física de nanomateriais</a:t>
            </a:r>
            <a:endParaRPr lang="en-US" sz="1200"/>
          </a:p>
        </p:txBody>
      </p:sp>
      <p:sp>
        <p:nvSpPr>
          <p:cNvPr id="18461" name="Text Box 30"/>
          <p:cNvSpPr txBox="1">
            <a:spLocks noChangeArrowheads="1"/>
          </p:cNvSpPr>
          <p:nvPr/>
        </p:nvSpPr>
        <p:spPr bwMode="auto">
          <a:xfrm>
            <a:off x="3635375" y="5373688"/>
            <a:ext cx="3024188" cy="466725"/>
          </a:xfrm>
          <a:prstGeom prst="rect">
            <a:avLst/>
          </a:prstGeom>
          <a:solidFill>
            <a:srgbClr val="DDDDDD"/>
          </a:solidFill>
          <a:ln w="9525">
            <a:solidFill>
              <a:schemeClr val="bg1"/>
            </a:solidFill>
            <a:miter lim="800000"/>
            <a:headEnd/>
            <a:tailEnd/>
          </a:ln>
        </p:spPr>
        <p:txBody>
          <a:bodyPr>
            <a:spAutoFit/>
          </a:bodyPr>
          <a:lstStyle/>
          <a:p>
            <a:pPr algn="ctr">
              <a:spcBef>
                <a:spcPct val="50000"/>
              </a:spcBef>
            </a:pPr>
            <a:r>
              <a:rPr lang="pt-PT" sz="1200"/>
              <a:t>Métodos para caracterizar composições de nanomateriais  </a:t>
            </a:r>
            <a:endParaRPr lang="en-US" sz="1200"/>
          </a:p>
        </p:txBody>
      </p:sp>
      <p:sp>
        <p:nvSpPr>
          <p:cNvPr id="18462" name="AutoShape 31"/>
          <p:cNvSpPr>
            <a:spLocks noChangeArrowheads="1"/>
          </p:cNvSpPr>
          <p:nvPr/>
        </p:nvSpPr>
        <p:spPr bwMode="auto">
          <a:xfrm>
            <a:off x="2484438" y="5876925"/>
            <a:ext cx="1295400" cy="503238"/>
          </a:xfrm>
          <a:prstGeom prst="upArrowCallout">
            <a:avLst>
              <a:gd name="adj1" fmla="val 64353"/>
              <a:gd name="adj2" fmla="val 64353"/>
              <a:gd name="adj3" fmla="val 16667"/>
              <a:gd name="adj4" fmla="val 66667"/>
            </a:avLst>
          </a:prstGeom>
          <a:solidFill>
            <a:srgbClr val="00B0F0"/>
          </a:solidFill>
          <a:ln w="9525">
            <a:solidFill>
              <a:schemeClr val="tx1"/>
            </a:solidFill>
            <a:miter lim="800000"/>
            <a:headEnd/>
            <a:tailEnd/>
          </a:ln>
        </p:spPr>
        <p:txBody>
          <a:bodyPr wrap="none" anchor="ctr"/>
          <a:lstStyle/>
          <a:p>
            <a:pPr algn="ctr"/>
            <a:r>
              <a:rPr lang="pt-PT" sz="1000"/>
              <a:t>Forma, Estrutura </a:t>
            </a:r>
          </a:p>
          <a:p>
            <a:pPr algn="ctr"/>
            <a:r>
              <a:rPr lang="pt-PT" sz="1000"/>
              <a:t>&amp; Área superficial </a:t>
            </a:r>
            <a:endParaRPr lang="en-US" sz="1000"/>
          </a:p>
        </p:txBody>
      </p:sp>
      <p:sp>
        <p:nvSpPr>
          <p:cNvPr id="18463" name="AutoShape 32"/>
          <p:cNvSpPr>
            <a:spLocks noChangeArrowheads="1"/>
          </p:cNvSpPr>
          <p:nvPr/>
        </p:nvSpPr>
        <p:spPr bwMode="auto">
          <a:xfrm>
            <a:off x="3924300" y="6021388"/>
            <a:ext cx="1295400" cy="503237"/>
          </a:xfrm>
          <a:prstGeom prst="upArrowCallout">
            <a:avLst>
              <a:gd name="adj1" fmla="val 64353"/>
              <a:gd name="adj2" fmla="val 64353"/>
              <a:gd name="adj3" fmla="val 16667"/>
              <a:gd name="adj4" fmla="val 66667"/>
            </a:avLst>
          </a:prstGeom>
          <a:solidFill>
            <a:srgbClr val="00B0F0"/>
          </a:solidFill>
          <a:ln w="9525">
            <a:solidFill>
              <a:schemeClr val="tx1"/>
            </a:solidFill>
            <a:miter lim="800000"/>
            <a:headEnd/>
            <a:tailEnd/>
          </a:ln>
        </p:spPr>
        <p:txBody>
          <a:bodyPr wrap="none" anchor="ctr"/>
          <a:lstStyle/>
          <a:p>
            <a:pPr algn="ctr"/>
            <a:r>
              <a:rPr lang="pt-PT" sz="1000"/>
              <a:t>Materiais: Pureza &amp; </a:t>
            </a:r>
          </a:p>
          <a:p>
            <a:pPr algn="ctr"/>
            <a:r>
              <a:rPr lang="pt-PT" sz="1000"/>
              <a:t>Heterogeneidade </a:t>
            </a:r>
            <a:endParaRPr lang="en-US" sz="1000"/>
          </a:p>
        </p:txBody>
      </p:sp>
      <p:sp>
        <p:nvSpPr>
          <p:cNvPr id="18464" name="AutoShape 33"/>
          <p:cNvSpPr>
            <a:spLocks noChangeArrowheads="1"/>
          </p:cNvSpPr>
          <p:nvPr/>
        </p:nvSpPr>
        <p:spPr bwMode="auto">
          <a:xfrm>
            <a:off x="5292725" y="6021388"/>
            <a:ext cx="1511300" cy="503237"/>
          </a:xfrm>
          <a:prstGeom prst="upArrowCallout">
            <a:avLst>
              <a:gd name="adj1" fmla="val 75079"/>
              <a:gd name="adj2" fmla="val 75079"/>
              <a:gd name="adj3" fmla="val 16667"/>
              <a:gd name="adj4" fmla="val 66667"/>
            </a:avLst>
          </a:prstGeom>
          <a:solidFill>
            <a:srgbClr val="00B0F0"/>
          </a:solidFill>
          <a:ln w="9525">
            <a:solidFill>
              <a:schemeClr val="tx1"/>
            </a:solidFill>
            <a:miter lim="800000"/>
            <a:headEnd/>
            <a:tailEnd/>
          </a:ln>
        </p:spPr>
        <p:txBody>
          <a:bodyPr wrap="none" anchor="ctr"/>
          <a:lstStyle/>
          <a:p>
            <a:pPr algn="ctr"/>
            <a:r>
              <a:rPr lang="pt-PT" sz="1000"/>
              <a:t>Inventário: Nanomateriais </a:t>
            </a:r>
          </a:p>
          <a:p>
            <a:pPr algn="ctr"/>
            <a:r>
              <a:rPr lang="pt-PT" sz="1000"/>
              <a:t>&amp; Utilizações</a:t>
            </a:r>
            <a:endParaRPr lang="en-US" sz="1000"/>
          </a:p>
        </p:txBody>
      </p:sp>
      <p:sp>
        <p:nvSpPr>
          <p:cNvPr id="18465" name="AutoShape 34"/>
          <p:cNvSpPr>
            <a:spLocks noChangeArrowheads="1"/>
          </p:cNvSpPr>
          <p:nvPr/>
        </p:nvSpPr>
        <p:spPr bwMode="auto">
          <a:xfrm>
            <a:off x="6877050" y="5876925"/>
            <a:ext cx="1295400" cy="503238"/>
          </a:xfrm>
          <a:prstGeom prst="upArrowCallout">
            <a:avLst>
              <a:gd name="adj1" fmla="val 64353"/>
              <a:gd name="adj2" fmla="val 64353"/>
              <a:gd name="adj3" fmla="val 16667"/>
              <a:gd name="adj4" fmla="val 66667"/>
            </a:avLst>
          </a:prstGeom>
          <a:solidFill>
            <a:srgbClr val="00B0F0"/>
          </a:solidFill>
          <a:ln w="9525">
            <a:solidFill>
              <a:schemeClr val="tx1"/>
            </a:solidFill>
            <a:miter lim="800000"/>
            <a:headEnd/>
            <a:tailEnd/>
          </a:ln>
        </p:spPr>
        <p:txBody>
          <a:bodyPr wrap="none" anchor="ctr"/>
          <a:lstStyle/>
          <a:p>
            <a:pPr algn="ctr"/>
            <a:r>
              <a:rPr lang="pt-PT" sz="1000"/>
              <a:t>Terminologia </a:t>
            </a:r>
            <a:endParaRPr lang="en-US" sz="1000"/>
          </a:p>
        </p:txBody>
      </p:sp>
      <p:pic>
        <p:nvPicPr>
          <p:cNvPr id="35" name="Picture 2"/>
          <p:cNvPicPr>
            <a:picLocks noChangeAspect="1" noChangeArrowheads="1"/>
          </p:cNvPicPr>
          <p:nvPr/>
        </p:nvPicPr>
        <p:blipFill>
          <a:blip r:embed="rId2"/>
          <a:srcRect/>
          <a:stretch>
            <a:fillRect/>
          </a:stretch>
        </p:blipFill>
        <p:spPr bwMode="auto">
          <a:xfrm>
            <a:off x="0" y="1"/>
            <a:ext cx="4063909" cy="857231"/>
          </a:xfrm>
          <a:prstGeom prst="rect">
            <a:avLst/>
          </a:prstGeom>
          <a:noFill/>
          <a:ln w="9525">
            <a:noFill/>
            <a:miter lim="800000"/>
            <a:headEnd/>
            <a:tailEnd/>
          </a:ln>
        </p:spPr>
      </p:pic>
      <p:sp>
        <p:nvSpPr>
          <p:cNvPr id="31" name="Date Placeholder 30"/>
          <p:cNvSpPr>
            <a:spLocks noGrp="1"/>
          </p:cNvSpPr>
          <p:nvPr>
            <p:ph type="dt" sz="half" idx="10"/>
          </p:nvPr>
        </p:nvSpPr>
        <p:spPr/>
        <p:txBody>
          <a:bodyPr/>
          <a:lstStyle/>
          <a:p>
            <a:r>
              <a:rPr lang="en-US" smtClean="0"/>
              <a:t>6/26/2008</a:t>
            </a:r>
            <a:endParaRPr lang="pt-PT"/>
          </a:p>
        </p:txBody>
      </p:sp>
      <p:sp>
        <p:nvSpPr>
          <p:cNvPr id="32" name="Footer Placeholder 31"/>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607" descr="Câmara02"/>
          <p:cNvPicPr>
            <a:picLocks noChangeAspect="1" noChangeArrowheads="1"/>
          </p:cNvPicPr>
          <p:nvPr/>
        </p:nvPicPr>
        <p:blipFill>
          <a:blip r:embed="rId2"/>
          <a:srcRect/>
          <a:stretch>
            <a:fillRect/>
          </a:stretch>
        </p:blipFill>
        <p:spPr bwMode="auto">
          <a:xfrm>
            <a:off x="2714625" y="5326063"/>
            <a:ext cx="1855788" cy="1389062"/>
          </a:xfrm>
          <a:prstGeom prst="rect">
            <a:avLst/>
          </a:prstGeom>
          <a:noFill/>
          <a:ln w="9525">
            <a:noFill/>
            <a:miter lim="800000"/>
            <a:headEnd/>
            <a:tailEnd/>
          </a:ln>
        </p:spPr>
      </p:pic>
      <p:sp>
        <p:nvSpPr>
          <p:cNvPr id="19459" name="Oval 3"/>
          <p:cNvSpPr>
            <a:spLocks noChangeArrowheads="1"/>
          </p:cNvSpPr>
          <p:nvPr/>
        </p:nvSpPr>
        <p:spPr bwMode="auto">
          <a:xfrm>
            <a:off x="1114425" y="981075"/>
            <a:ext cx="1441450" cy="503238"/>
          </a:xfrm>
          <a:prstGeom prst="ellipse">
            <a:avLst/>
          </a:prstGeom>
          <a:solidFill>
            <a:srgbClr val="92D050"/>
          </a:solidFill>
          <a:ln w="9525">
            <a:solidFill>
              <a:schemeClr val="tx1"/>
            </a:solidFill>
            <a:round/>
            <a:headEnd/>
            <a:tailEnd/>
          </a:ln>
        </p:spPr>
        <p:txBody>
          <a:bodyPr wrap="none" anchor="ctr"/>
          <a:lstStyle/>
          <a:p>
            <a:r>
              <a:rPr lang="pt-PT" dirty="0"/>
              <a:t>Ambiente</a:t>
            </a:r>
            <a:endParaRPr lang="en-US" dirty="0"/>
          </a:p>
        </p:txBody>
      </p:sp>
      <p:sp>
        <p:nvSpPr>
          <p:cNvPr id="19460" name="Text Box 4"/>
          <p:cNvSpPr txBox="1">
            <a:spLocks noChangeArrowheads="1"/>
          </p:cNvSpPr>
          <p:nvPr/>
        </p:nvSpPr>
        <p:spPr bwMode="auto">
          <a:xfrm>
            <a:off x="1657350" y="2479675"/>
            <a:ext cx="2073275" cy="228600"/>
          </a:xfrm>
          <a:prstGeom prst="rect">
            <a:avLst/>
          </a:prstGeom>
          <a:noFill/>
          <a:ln w="9525">
            <a:noFill/>
            <a:miter lim="800000"/>
            <a:headEnd/>
            <a:tailEnd/>
          </a:ln>
        </p:spPr>
        <p:txBody>
          <a:bodyPr>
            <a:spAutoFit/>
          </a:bodyPr>
          <a:lstStyle/>
          <a:p>
            <a:pPr>
              <a:spcBef>
                <a:spcPct val="50000"/>
              </a:spcBef>
            </a:pPr>
            <a:r>
              <a:rPr lang="pt-PT" sz="900"/>
              <a:t>- Partição &amp; Transformação</a:t>
            </a:r>
            <a:endParaRPr lang="en-US" sz="900"/>
          </a:p>
        </p:txBody>
      </p:sp>
      <p:sp>
        <p:nvSpPr>
          <p:cNvPr id="19461" name="Text Box 5"/>
          <p:cNvSpPr txBox="1">
            <a:spLocks noChangeArrowheads="1"/>
          </p:cNvSpPr>
          <p:nvPr/>
        </p:nvSpPr>
        <p:spPr bwMode="auto">
          <a:xfrm>
            <a:off x="1657350" y="1628775"/>
            <a:ext cx="3275013" cy="228600"/>
          </a:xfrm>
          <a:prstGeom prst="rect">
            <a:avLst/>
          </a:prstGeom>
          <a:noFill/>
          <a:ln w="9525">
            <a:noFill/>
            <a:miter lim="800000"/>
            <a:headEnd/>
            <a:tailEnd/>
          </a:ln>
        </p:spPr>
        <p:txBody>
          <a:bodyPr>
            <a:spAutoFit/>
          </a:bodyPr>
          <a:lstStyle/>
          <a:p>
            <a:pPr>
              <a:spcBef>
                <a:spcPct val="50000"/>
              </a:spcBef>
            </a:pPr>
            <a:r>
              <a:rPr lang="pt-PT" sz="900"/>
              <a:t>- Materiais originais; formas alteradas; subprodutos</a:t>
            </a:r>
            <a:endParaRPr lang="en-US" sz="900"/>
          </a:p>
        </p:txBody>
      </p:sp>
      <p:sp>
        <p:nvSpPr>
          <p:cNvPr id="19462" name="Text Box 6"/>
          <p:cNvSpPr txBox="1">
            <a:spLocks noChangeArrowheads="1"/>
          </p:cNvSpPr>
          <p:nvPr/>
        </p:nvSpPr>
        <p:spPr bwMode="auto">
          <a:xfrm>
            <a:off x="1657350" y="2060575"/>
            <a:ext cx="2073275" cy="228600"/>
          </a:xfrm>
          <a:prstGeom prst="rect">
            <a:avLst/>
          </a:prstGeom>
          <a:noFill/>
          <a:ln w="9525">
            <a:noFill/>
            <a:miter lim="800000"/>
            <a:headEnd/>
            <a:tailEnd/>
          </a:ln>
        </p:spPr>
        <p:txBody>
          <a:bodyPr>
            <a:spAutoFit/>
          </a:bodyPr>
          <a:lstStyle/>
          <a:p>
            <a:pPr>
              <a:spcBef>
                <a:spcPct val="50000"/>
              </a:spcBef>
            </a:pPr>
            <a:r>
              <a:rPr lang="pt-PT" sz="900"/>
              <a:t>- Controle ambiental</a:t>
            </a:r>
            <a:endParaRPr lang="en-US" sz="900"/>
          </a:p>
        </p:txBody>
      </p:sp>
      <p:sp>
        <p:nvSpPr>
          <p:cNvPr id="19463" name="Text Box 7"/>
          <p:cNvSpPr txBox="1">
            <a:spLocks noChangeArrowheads="1"/>
          </p:cNvSpPr>
          <p:nvPr/>
        </p:nvSpPr>
        <p:spPr bwMode="auto">
          <a:xfrm>
            <a:off x="1657350" y="2995613"/>
            <a:ext cx="2698750" cy="244475"/>
          </a:xfrm>
          <a:prstGeom prst="rect">
            <a:avLst/>
          </a:prstGeom>
          <a:noFill/>
          <a:ln w="9525">
            <a:noFill/>
            <a:miter lim="800000"/>
            <a:headEnd/>
            <a:tailEnd/>
          </a:ln>
        </p:spPr>
        <p:txBody>
          <a:bodyPr>
            <a:spAutoFit/>
          </a:bodyPr>
          <a:lstStyle/>
          <a:p>
            <a:pPr>
              <a:spcBef>
                <a:spcPct val="50000"/>
              </a:spcBef>
            </a:pPr>
            <a:r>
              <a:rPr lang="pt-PT" sz="900"/>
              <a:t>- </a:t>
            </a:r>
            <a:r>
              <a:rPr lang="pt-PT" sz="1000"/>
              <a:t>Avaliação do ciclo de vida</a:t>
            </a:r>
            <a:endParaRPr lang="en-US" sz="1000"/>
          </a:p>
        </p:txBody>
      </p:sp>
      <p:sp>
        <p:nvSpPr>
          <p:cNvPr id="19464" name="Text Box 8"/>
          <p:cNvSpPr txBox="1">
            <a:spLocks noChangeArrowheads="1"/>
          </p:cNvSpPr>
          <p:nvPr/>
        </p:nvSpPr>
        <p:spPr bwMode="auto">
          <a:xfrm>
            <a:off x="1657350" y="1844675"/>
            <a:ext cx="2239963" cy="228600"/>
          </a:xfrm>
          <a:prstGeom prst="rect">
            <a:avLst/>
          </a:prstGeom>
          <a:noFill/>
          <a:ln w="9525">
            <a:noFill/>
            <a:miter lim="800000"/>
            <a:headEnd/>
            <a:tailEnd/>
          </a:ln>
        </p:spPr>
        <p:txBody>
          <a:bodyPr>
            <a:spAutoFit/>
          </a:bodyPr>
          <a:lstStyle/>
          <a:p>
            <a:pPr>
              <a:spcBef>
                <a:spcPct val="50000"/>
              </a:spcBef>
            </a:pPr>
            <a:r>
              <a:rPr lang="pt-PT" sz="900"/>
              <a:t>- Emissões: Fontes &amp; Dispersão</a:t>
            </a:r>
            <a:endParaRPr lang="en-US" sz="900"/>
          </a:p>
        </p:txBody>
      </p:sp>
      <p:sp>
        <p:nvSpPr>
          <p:cNvPr id="19465" name="Text Box 9"/>
          <p:cNvSpPr txBox="1">
            <a:spLocks noChangeArrowheads="1"/>
          </p:cNvSpPr>
          <p:nvPr/>
        </p:nvSpPr>
        <p:spPr bwMode="auto">
          <a:xfrm>
            <a:off x="1657350" y="2636838"/>
            <a:ext cx="2073275" cy="228600"/>
          </a:xfrm>
          <a:prstGeom prst="rect">
            <a:avLst/>
          </a:prstGeom>
          <a:noFill/>
          <a:ln w="9525">
            <a:noFill/>
            <a:miter lim="800000"/>
            <a:headEnd/>
            <a:tailEnd/>
          </a:ln>
        </p:spPr>
        <p:txBody>
          <a:bodyPr>
            <a:spAutoFit/>
          </a:bodyPr>
          <a:lstStyle/>
          <a:p>
            <a:pPr>
              <a:spcBef>
                <a:spcPct val="50000"/>
              </a:spcBef>
            </a:pPr>
            <a:r>
              <a:rPr lang="pt-PT" sz="900"/>
              <a:t>- Transporte &amp; Destino</a:t>
            </a:r>
            <a:endParaRPr lang="en-US" sz="900"/>
          </a:p>
        </p:txBody>
      </p:sp>
      <p:sp>
        <p:nvSpPr>
          <p:cNvPr id="19466" name="Text Box 10"/>
          <p:cNvSpPr txBox="1">
            <a:spLocks noChangeArrowheads="1"/>
          </p:cNvSpPr>
          <p:nvPr/>
        </p:nvSpPr>
        <p:spPr bwMode="auto">
          <a:xfrm>
            <a:off x="1657350" y="2779713"/>
            <a:ext cx="2073275" cy="228600"/>
          </a:xfrm>
          <a:prstGeom prst="rect">
            <a:avLst/>
          </a:prstGeom>
          <a:noFill/>
          <a:ln w="9525">
            <a:noFill/>
            <a:miter lim="800000"/>
            <a:headEnd/>
            <a:tailEnd/>
          </a:ln>
        </p:spPr>
        <p:txBody>
          <a:bodyPr>
            <a:spAutoFit/>
          </a:bodyPr>
          <a:lstStyle/>
          <a:p>
            <a:pPr>
              <a:spcBef>
                <a:spcPct val="50000"/>
              </a:spcBef>
            </a:pPr>
            <a:r>
              <a:rPr lang="pt-PT" sz="900"/>
              <a:t>- Persistência &amp; Bioacumulação</a:t>
            </a:r>
            <a:endParaRPr lang="en-US" sz="900"/>
          </a:p>
        </p:txBody>
      </p:sp>
      <p:sp>
        <p:nvSpPr>
          <p:cNvPr id="19467" name="Text Box 11"/>
          <p:cNvSpPr txBox="1">
            <a:spLocks noChangeArrowheads="1"/>
          </p:cNvSpPr>
          <p:nvPr/>
        </p:nvSpPr>
        <p:spPr bwMode="auto">
          <a:xfrm>
            <a:off x="1657350" y="2276475"/>
            <a:ext cx="2073275" cy="304800"/>
          </a:xfrm>
          <a:prstGeom prst="rect">
            <a:avLst/>
          </a:prstGeom>
          <a:noFill/>
          <a:ln w="9525">
            <a:noFill/>
            <a:miter lim="800000"/>
            <a:headEnd/>
            <a:tailEnd/>
          </a:ln>
        </p:spPr>
        <p:txBody>
          <a:bodyPr>
            <a:spAutoFit/>
          </a:bodyPr>
          <a:lstStyle/>
          <a:p>
            <a:pPr>
              <a:spcBef>
                <a:spcPct val="50000"/>
              </a:spcBef>
            </a:pPr>
            <a:r>
              <a:rPr lang="pt-PT" sz="900"/>
              <a:t>- </a:t>
            </a:r>
            <a:r>
              <a:rPr lang="pt-PT" sz="1400" b="1"/>
              <a:t>Ecotoxicologia</a:t>
            </a:r>
            <a:endParaRPr lang="en-US" sz="1400" b="1"/>
          </a:p>
        </p:txBody>
      </p:sp>
      <p:sp>
        <p:nvSpPr>
          <p:cNvPr id="19468" name="Text Box 12"/>
          <p:cNvSpPr txBox="1">
            <a:spLocks noChangeArrowheads="1"/>
          </p:cNvSpPr>
          <p:nvPr/>
        </p:nvSpPr>
        <p:spPr bwMode="auto">
          <a:xfrm>
            <a:off x="1657350" y="3200400"/>
            <a:ext cx="2914650" cy="228600"/>
          </a:xfrm>
          <a:prstGeom prst="rect">
            <a:avLst/>
          </a:prstGeom>
          <a:noFill/>
          <a:ln w="9525">
            <a:noFill/>
            <a:miter lim="800000"/>
            <a:headEnd/>
            <a:tailEnd/>
          </a:ln>
        </p:spPr>
        <p:txBody>
          <a:bodyPr>
            <a:spAutoFit/>
          </a:bodyPr>
          <a:lstStyle/>
          <a:p>
            <a:pPr>
              <a:spcBef>
                <a:spcPct val="50000"/>
              </a:spcBef>
            </a:pPr>
            <a:r>
              <a:rPr lang="pt-PT" sz="900" b="1"/>
              <a:t>- </a:t>
            </a:r>
            <a:r>
              <a:rPr lang="pt-PT" sz="900"/>
              <a:t>Produção &amp; Consumo sustentável</a:t>
            </a:r>
            <a:endParaRPr lang="en-US" sz="900"/>
          </a:p>
        </p:txBody>
      </p:sp>
      <p:sp>
        <p:nvSpPr>
          <p:cNvPr id="19469" name="Oval 13"/>
          <p:cNvSpPr>
            <a:spLocks noChangeArrowheads="1"/>
          </p:cNvSpPr>
          <p:nvPr/>
        </p:nvSpPr>
        <p:spPr bwMode="auto">
          <a:xfrm>
            <a:off x="179388" y="115888"/>
            <a:ext cx="1223962" cy="720725"/>
          </a:xfrm>
          <a:prstGeom prst="ellipse">
            <a:avLst/>
          </a:prstGeom>
          <a:noFill/>
          <a:ln w="28575">
            <a:solidFill>
              <a:schemeClr val="bg1"/>
            </a:solidFill>
            <a:round/>
            <a:headEnd/>
            <a:tailEnd/>
          </a:ln>
        </p:spPr>
        <p:txBody>
          <a:bodyPr wrap="none" anchor="ctr"/>
          <a:lstStyle/>
          <a:p>
            <a:endParaRPr lang="en-US" sz="1400" b="1" i="1" dirty="0"/>
          </a:p>
        </p:txBody>
      </p:sp>
      <p:sp>
        <p:nvSpPr>
          <p:cNvPr id="19473" name="Line 17"/>
          <p:cNvSpPr>
            <a:spLocks noChangeShapeType="1"/>
          </p:cNvSpPr>
          <p:nvPr/>
        </p:nvSpPr>
        <p:spPr bwMode="auto">
          <a:xfrm>
            <a:off x="1692275" y="1484313"/>
            <a:ext cx="0" cy="2089150"/>
          </a:xfrm>
          <a:prstGeom prst="line">
            <a:avLst/>
          </a:prstGeom>
          <a:noFill/>
          <a:ln w="38100">
            <a:solidFill>
              <a:schemeClr val="tx1"/>
            </a:solidFill>
            <a:round/>
            <a:headEnd/>
            <a:tailEnd/>
          </a:ln>
        </p:spPr>
        <p:txBody>
          <a:bodyPr/>
          <a:lstStyle/>
          <a:p>
            <a:endParaRPr lang="en-US"/>
          </a:p>
        </p:txBody>
      </p:sp>
      <p:sp>
        <p:nvSpPr>
          <p:cNvPr id="19474" name="Oval 18"/>
          <p:cNvSpPr>
            <a:spLocks noChangeArrowheads="1"/>
          </p:cNvSpPr>
          <p:nvPr/>
        </p:nvSpPr>
        <p:spPr bwMode="auto">
          <a:xfrm>
            <a:off x="1619250" y="2276475"/>
            <a:ext cx="2808288" cy="287338"/>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9478" name="Rectangle 23"/>
          <p:cNvSpPr>
            <a:spLocks noChangeArrowheads="1"/>
          </p:cNvSpPr>
          <p:nvPr/>
        </p:nvSpPr>
        <p:spPr bwMode="auto">
          <a:xfrm>
            <a:off x="4714876" y="214290"/>
            <a:ext cx="4429124" cy="622300"/>
          </a:xfrm>
          <a:prstGeom prst="rect">
            <a:avLst/>
          </a:prstGeom>
          <a:noFill/>
          <a:ln w="9525">
            <a:noFill/>
            <a:miter lim="800000"/>
            <a:headEnd/>
            <a:tailEnd/>
          </a:ln>
        </p:spPr>
        <p:txBody>
          <a:bodyPr/>
          <a:lstStyle/>
          <a:p>
            <a:pPr marL="342900" indent="-342900" algn="ctr">
              <a:spcBef>
                <a:spcPct val="20000"/>
              </a:spcBef>
            </a:pPr>
            <a:r>
              <a:rPr lang="pt-PT" sz="2800" dirty="0"/>
              <a:t>A&amp;S: Abordagens úteis…</a:t>
            </a:r>
            <a:r>
              <a:rPr lang="pt-PT" sz="2000" dirty="0"/>
              <a:t>(3)</a:t>
            </a:r>
            <a:endParaRPr lang="en-US" sz="2000" dirty="0"/>
          </a:p>
        </p:txBody>
      </p:sp>
      <p:sp>
        <p:nvSpPr>
          <p:cNvPr id="19479" name="Text Box 24"/>
          <p:cNvSpPr txBox="1">
            <a:spLocks noChangeArrowheads="1"/>
          </p:cNvSpPr>
          <p:nvPr/>
        </p:nvSpPr>
        <p:spPr bwMode="auto">
          <a:xfrm>
            <a:off x="5003800" y="2997200"/>
            <a:ext cx="2736850" cy="366713"/>
          </a:xfrm>
          <a:prstGeom prst="rect">
            <a:avLst/>
          </a:prstGeom>
          <a:noFill/>
          <a:ln w="9525">
            <a:noFill/>
            <a:miter lim="800000"/>
            <a:headEnd/>
            <a:tailEnd/>
          </a:ln>
        </p:spPr>
        <p:txBody>
          <a:bodyPr>
            <a:spAutoFit/>
          </a:bodyPr>
          <a:lstStyle/>
          <a:p>
            <a:pPr>
              <a:spcBef>
                <a:spcPct val="50000"/>
              </a:spcBef>
            </a:pPr>
            <a:endParaRPr lang="pt-PT"/>
          </a:p>
        </p:txBody>
      </p:sp>
      <p:sp>
        <p:nvSpPr>
          <p:cNvPr id="19480" name="Line 25"/>
          <p:cNvSpPr>
            <a:spLocks noChangeShapeType="1"/>
          </p:cNvSpPr>
          <p:nvPr/>
        </p:nvSpPr>
        <p:spPr bwMode="auto">
          <a:xfrm>
            <a:off x="4210050" y="2420938"/>
            <a:ext cx="1441450" cy="1223962"/>
          </a:xfrm>
          <a:prstGeom prst="line">
            <a:avLst/>
          </a:prstGeom>
          <a:noFill/>
          <a:ln w="19050">
            <a:solidFill>
              <a:schemeClr val="tx1"/>
            </a:solidFill>
            <a:prstDash val="sysDot"/>
            <a:round/>
            <a:headEnd/>
            <a:tailEnd type="triangle" w="med" len="med"/>
          </a:ln>
        </p:spPr>
        <p:txBody>
          <a:bodyPr/>
          <a:lstStyle/>
          <a:p>
            <a:endParaRPr lang="en-US"/>
          </a:p>
        </p:txBody>
      </p:sp>
      <p:sp>
        <p:nvSpPr>
          <p:cNvPr id="19481" name="Text Box 27"/>
          <p:cNvSpPr txBox="1">
            <a:spLocks noChangeArrowheads="1"/>
          </p:cNvSpPr>
          <p:nvPr/>
        </p:nvSpPr>
        <p:spPr bwMode="auto">
          <a:xfrm>
            <a:off x="2852738" y="3643313"/>
            <a:ext cx="4786312" cy="1643062"/>
          </a:xfrm>
          <a:prstGeom prst="rect">
            <a:avLst/>
          </a:prstGeom>
          <a:solidFill>
            <a:srgbClr val="DDDDDD"/>
          </a:solidFill>
          <a:ln w="9525">
            <a:noFill/>
            <a:miter lim="800000"/>
            <a:headEnd/>
            <a:tailEnd/>
          </a:ln>
        </p:spPr>
        <p:txBody>
          <a:bodyPr wrap="none">
            <a:spAutoFit/>
          </a:bodyPr>
          <a:lstStyle/>
          <a:p>
            <a:pPr>
              <a:spcBef>
                <a:spcPct val="50000"/>
              </a:spcBef>
            </a:pPr>
            <a:r>
              <a:rPr lang="pt-PT" b="1">
                <a:solidFill>
                  <a:srgbClr val="000066"/>
                </a:solidFill>
                <a:latin typeface="Trebuchet MS" pitchFamily="34" charset="0"/>
              </a:rPr>
              <a:t>Objectivos</a:t>
            </a:r>
          </a:p>
          <a:p>
            <a:pPr>
              <a:spcBef>
                <a:spcPct val="50000"/>
              </a:spcBef>
            </a:pPr>
            <a:r>
              <a:rPr lang="pt-PT" sz="1400" b="1">
                <a:solidFill>
                  <a:srgbClr val="000066"/>
                </a:solidFill>
                <a:latin typeface="Trebuchet MS" pitchFamily="34" charset="0"/>
              </a:rPr>
              <a:t>…na avaliação de efeitos de poluentes em organismos:</a:t>
            </a:r>
          </a:p>
          <a:p>
            <a:pPr>
              <a:spcBef>
                <a:spcPct val="50000"/>
              </a:spcBef>
              <a:buClr>
                <a:schemeClr val="accent2"/>
              </a:buClr>
              <a:buFont typeface="Wingdings" pitchFamily="2" charset="2"/>
              <a:buChar char="Ø"/>
            </a:pPr>
            <a:r>
              <a:rPr lang="pt-PT" sz="1400" b="1">
                <a:solidFill>
                  <a:srgbClr val="000066"/>
                </a:solidFill>
                <a:latin typeface="Trebuchet MS" pitchFamily="34" charset="0"/>
              </a:rPr>
              <a:t>Apoio à indústria na vertente ambiental</a:t>
            </a:r>
          </a:p>
          <a:p>
            <a:pPr>
              <a:spcBef>
                <a:spcPct val="50000"/>
              </a:spcBef>
              <a:buClr>
                <a:schemeClr val="accent2"/>
              </a:buClr>
              <a:buFont typeface="Wingdings" pitchFamily="2" charset="2"/>
              <a:buChar char="Ø"/>
            </a:pPr>
            <a:r>
              <a:rPr lang="pt-PT" sz="1400" b="1">
                <a:solidFill>
                  <a:srgbClr val="000066"/>
                </a:solidFill>
                <a:latin typeface="Trebuchet MS" pitchFamily="34" charset="0"/>
              </a:rPr>
              <a:t>Colaboração com entidades reguladoras em Ambiente</a:t>
            </a:r>
          </a:p>
          <a:p>
            <a:pPr>
              <a:spcBef>
                <a:spcPct val="50000"/>
              </a:spcBef>
              <a:buClr>
                <a:schemeClr val="accent2"/>
              </a:buClr>
              <a:buFont typeface="Wingdings" pitchFamily="2" charset="2"/>
              <a:buChar char="Ø"/>
            </a:pPr>
            <a:r>
              <a:rPr lang="pt-PT" sz="1400" b="1">
                <a:solidFill>
                  <a:srgbClr val="000066"/>
                </a:solidFill>
                <a:latin typeface="Trebuchet MS" pitchFamily="34" charset="0"/>
              </a:rPr>
              <a:t>Participação em projectos de I&amp;D</a:t>
            </a:r>
          </a:p>
        </p:txBody>
      </p:sp>
      <p:pic>
        <p:nvPicPr>
          <p:cNvPr id="19482" name="Picture 4610" descr="GetAttachment"/>
          <p:cNvPicPr>
            <a:picLocks noChangeAspect="1" noChangeArrowheads="1"/>
          </p:cNvPicPr>
          <p:nvPr/>
        </p:nvPicPr>
        <p:blipFill>
          <a:blip r:embed="rId3"/>
          <a:srcRect/>
          <a:stretch>
            <a:fillRect/>
          </a:stretch>
        </p:blipFill>
        <p:spPr bwMode="auto">
          <a:xfrm>
            <a:off x="6338888" y="1914525"/>
            <a:ext cx="2590800" cy="1943100"/>
          </a:xfrm>
          <a:prstGeom prst="rect">
            <a:avLst/>
          </a:prstGeom>
          <a:noFill/>
          <a:ln w="9525">
            <a:noFill/>
            <a:miter lim="800000"/>
            <a:headEnd/>
            <a:tailEnd/>
          </a:ln>
        </p:spPr>
      </p:pic>
      <p:pic>
        <p:nvPicPr>
          <p:cNvPr id="19483" name="Picture 4609" descr="GetAttachment"/>
          <p:cNvPicPr>
            <a:picLocks noChangeAspect="1" noChangeArrowheads="1"/>
          </p:cNvPicPr>
          <p:nvPr/>
        </p:nvPicPr>
        <p:blipFill>
          <a:blip r:embed="rId4"/>
          <a:srcRect/>
          <a:stretch>
            <a:fillRect/>
          </a:stretch>
        </p:blipFill>
        <p:spPr bwMode="auto">
          <a:xfrm>
            <a:off x="642938" y="4643438"/>
            <a:ext cx="2276475" cy="1828800"/>
          </a:xfrm>
          <a:prstGeom prst="rect">
            <a:avLst/>
          </a:prstGeom>
          <a:noFill/>
          <a:ln w="9525">
            <a:noFill/>
            <a:miter lim="800000"/>
            <a:headEnd/>
            <a:tailEnd/>
          </a:ln>
        </p:spPr>
      </p:pic>
      <p:sp>
        <p:nvSpPr>
          <p:cNvPr id="19484" name="Content Placeholder 8"/>
          <p:cNvSpPr txBox="1">
            <a:spLocks/>
          </p:cNvSpPr>
          <p:nvPr/>
        </p:nvSpPr>
        <p:spPr bwMode="auto">
          <a:xfrm>
            <a:off x="4886325" y="5600700"/>
            <a:ext cx="3757613" cy="757238"/>
          </a:xfrm>
          <a:prstGeom prst="rect">
            <a:avLst/>
          </a:prstGeom>
          <a:noFill/>
          <a:ln w="9525">
            <a:solidFill>
              <a:schemeClr val="bg1"/>
            </a:solidFill>
            <a:miter lim="800000"/>
            <a:headEnd/>
            <a:tailEnd/>
          </a:ln>
        </p:spPr>
        <p:txBody>
          <a:bodyPr/>
          <a:lstStyle/>
          <a:p>
            <a:pPr marL="342900" indent="-342900" defTabSz="5181600">
              <a:spcBef>
                <a:spcPct val="20000"/>
              </a:spcBef>
              <a:buFont typeface="Arial" charset="0"/>
              <a:buNone/>
            </a:pPr>
            <a:r>
              <a:rPr lang="pt-PT" sz="1200" b="1">
                <a:solidFill>
                  <a:schemeClr val="accent1"/>
                </a:solidFill>
                <a:latin typeface="Comic Sans MS" pitchFamily="66" charset="0"/>
              </a:rPr>
              <a:t>Fig. Morphological aspect of </a:t>
            </a:r>
            <a:r>
              <a:rPr lang="pt-PT" sz="1200" b="1" i="1">
                <a:solidFill>
                  <a:schemeClr val="accent1"/>
                </a:solidFill>
                <a:latin typeface="Comic Sans MS" pitchFamily="66" charset="0"/>
              </a:rPr>
              <a:t>Daphnia magna</a:t>
            </a:r>
            <a:r>
              <a:rPr lang="pt-PT" sz="1200" b="1">
                <a:solidFill>
                  <a:schemeClr val="accent1"/>
                </a:solidFill>
                <a:latin typeface="Comic Sans MS" pitchFamily="66" charset="0"/>
              </a:rPr>
              <a:t>  </a:t>
            </a:r>
          </a:p>
          <a:p>
            <a:pPr marL="342900" indent="-342900" defTabSz="5181600">
              <a:spcBef>
                <a:spcPct val="20000"/>
              </a:spcBef>
              <a:buFont typeface="Arial" charset="0"/>
              <a:buNone/>
            </a:pPr>
            <a:r>
              <a:rPr lang="pt-PT" sz="1200" b="1">
                <a:solidFill>
                  <a:schemeClr val="accent1"/>
                </a:solidFill>
                <a:latin typeface="Comic Sans MS" pitchFamily="66" charset="0"/>
              </a:rPr>
              <a:t>after 48h exposure to nanodiamond </a:t>
            </a:r>
          </a:p>
          <a:p>
            <a:pPr marL="342900" indent="-342900" defTabSz="5181600">
              <a:spcBef>
                <a:spcPct val="20000"/>
              </a:spcBef>
              <a:buFont typeface="Arial" charset="0"/>
              <a:buNone/>
            </a:pPr>
            <a:r>
              <a:rPr lang="pt-PT" sz="1200" b="1">
                <a:solidFill>
                  <a:schemeClr val="accent1"/>
                </a:solidFill>
                <a:latin typeface="Comic Sans MS" pitchFamily="66" charset="0"/>
              </a:rPr>
              <a:t>suspension (a) and control (b).</a:t>
            </a:r>
          </a:p>
          <a:p>
            <a:pPr marL="342900" indent="-342900" defTabSz="5181600">
              <a:spcBef>
                <a:spcPct val="20000"/>
              </a:spcBef>
              <a:buFont typeface="Arial" charset="0"/>
              <a:buNone/>
            </a:pPr>
            <a:endParaRPr lang="en-US" sz="3200">
              <a:latin typeface="Calibri" pitchFamily="34" charset="0"/>
            </a:endParaRPr>
          </a:p>
        </p:txBody>
      </p:sp>
      <p:sp>
        <p:nvSpPr>
          <p:cNvPr id="19485" name="Content Placeholder 10"/>
          <p:cNvSpPr txBox="1">
            <a:spLocks/>
          </p:cNvSpPr>
          <p:nvPr/>
        </p:nvSpPr>
        <p:spPr bwMode="auto">
          <a:xfrm>
            <a:off x="5172075" y="1214438"/>
            <a:ext cx="3829050" cy="642937"/>
          </a:xfrm>
          <a:prstGeom prst="rect">
            <a:avLst/>
          </a:prstGeom>
          <a:noFill/>
          <a:ln w="9525">
            <a:solidFill>
              <a:schemeClr val="bg1"/>
            </a:solidFill>
            <a:miter lim="800000"/>
            <a:headEnd/>
            <a:tailEnd/>
          </a:ln>
        </p:spPr>
        <p:txBody>
          <a:bodyPr/>
          <a:lstStyle/>
          <a:p>
            <a:pPr marL="342900" indent="-342900" defTabSz="5181600">
              <a:spcBef>
                <a:spcPct val="20000"/>
              </a:spcBef>
              <a:buFont typeface="Arial" charset="0"/>
              <a:buNone/>
            </a:pPr>
            <a:r>
              <a:rPr lang="pt-PT" sz="1600" b="1">
                <a:solidFill>
                  <a:srgbClr val="CC0000"/>
                </a:solidFill>
                <a:latin typeface="Comic Sans MS" pitchFamily="66" charset="0"/>
              </a:rPr>
              <a:t>Ecotoxicological studies with </a:t>
            </a:r>
          </a:p>
          <a:p>
            <a:pPr marL="342900" indent="-342900" defTabSz="5181600">
              <a:spcBef>
                <a:spcPct val="20000"/>
              </a:spcBef>
              <a:buFont typeface="Arial" charset="0"/>
              <a:buNone/>
            </a:pPr>
            <a:r>
              <a:rPr lang="pt-PT" sz="1600" b="1">
                <a:solidFill>
                  <a:srgbClr val="CC0000"/>
                </a:solidFill>
                <a:latin typeface="Comic Sans MS" pitchFamily="66" charset="0"/>
              </a:rPr>
              <a:t>nanodiamond suspensions </a:t>
            </a:r>
          </a:p>
          <a:p>
            <a:pPr marL="342900" indent="-342900" defTabSz="5181600">
              <a:spcBef>
                <a:spcPct val="20000"/>
              </a:spcBef>
              <a:buFont typeface="Arial" charset="0"/>
              <a:buChar char="•"/>
            </a:pPr>
            <a:endParaRPr lang="en-US" sz="3200">
              <a:latin typeface="Calibri" pitchFamily="34" charset="0"/>
            </a:endParaRPr>
          </a:p>
        </p:txBody>
      </p:sp>
      <p:sp>
        <p:nvSpPr>
          <p:cNvPr id="19486" name="Text Box 31"/>
          <p:cNvSpPr txBox="1">
            <a:spLocks noChangeArrowheads="1"/>
          </p:cNvSpPr>
          <p:nvPr/>
        </p:nvSpPr>
        <p:spPr bwMode="auto">
          <a:xfrm>
            <a:off x="5867400" y="3357563"/>
            <a:ext cx="576263" cy="304800"/>
          </a:xfrm>
          <a:prstGeom prst="rect">
            <a:avLst/>
          </a:prstGeom>
          <a:noFill/>
          <a:ln w="9525">
            <a:noFill/>
            <a:miter lim="800000"/>
            <a:headEnd/>
            <a:tailEnd/>
          </a:ln>
        </p:spPr>
        <p:txBody>
          <a:bodyPr>
            <a:spAutoFit/>
          </a:bodyPr>
          <a:lstStyle/>
          <a:p>
            <a:pPr>
              <a:spcBef>
                <a:spcPct val="50000"/>
              </a:spcBef>
            </a:pPr>
            <a:r>
              <a:rPr lang="pt-PT" sz="1400">
                <a:solidFill>
                  <a:schemeClr val="tx2"/>
                </a:solidFill>
              </a:rPr>
              <a:t>(b)</a:t>
            </a:r>
            <a:endParaRPr lang="en-US" sz="1400">
              <a:solidFill>
                <a:schemeClr val="tx2"/>
              </a:solidFill>
            </a:endParaRPr>
          </a:p>
        </p:txBody>
      </p:sp>
      <p:sp>
        <p:nvSpPr>
          <p:cNvPr id="19487" name="Text Box 32"/>
          <p:cNvSpPr txBox="1">
            <a:spLocks noChangeArrowheads="1"/>
          </p:cNvSpPr>
          <p:nvPr/>
        </p:nvSpPr>
        <p:spPr bwMode="auto">
          <a:xfrm>
            <a:off x="250825" y="6237288"/>
            <a:ext cx="576263" cy="304800"/>
          </a:xfrm>
          <a:prstGeom prst="rect">
            <a:avLst/>
          </a:prstGeom>
          <a:noFill/>
          <a:ln w="9525">
            <a:noFill/>
            <a:miter lim="800000"/>
            <a:headEnd/>
            <a:tailEnd/>
          </a:ln>
        </p:spPr>
        <p:txBody>
          <a:bodyPr>
            <a:spAutoFit/>
          </a:bodyPr>
          <a:lstStyle/>
          <a:p>
            <a:pPr>
              <a:spcBef>
                <a:spcPct val="50000"/>
              </a:spcBef>
            </a:pPr>
            <a:r>
              <a:rPr lang="pt-PT" sz="1400">
                <a:solidFill>
                  <a:schemeClr val="tx2"/>
                </a:solidFill>
              </a:rPr>
              <a:t>(a)</a:t>
            </a:r>
            <a:endParaRPr lang="en-US" sz="1400">
              <a:solidFill>
                <a:schemeClr val="tx2"/>
              </a:solidFill>
            </a:endParaRPr>
          </a:p>
        </p:txBody>
      </p:sp>
      <p:pic>
        <p:nvPicPr>
          <p:cNvPr id="33" name="Picture 2"/>
          <p:cNvPicPr>
            <a:picLocks noChangeAspect="1" noChangeArrowheads="1"/>
          </p:cNvPicPr>
          <p:nvPr/>
        </p:nvPicPr>
        <p:blipFill>
          <a:blip r:embed="rId5"/>
          <a:srcRect/>
          <a:stretch>
            <a:fillRect/>
          </a:stretch>
        </p:blipFill>
        <p:spPr bwMode="auto">
          <a:xfrm>
            <a:off x="0" y="1"/>
            <a:ext cx="4063909" cy="857231"/>
          </a:xfrm>
          <a:prstGeom prst="rect">
            <a:avLst/>
          </a:prstGeom>
          <a:noFill/>
          <a:ln w="9525">
            <a:noFill/>
            <a:miter lim="800000"/>
            <a:headEnd/>
            <a:tailEnd/>
          </a:ln>
        </p:spPr>
      </p:pic>
      <p:sp>
        <p:nvSpPr>
          <p:cNvPr id="29" name="Date Placeholder 28"/>
          <p:cNvSpPr>
            <a:spLocks noGrp="1"/>
          </p:cNvSpPr>
          <p:nvPr>
            <p:ph type="dt" sz="half" idx="10"/>
          </p:nvPr>
        </p:nvSpPr>
        <p:spPr/>
        <p:txBody>
          <a:bodyPr/>
          <a:lstStyle/>
          <a:p>
            <a:r>
              <a:rPr lang="en-US" smtClean="0"/>
              <a:t>6/26/2008</a:t>
            </a:r>
            <a:endParaRPr lang="pt-PT"/>
          </a:p>
        </p:txBody>
      </p:sp>
      <p:sp>
        <p:nvSpPr>
          <p:cNvPr id="30" name="Footer Placeholder 29"/>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5" name="Picture 4"/>
          <p:cNvPicPr>
            <a:picLocks noChangeAspect="1" noChangeArrowheads="1"/>
          </p:cNvPicPr>
          <p:nvPr/>
        </p:nvPicPr>
        <p:blipFill>
          <a:blip r:embed="rId4"/>
          <a:srcRect/>
          <a:stretch>
            <a:fillRect/>
          </a:stretch>
        </p:blipFill>
        <p:spPr>
          <a:xfrm>
            <a:off x="1857356" y="1285860"/>
            <a:ext cx="6143668" cy="4638082"/>
          </a:xfrm>
          <a:prstGeom prst="rect">
            <a:avLst/>
          </a:prstGeom>
          <a:noFill/>
          <a:ln/>
        </p:spPr>
      </p:pic>
      <p:pic>
        <p:nvPicPr>
          <p:cNvPr id="16" name="Picture 2"/>
          <p:cNvPicPr>
            <a:picLocks noChangeAspect="1" noChangeArrowheads="1"/>
          </p:cNvPicPr>
          <p:nvPr/>
        </p:nvPicPr>
        <p:blipFill>
          <a:blip r:embed="rId5"/>
          <a:srcRect/>
          <a:stretch>
            <a:fillRect/>
          </a:stretch>
        </p:blipFill>
        <p:spPr bwMode="auto">
          <a:xfrm>
            <a:off x="0" y="1"/>
            <a:ext cx="4063909" cy="857231"/>
          </a:xfrm>
          <a:prstGeom prst="rect">
            <a:avLst/>
          </a:prstGeom>
          <a:noFill/>
          <a:ln w="9525">
            <a:noFill/>
            <a:miter lim="800000"/>
            <a:headEnd/>
            <a:tailEnd/>
          </a:ln>
        </p:spPr>
      </p:pic>
      <p:sp>
        <p:nvSpPr>
          <p:cNvPr id="10" name="Rectangle 9"/>
          <p:cNvSpPr/>
          <p:nvPr/>
        </p:nvSpPr>
        <p:spPr>
          <a:xfrm>
            <a:off x="4500562" y="0"/>
            <a:ext cx="3332964" cy="707886"/>
          </a:xfrm>
          <a:prstGeom prst="rect">
            <a:avLst/>
          </a:prstGeom>
        </p:spPr>
        <p:txBody>
          <a:bodyPr wrap="none">
            <a:spAutoFit/>
          </a:bodyPr>
          <a:lstStyle/>
          <a:p>
            <a:r>
              <a:rPr lang="pt-PT" sz="4000" dirty="0" err="1" smtClean="0"/>
              <a:t>Nanopartículas</a:t>
            </a:r>
            <a:endParaRPr lang="pt-PT"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srcRect/>
          <a:stretch>
            <a:fillRect/>
          </a:stretch>
        </p:blipFill>
        <p:spPr bwMode="auto">
          <a:xfrm>
            <a:off x="6299200" y="4149725"/>
            <a:ext cx="2736850" cy="2232025"/>
          </a:xfrm>
          <a:prstGeom prst="rect">
            <a:avLst/>
          </a:prstGeom>
          <a:noFill/>
          <a:ln w="9525">
            <a:noFill/>
            <a:miter lim="800000"/>
            <a:headEnd/>
            <a:tailEnd/>
          </a:ln>
        </p:spPr>
      </p:pic>
      <p:sp>
        <p:nvSpPr>
          <p:cNvPr id="17411" name="Oval 4"/>
          <p:cNvSpPr>
            <a:spLocks noChangeArrowheads="1"/>
          </p:cNvSpPr>
          <p:nvPr/>
        </p:nvSpPr>
        <p:spPr bwMode="auto">
          <a:xfrm>
            <a:off x="1114425" y="981075"/>
            <a:ext cx="1441450" cy="503238"/>
          </a:xfrm>
          <a:prstGeom prst="ellipse">
            <a:avLst/>
          </a:prstGeom>
          <a:solidFill>
            <a:srgbClr val="92D050"/>
          </a:solidFill>
          <a:ln w="9525">
            <a:solidFill>
              <a:schemeClr val="tx1"/>
            </a:solidFill>
            <a:round/>
            <a:headEnd/>
            <a:tailEnd/>
          </a:ln>
        </p:spPr>
        <p:txBody>
          <a:bodyPr wrap="none" anchor="ctr"/>
          <a:lstStyle/>
          <a:p>
            <a:r>
              <a:rPr lang="pt-PT" dirty="0"/>
              <a:t>Ambiente</a:t>
            </a:r>
            <a:endParaRPr lang="en-US" dirty="0"/>
          </a:p>
        </p:txBody>
      </p:sp>
      <p:sp>
        <p:nvSpPr>
          <p:cNvPr id="17412" name="Text Box 5"/>
          <p:cNvSpPr txBox="1">
            <a:spLocks noChangeArrowheads="1"/>
          </p:cNvSpPr>
          <p:nvPr/>
        </p:nvSpPr>
        <p:spPr bwMode="auto">
          <a:xfrm>
            <a:off x="1657350" y="2479675"/>
            <a:ext cx="2073275" cy="228600"/>
          </a:xfrm>
          <a:prstGeom prst="rect">
            <a:avLst/>
          </a:prstGeom>
          <a:noFill/>
          <a:ln w="9525">
            <a:noFill/>
            <a:miter lim="800000"/>
            <a:headEnd/>
            <a:tailEnd/>
          </a:ln>
        </p:spPr>
        <p:txBody>
          <a:bodyPr>
            <a:spAutoFit/>
          </a:bodyPr>
          <a:lstStyle/>
          <a:p>
            <a:pPr>
              <a:spcBef>
                <a:spcPct val="50000"/>
              </a:spcBef>
            </a:pPr>
            <a:r>
              <a:rPr lang="pt-PT" sz="900"/>
              <a:t>- Partição &amp; Transformação</a:t>
            </a:r>
            <a:endParaRPr lang="en-US" sz="900"/>
          </a:p>
        </p:txBody>
      </p:sp>
      <p:sp>
        <p:nvSpPr>
          <p:cNvPr id="17413" name="Text Box 6"/>
          <p:cNvSpPr txBox="1">
            <a:spLocks noChangeArrowheads="1"/>
          </p:cNvSpPr>
          <p:nvPr/>
        </p:nvSpPr>
        <p:spPr bwMode="auto">
          <a:xfrm>
            <a:off x="1657350" y="1628775"/>
            <a:ext cx="3275013" cy="228600"/>
          </a:xfrm>
          <a:prstGeom prst="rect">
            <a:avLst/>
          </a:prstGeom>
          <a:noFill/>
          <a:ln w="9525">
            <a:noFill/>
            <a:miter lim="800000"/>
            <a:headEnd/>
            <a:tailEnd/>
          </a:ln>
        </p:spPr>
        <p:txBody>
          <a:bodyPr>
            <a:spAutoFit/>
          </a:bodyPr>
          <a:lstStyle/>
          <a:p>
            <a:pPr>
              <a:spcBef>
                <a:spcPct val="50000"/>
              </a:spcBef>
            </a:pPr>
            <a:r>
              <a:rPr lang="pt-PT" sz="900" dirty="0"/>
              <a:t>- Materiais originais; formas alteradas; subprodutos</a:t>
            </a:r>
            <a:endParaRPr lang="en-US" sz="900" dirty="0"/>
          </a:p>
        </p:txBody>
      </p:sp>
      <p:sp>
        <p:nvSpPr>
          <p:cNvPr id="17414" name="Text Box 7"/>
          <p:cNvSpPr txBox="1">
            <a:spLocks noChangeArrowheads="1"/>
          </p:cNvSpPr>
          <p:nvPr/>
        </p:nvSpPr>
        <p:spPr bwMode="auto">
          <a:xfrm>
            <a:off x="1657350" y="2060575"/>
            <a:ext cx="2073275" cy="228600"/>
          </a:xfrm>
          <a:prstGeom prst="rect">
            <a:avLst/>
          </a:prstGeom>
          <a:noFill/>
          <a:ln w="9525">
            <a:noFill/>
            <a:miter lim="800000"/>
            <a:headEnd/>
            <a:tailEnd/>
          </a:ln>
        </p:spPr>
        <p:txBody>
          <a:bodyPr>
            <a:spAutoFit/>
          </a:bodyPr>
          <a:lstStyle/>
          <a:p>
            <a:pPr>
              <a:spcBef>
                <a:spcPct val="50000"/>
              </a:spcBef>
            </a:pPr>
            <a:r>
              <a:rPr lang="pt-PT" sz="900"/>
              <a:t>- Controle ambiental</a:t>
            </a:r>
            <a:endParaRPr lang="en-US" sz="900"/>
          </a:p>
        </p:txBody>
      </p:sp>
      <p:sp>
        <p:nvSpPr>
          <p:cNvPr id="17415" name="Text Box 8"/>
          <p:cNvSpPr txBox="1">
            <a:spLocks noChangeArrowheads="1"/>
          </p:cNvSpPr>
          <p:nvPr/>
        </p:nvSpPr>
        <p:spPr bwMode="auto">
          <a:xfrm>
            <a:off x="1657350" y="2995613"/>
            <a:ext cx="2409825" cy="274637"/>
          </a:xfrm>
          <a:prstGeom prst="rect">
            <a:avLst/>
          </a:prstGeom>
          <a:noFill/>
          <a:ln w="9525">
            <a:noFill/>
            <a:miter lim="800000"/>
            <a:headEnd/>
            <a:tailEnd/>
          </a:ln>
        </p:spPr>
        <p:txBody>
          <a:bodyPr>
            <a:spAutoFit/>
          </a:bodyPr>
          <a:lstStyle/>
          <a:p>
            <a:pPr>
              <a:spcBef>
                <a:spcPct val="50000"/>
              </a:spcBef>
            </a:pPr>
            <a:r>
              <a:rPr lang="pt-PT" sz="900"/>
              <a:t>- </a:t>
            </a:r>
            <a:r>
              <a:rPr lang="pt-PT" sz="1200" b="1"/>
              <a:t>Avaliação do ciclo de vida</a:t>
            </a:r>
            <a:endParaRPr lang="en-US" sz="1200" b="1"/>
          </a:p>
        </p:txBody>
      </p:sp>
      <p:sp>
        <p:nvSpPr>
          <p:cNvPr id="17416" name="Text Box 9"/>
          <p:cNvSpPr txBox="1">
            <a:spLocks noChangeArrowheads="1"/>
          </p:cNvSpPr>
          <p:nvPr/>
        </p:nvSpPr>
        <p:spPr bwMode="auto">
          <a:xfrm>
            <a:off x="1657350" y="1844675"/>
            <a:ext cx="2239963" cy="228600"/>
          </a:xfrm>
          <a:prstGeom prst="rect">
            <a:avLst/>
          </a:prstGeom>
          <a:noFill/>
          <a:ln w="9525">
            <a:noFill/>
            <a:miter lim="800000"/>
            <a:headEnd/>
            <a:tailEnd/>
          </a:ln>
        </p:spPr>
        <p:txBody>
          <a:bodyPr>
            <a:spAutoFit/>
          </a:bodyPr>
          <a:lstStyle/>
          <a:p>
            <a:pPr>
              <a:spcBef>
                <a:spcPct val="50000"/>
              </a:spcBef>
            </a:pPr>
            <a:r>
              <a:rPr lang="pt-PT" sz="900"/>
              <a:t>- Emissões: Fontes &amp; Dispersão</a:t>
            </a:r>
            <a:endParaRPr lang="en-US" sz="900"/>
          </a:p>
        </p:txBody>
      </p:sp>
      <p:sp>
        <p:nvSpPr>
          <p:cNvPr id="17417" name="Text Box 10"/>
          <p:cNvSpPr txBox="1">
            <a:spLocks noChangeArrowheads="1"/>
          </p:cNvSpPr>
          <p:nvPr/>
        </p:nvSpPr>
        <p:spPr bwMode="auto">
          <a:xfrm>
            <a:off x="1657350" y="2636838"/>
            <a:ext cx="2073275" cy="228600"/>
          </a:xfrm>
          <a:prstGeom prst="rect">
            <a:avLst/>
          </a:prstGeom>
          <a:noFill/>
          <a:ln w="9525">
            <a:noFill/>
            <a:miter lim="800000"/>
            <a:headEnd/>
            <a:tailEnd/>
          </a:ln>
        </p:spPr>
        <p:txBody>
          <a:bodyPr>
            <a:spAutoFit/>
          </a:bodyPr>
          <a:lstStyle/>
          <a:p>
            <a:pPr>
              <a:spcBef>
                <a:spcPct val="50000"/>
              </a:spcBef>
            </a:pPr>
            <a:r>
              <a:rPr lang="pt-PT" sz="900"/>
              <a:t>- Transporte &amp; Destino</a:t>
            </a:r>
            <a:endParaRPr lang="en-US" sz="900"/>
          </a:p>
        </p:txBody>
      </p:sp>
      <p:sp>
        <p:nvSpPr>
          <p:cNvPr id="17418" name="Text Box 11"/>
          <p:cNvSpPr txBox="1">
            <a:spLocks noChangeArrowheads="1"/>
          </p:cNvSpPr>
          <p:nvPr/>
        </p:nvSpPr>
        <p:spPr bwMode="auto">
          <a:xfrm>
            <a:off x="1657350" y="2779713"/>
            <a:ext cx="2073275" cy="228600"/>
          </a:xfrm>
          <a:prstGeom prst="rect">
            <a:avLst/>
          </a:prstGeom>
          <a:noFill/>
          <a:ln w="9525">
            <a:noFill/>
            <a:miter lim="800000"/>
            <a:headEnd/>
            <a:tailEnd/>
          </a:ln>
        </p:spPr>
        <p:txBody>
          <a:bodyPr>
            <a:spAutoFit/>
          </a:bodyPr>
          <a:lstStyle/>
          <a:p>
            <a:pPr>
              <a:spcBef>
                <a:spcPct val="50000"/>
              </a:spcBef>
            </a:pPr>
            <a:r>
              <a:rPr lang="pt-PT" sz="900"/>
              <a:t>- Persistência &amp; Bioacumulação</a:t>
            </a:r>
            <a:endParaRPr lang="en-US" sz="900"/>
          </a:p>
        </p:txBody>
      </p:sp>
      <p:sp>
        <p:nvSpPr>
          <p:cNvPr id="17419" name="Text Box 12"/>
          <p:cNvSpPr txBox="1">
            <a:spLocks noChangeArrowheads="1"/>
          </p:cNvSpPr>
          <p:nvPr/>
        </p:nvSpPr>
        <p:spPr bwMode="auto">
          <a:xfrm>
            <a:off x="1657350" y="2276475"/>
            <a:ext cx="2073275" cy="228600"/>
          </a:xfrm>
          <a:prstGeom prst="rect">
            <a:avLst/>
          </a:prstGeom>
          <a:noFill/>
          <a:ln w="9525">
            <a:noFill/>
            <a:miter lim="800000"/>
            <a:headEnd/>
            <a:tailEnd/>
          </a:ln>
        </p:spPr>
        <p:txBody>
          <a:bodyPr>
            <a:spAutoFit/>
          </a:bodyPr>
          <a:lstStyle/>
          <a:p>
            <a:pPr>
              <a:spcBef>
                <a:spcPct val="50000"/>
              </a:spcBef>
            </a:pPr>
            <a:r>
              <a:rPr lang="pt-PT" sz="900"/>
              <a:t>- Ecotoxicologia</a:t>
            </a:r>
            <a:endParaRPr lang="en-US" sz="900"/>
          </a:p>
        </p:txBody>
      </p:sp>
      <p:sp>
        <p:nvSpPr>
          <p:cNvPr id="17420" name="Text Box 13"/>
          <p:cNvSpPr txBox="1">
            <a:spLocks noChangeArrowheads="1"/>
          </p:cNvSpPr>
          <p:nvPr/>
        </p:nvSpPr>
        <p:spPr bwMode="auto">
          <a:xfrm>
            <a:off x="1657350" y="3200400"/>
            <a:ext cx="2914650" cy="274638"/>
          </a:xfrm>
          <a:prstGeom prst="rect">
            <a:avLst/>
          </a:prstGeom>
          <a:noFill/>
          <a:ln w="9525">
            <a:noFill/>
            <a:miter lim="800000"/>
            <a:headEnd/>
            <a:tailEnd/>
          </a:ln>
        </p:spPr>
        <p:txBody>
          <a:bodyPr>
            <a:spAutoFit/>
          </a:bodyPr>
          <a:lstStyle/>
          <a:p>
            <a:pPr>
              <a:spcBef>
                <a:spcPct val="50000"/>
              </a:spcBef>
            </a:pPr>
            <a:r>
              <a:rPr lang="pt-PT" sz="900" b="1"/>
              <a:t>- </a:t>
            </a:r>
            <a:r>
              <a:rPr lang="pt-PT" sz="1200" b="1"/>
              <a:t>Produção &amp; Consumo sustentável</a:t>
            </a:r>
            <a:endParaRPr lang="en-US" sz="1200" b="1"/>
          </a:p>
        </p:txBody>
      </p:sp>
      <p:sp>
        <p:nvSpPr>
          <p:cNvPr id="17421" name="Oval 14"/>
          <p:cNvSpPr>
            <a:spLocks noChangeArrowheads="1"/>
          </p:cNvSpPr>
          <p:nvPr/>
        </p:nvSpPr>
        <p:spPr bwMode="auto">
          <a:xfrm>
            <a:off x="179388" y="115888"/>
            <a:ext cx="1223962" cy="720725"/>
          </a:xfrm>
          <a:prstGeom prst="ellipse">
            <a:avLst/>
          </a:prstGeom>
          <a:noFill/>
          <a:ln w="28575">
            <a:solidFill>
              <a:schemeClr val="bg1"/>
            </a:solidFill>
            <a:round/>
            <a:headEnd/>
            <a:tailEnd/>
          </a:ln>
        </p:spPr>
        <p:txBody>
          <a:bodyPr wrap="none" anchor="ctr"/>
          <a:lstStyle/>
          <a:p>
            <a:r>
              <a:rPr lang="pt-PT" sz="2000" b="1" i="1">
                <a:solidFill>
                  <a:schemeClr val="bg1"/>
                </a:solidFill>
              </a:rPr>
              <a:t>Nano</a:t>
            </a:r>
            <a:r>
              <a:rPr lang="pt-PT" sz="1400" b="1" i="1">
                <a:solidFill>
                  <a:schemeClr val="bg1"/>
                </a:solidFill>
              </a:rPr>
              <a:t>s</a:t>
            </a:r>
            <a:endParaRPr lang="en-US" sz="1400" b="1" i="1">
              <a:solidFill>
                <a:schemeClr val="bg1"/>
              </a:solidFill>
            </a:endParaRPr>
          </a:p>
        </p:txBody>
      </p:sp>
      <p:sp>
        <p:nvSpPr>
          <p:cNvPr id="17425" name="Line 18"/>
          <p:cNvSpPr>
            <a:spLocks noChangeShapeType="1"/>
          </p:cNvSpPr>
          <p:nvPr/>
        </p:nvSpPr>
        <p:spPr bwMode="auto">
          <a:xfrm>
            <a:off x="1692275" y="1484313"/>
            <a:ext cx="0" cy="2089150"/>
          </a:xfrm>
          <a:prstGeom prst="line">
            <a:avLst/>
          </a:prstGeom>
          <a:noFill/>
          <a:ln w="38100">
            <a:solidFill>
              <a:schemeClr val="tx1"/>
            </a:solidFill>
            <a:round/>
            <a:headEnd/>
            <a:tailEnd/>
          </a:ln>
        </p:spPr>
        <p:txBody>
          <a:bodyPr/>
          <a:lstStyle/>
          <a:p>
            <a:endParaRPr lang="en-US"/>
          </a:p>
        </p:txBody>
      </p:sp>
      <p:sp>
        <p:nvSpPr>
          <p:cNvPr id="17426" name="Oval 19"/>
          <p:cNvSpPr>
            <a:spLocks noChangeArrowheads="1"/>
          </p:cNvSpPr>
          <p:nvPr/>
        </p:nvSpPr>
        <p:spPr bwMode="auto">
          <a:xfrm>
            <a:off x="1619250" y="2205038"/>
            <a:ext cx="1439863" cy="431800"/>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7427" name="Oval 20"/>
          <p:cNvSpPr>
            <a:spLocks noChangeArrowheads="1"/>
          </p:cNvSpPr>
          <p:nvPr/>
        </p:nvSpPr>
        <p:spPr bwMode="auto">
          <a:xfrm>
            <a:off x="1547813" y="2995613"/>
            <a:ext cx="2808287" cy="649287"/>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7428" name="Oval 21"/>
          <p:cNvSpPr>
            <a:spLocks noChangeArrowheads="1"/>
          </p:cNvSpPr>
          <p:nvPr/>
        </p:nvSpPr>
        <p:spPr bwMode="auto">
          <a:xfrm>
            <a:off x="1692275" y="1773238"/>
            <a:ext cx="1800225" cy="360362"/>
          </a:xfrm>
          <a:prstGeom prst="ellipse">
            <a:avLst/>
          </a:prstGeom>
          <a:noFill/>
          <a:ln w="38100">
            <a:solidFill>
              <a:srgbClr val="FF3300"/>
            </a:solidFill>
            <a:prstDash val="dash"/>
            <a:round/>
            <a:headEnd/>
            <a:tailEnd/>
          </a:ln>
        </p:spPr>
        <p:txBody>
          <a:bodyPr wrap="none" anchor="ctr"/>
          <a:lstStyle/>
          <a:p>
            <a:endParaRPr lang="en-US">
              <a:latin typeface="Calibri" pitchFamily="34" charset="0"/>
            </a:endParaRPr>
          </a:p>
        </p:txBody>
      </p:sp>
      <p:sp>
        <p:nvSpPr>
          <p:cNvPr id="17429" name="Line 22"/>
          <p:cNvSpPr>
            <a:spLocks noChangeShapeType="1"/>
          </p:cNvSpPr>
          <p:nvPr/>
        </p:nvSpPr>
        <p:spPr bwMode="auto">
          <a:xfrm>
            <a:off x="3563938" y="1916113"/>
            <a:ext cx="936625" cy="0"/>
          </a:xfrm>
          <a:prstGeom prst="line">
            <a:avLst/>
          </a:prstGeom>
          <a:noFill/>
          <a:ln w="9525">
            <a:solidFill>
              <a:schemeClr val="tx1"/>
            </a:solidFill>
            <a:prstDash val="sysDot"/>
            <a:round/>
            <a:headEnd/>
            <a:tailEnd type="triangle" w="med" len="med"/>
          </a:ln>
        </p:spPr>
        <p:txBody>
          <a:bodyPr/>
          <a:lstStyle/>
          <a:p>
            <a:endParaRPr lang="en-US"/>
          </a:p>
        </p:txBody>
      </p:sp>
      <p:sp>
        <p:nvSpPr>
          <p:cNvPr id="17430" name="AutoShape 23"/>
          <p:cNvSpPr>
            <a:spLocks/>
          </p:cNvSpPr>
          <p:nvPr/>
        </p:nvSpPr>
        <p:spPr bwMode="auto">
          <a:xfrm>
            <a:off x="4572000" y="1555750"/>
            <a:ext cx="71438" cy="720725"/>
          </a:xfrm>
          <a:prstGeom prst="leftBrace">
            <a:avLst>
              <a:gd name="adj1" fmla="val 84073"/>
              <a:gd name="adj2" fmla="val 50000"/>
            </a:avLst>
          </a:prstGeom>
          <a:noFill/>
          <a:ln w="9525">
            <a:solidFill>
              <a:schemeClr val="bg2"/>
            </a:solidFill>
            <a:round/>
            <a:headEnd/>
            <a:tailEnd/>
          </a:ln>
        </p:spPr>
        <p:txBody>
          <a:bodyPr wrap="none" anchor="ctr"/>
          <a:lstStyle/>
          <a:p>
            <a:endParaRPr lang="en-US">
              <a:latin typeface="Calibri" pitchFamily="34" charset="0"/>
            </a:endParaRPr>
          </a:p>
        </p:txBody>
      </p:sp>
      <p:sp>
        <p:nvSpPr>
          <p:cNvPr id="17431" name="Text Box 24"/>
          <p:cNvSpPr txBox="1">
            <a:spLocks noChangeArrowheads="1"/>
          </p:cNvSpPr>
          <p:nvPr/>
        </p:nvSpPr>
        <p:spPr bwMode="auto">
          <a:xfrm>
            <a:off x="4643438" y="1785938"/>
            <a:ext cx="1657350" cy="244475"/>
          </a:xfrm>
          <a:prstGeom prst="rect">
            <a:avLst/>
          </a:prstGeom>
          <a:noFill/>
          <a:ln w="9525">
            <a:noFill/>
            <a:miter lim="800000"/>
            <a:headEnd/>
            <a:tailEnd/>
          </a:ln>
        </p:spPr>
        <p:txBody>
          <a:bodyPr>
            <a:spAutoFit/>
          </a:bodyPr>
          <a:lstStyle/>
          <a:p>
            <a:pPr>
              <a:spcBef>
                <a:spcPct val="50000"/>
              </a:spcBef>
            </a:pPr>
            <a:r>
              <a:rPr lang="pt-PT" sz="1000"/>
              <a:t>Fase de consumo</a:t>
            </a:r>
            <a:endParaRPr lang="en-US" sz="1000"/>
          </a:p>
        </p:txBody>
      </p:sp>
      <p:sp>
        <p:nvSpPr>
          <p:cNvPr id="17432" name="Text Box 25"/>
          <p:cNvSpPr txBox="1">
            <a:spLocks noChangeArrowheads="1"/>
          </p:cNvSpPr>
          <p:nvPr/>
        </p:nvSpPr>
        <p:spPr bwMode="auto">
          <a:xfrm>
            <a:off x="4643438" y="1989138"/>
            <a:ext cx="2089150" cy="244475"/>
          </a:xfrm>
          <a:prstGeom prst="rect">
            <a:avLst/>
          </a:prstGeom>
          <a:noFill/>
          <a:ln w="9525">
            <a:noFill/>
            <a:miter lim="800000"/>
            <a:headEnd/>
            <a:tailEnd/>
          </a:ln>
        </p:spPr>
        <p:txBody>
          <a:bodyPr>
            <a:spAutoFit/>
          </a:bodyPr>
          <a:lstStyle/>
          <a:p>
            <a:pPr>
              <a:spcBef>
                <a:spcPct val="50000"/>
              </a:spcBef>
            </a:pPr>
            <a:r>
              <a:rPr lang="pt-PT" sz="1000"/>
              <a:t>Deposição em fim de vida</a:t>
            </a:r>
            <a:endParaRPr lang="en-US" sz="1000"/>
          </a:p>
        </p:txBody>
      </p:sp>
      <p:sp>
        <p:nvSpPr>
          <p:cNvPr id="17433" name="Line 26"/>
          <p:cNvSpPr>
            <a:spLocks noChangeShapeType="1"/>
          </p:cNvSpPr>
          <p:nvPr/>
        </p:nvSpPr>
        <p:spPr bwMode="auto">
          <a:xfrm>
            <a:off x="3778250" y="3141663"/>
            <a:ext cx="577850" cy="0"/>
          </a:xfrm>
          <a:prstGeom prst="line">
            <a:avLst/>
          </a:prstGeom>
          <a:noFill/>
          <a:ln w="19050">
            <a:solidFill>
              <a:schemeClr val="tx1"/>
            </a:solidFill>
            <a:prstDash val="sysDot"/>
            <a:round/>
            <a:headEnd/>
            <a:tailEnd type="triangle" w="med" len="med"/>
          </a:ln>
        </p:spPr>
        <p:txBody>
          <a:bodyPr/>
          <a:lstStyle/>
          <a:p>
            <a:endParaRPr lang="en-US"/>
          </a:p>
        </p:txBody>
      </p:sp>
      <p:sp>
        <p:nvSpPr>
          <p:cNvPr id="17434" name="AutoShape 27"/>
          <p:cNvSpPr>
            <a:spLocks/>
          </p:cNvSpPr>
          <p:nvPr/>
        </p:nvSpPr>
        <p:spPr bwMode="auto">
          <a:xfrm>
            <a:off x="4356100" y="2924175"/>
            <a:ext cx="71438" cy="433388"/>
          </a:xfrm>
          <a:prstGeom prst="leftBrace">
            <a:avLst>
              <a:gd name="adj1" fmla="val 50555"/>
              <a:gd name="adj2" fmla="val 50000"/>
            </a:avLst>
          </a:prstGeom>
          <a:noFill/>
          <a:ln w="9525">
            <a:solidFill>
              <a:schemeClr val="bg2"/>
            </a:solidFill>
            <a:round/>
            <a:headEnd/>
            <a:tailEnd/>
          </a:ln>
        </p:spPr>
        <p:txBody>
          <a:bodyPr wrap="none" anchor="ctr"/>
          <a:lstStyle/>
          <a:p>
            <a:endParaRPr lang="en-US">
              <a:latin typeface="Calibri" pitchFamily="34" charset="0"/>
            </a:endParaRPr>
          </a:p>
        </p:txBody>
      </p:sp>
      <p:sp>
        <p:nvSpPr>
          <p:cNvPr id="17435" name="Text Box 28"/>
          <p:cNvSpPr txBox="1">
            <a:spLocks noChangeArrowheads="1"/>
          </p:cNvSpPr>
          <p:nvPr/>
        </p:nvSpPr>
        <p:spPr bwMode="auto">
          <a:xfrm>
            <a:off x="4427538" y="3255963"/>
            <a:ext cx="2305050" cy="244475"/>
          </a:xfrm>
          <a:prstGeom prst="rect">
            <a:avLst/>
          </a:prstGeom>
          <a:noFill/>
          <a:ln w="9525">
            <a:noFill/>
            <a:miter lim="800000"/>
            <a:headEnd/>
            <a:tailEnd/>
          </a:ln>
        </p:spPr>
        <p:txBody>
          <a:bodyPr>
            <a:spAutoFit/>
          </a:bodyPr>
          <a:lstStyle/>
          <a:p>
            <a:pPr>
              <a:spcBef>
                <a:spcPct val="50000"/>
              </a:spcBef>
            </a:pPr>
            <a:r>
              <a:rPr lang="pt-PT" sz="1000"/>
              <a:t>Factores de caracterização</a:t>
            </a:r>
            <a:endParaRPr lang="en-US" sz="1000"/>
          </a:p>
        </p:txBody>
      </p:sp>
      <p:sp>
        <p:nvSpPr>
          <p:cNvPr id="17436" name="Text Box 29"/>
          <p:cNvSpPr txBox="1">
            <a:spLocks noChangeArrowheads="1"/>
          </p:cNvSpPr>
          <p:nvPr/>
        </p:nvSpPr>
        <p:spPr bwMode="auto">
          <a:xfrm>
            <a:off x="3060700" y="2276475"/>
            <a:ext cx="4032250" cy="228600"/>
          </a:xfrm>
          <a:prstGeom prst="rect">
            <a:avLst/>
          </a:prstGeom>
          <a:noFill/>
          <a:ln w="9525">
            <a:noFill/>
            <a:miter lim="800000"/>
            <a:headEnd/>
            <a:tailEnd/>
          </a:ln>
        </p:spPr>
        <p:txBody>
          <a:bodyPr>
            <a:spAutoFit/>
          </a:bodyPr>
          <a:lstStyle/>
          <a:p>
            <a:pPr>
              <a:spcBef>
                <a:spcPct val="50000"/>
              </a:spcBef>
            </a:pPr>
            <a:r>
              <a:rPr lang="pt-PT" sz="900"/>
              <a:t>(testes de toxicidade; mecanismos tóxicos; ...)</a:t>
            </a:r>
            <a:endParaRPr lang="en-US" sz="900"/>
          </a:p>
        </p:txBody>
      </p:sp>
      <p:sp>
        <p:nvSpPr>
          <p:cNvPr id="17437" name="AutoShape 30"/>
          <p:cNvSpPr>
            <a:spLocks/>
          </p:cNvSpPr>
          <p:nvPr/>
        </p:nvSpPr>
        <p:spPr bwMode="auto">
          <a:xfrm>
            <a:off x="2987675" y="3789363"/>
            <a:ext cx="71438" cy="2592387"/>
          </a:xfrm>
          <a:prstGeom prst="leftBrace">
            <a:avLst>
              <a:gd name="adj1" fmla="val 302405"/>
              <a:gd name="adj2" fmla="val 50000"/>
            </a:avLst>
          </a:prstGeom>
          <a:noFill/>
          <a:ln w="9525">
            <a:solidFill>
              <a:schemeClr val="bg2"/>
            </a:solidFill>
            <a:round/>
            <a:headEnd/>
            <a:tailEnd/>
          </a:ln>
        </p:spPr>
        <p:txBody>
          <a:bodyPr wrap="none" anchor="ctr"/>
          <a:lstStyle/>
          <a:p>
            <a:endParaRPr lang="en-US">
              <a:latin typeface="Calibri" pitchFamily="34" charset="0"/>
            </a:endParaRPr>
          </a:p>
        </p:txBody>
      </p:sp>
      <p:sp>
        <p:nvSpPr>
          <p:cNvPr id="17438" name="Text Box 31"/>
          <p:cNvSpPr txBox="1">
            <a:spLocks noChangeArrowheads="1"/>
          </p:cNvSpPr>
          <p:nvPr/>
        </p:nvSpPr>
        <p:spPr bwMode="auto">
          <a:xfrm>
            <a:off x="3059113" y="3716338"/>
            <a:ext cx="2592387" cy="274637"/>
          </a:xfrm>
          <a:prstGeom prst="rect">
            <a:avLst/>
          </a:prstGeom>
          <a:noFill/>
          <a:ln w="9525">
            <a:noFill/>
            <a:miter lim="800000"/>
            <a:headEnd/>
            <a:tailEnd/>
          </a:ln>
        </p:spPr>
        <p:txBody>
          <a:bodyPr>
            <a:spAutoFit/>
          </a:bodyPr>
          <a:lstStyle/>
          <a:p>
            <a:pPr>
              <a:spcBef>
                <a:spcPct val="50000"/>
              </a:spcBef>
            </a:pPr>
            <a:r>
              <a:rPr lang="pt-PT" sz="1200" b="1"/>
              <a:t>Abordagem do sistema</a:t>
            </a:r>
            <a:endParaRPr lang="en-US" sz="1200" b="1"/>
          </a:p>
        </p:txBody>
      </p:sp>
      <p:grpSp>
        <p:nvGrpSpPr>
          <p:cNvPr id="2" name="Group 32"/>
          <p:cNvGrpSpPr>
            <a:grpSpLocks/>
          </p:cNvGrpSpPr>
          <p:nvPr/>
        </p:nvGrpSpPr>
        <p:grpSpPr bwMode="auto">
          <a:xfrm>
            <a:off x="3273425" y="3932238"/>
            <a:ext cx="4106863" cy="647700"/>
            <a:chOff x="2652" y="2568"/>
            <a:chExt cx="2587" cy="408"/>
          </a:xfrm>
        </p:grpSpPr>
        <p:sp>
          <p:nvSpPr>
            <p:cNvPr id="17461" name="Text Box 33"/>
            <p:cNvSpPr txBox="1">
              <a:spLocks noChangeArrowheads="1"/>
            </p:cNvSpPr>
            <p:nvPr/>
          </p:nvSpPr>
          <p:spPr bwMode="auto">
            <a:xfrm>
              <a:off x="2653" y="2822"/>
              <a:ext cx="2586" cy="154"/>
            </a:xfrm>
            <a:prstGeom prst="rect">
              <a:avLst/>
            </a:prstGeom>
            <a:noFill/>
            <a:ln w="9525">
              <a:noFill/>
              <a:miter lim="800000"/>
              <a:headEnd/>
              <a:tailEnd/>
            </a:ln>
          </p:spPr>
          <p:txBody>
            <a:bodyPr>
              <a:spAutoFit/>
            </a:bodyPr>
            <a:lstStyle/>
            <a:p>
              <a:pPr>
                <a:spcBef>
                  <a:spcPct val="50000"/>
                </a:spcBef>
              </a:pPr>
              <a:r>
                <a:rPr lang="pt-PT" sz="1000"/>
                <a:t>Actores-Necessidades-Requisitos-Soluções-Rendim</a:t>
              </a:r>
              <a:r>
                <a:rPr lang="pt-PT" sz="1000">
                  <a:solidFill>
                    <a:schemeClr val="bg1"/>
                  </a:solidFill>
                </a:rPr>
                <a:t>entos</a:t>
              </a:r>
              <a:endParaRPr lang="en-US" sz="1000">
                <a:solidFill>
                  <a:schemeClr val="bg1"/>
                </a:solidFill>
              </a:endParaRPr>
            </a:p>
          </p:txBody>
        </p:sp>
        <p:sp>
          <p:nvSpPr>
            <p:cNvPr id="17462" name="Text Box 34"/>
            <p:cNvSpPr txBox="1">
              <a:spLocks noChangeArrowheads="1"/>
            </p:cNvSpPr>
            <p:nvPr/>
          </p:nvSpPr>
          <p:spPr bwMode="auto">
            <a:xfrm>
              <a:off x="2652" y="2704"/>
              <a:ext cx="1861" cy="154"/>
            </a:xfrm>
            <a:prstGeom prst="rect">
              <a:avLst/>
            </a:prstGeom>
            <a:noFill/>
            <a:ln w="9525">
              <a:noFill/>
              <a:miter lim="800000"/>
              <a:headEnd/>
              <a:tailEnd/>
            </a:ln>
          </p:spPr>
          <p:txBody>
            <a:bodyPr>
              <a:spAutoFit/>
            </a:bodyPr>
            <a:lstStyle/>
            <a:p>
              <a:pPr>
                <a:spcBef>
                  <a:spcPct val="50000"/>
                </a:spcBef>
              </a:pPr>
              <a:r>
                <a:rPr lang="pt-PT" sz="1000"/>
                <a:t>Fronteiras &amp; Externalidades</a:t>
              </a:r>
              <a:endParaRPr lang="en-US" sz="1000"/>
            </a:p>
          </p:txBody>
        </p:sp>
        <p:sp>
          <p:nvSpPr>
            <p:cNvPr id="17463" name="Text Box 35"/>
            <p:cNvSpPr txBox="1">
              <a:spLocks noChangeArrowheads="1"/>
            </p:cNvSpPr>
            <p:nvPr/>
          </p:nvSpPr>
          <p:spPr bwMode="auto">
            <a:xfrm>
              <a:off x="2653" y="2568"/>
              <a:ext cx="1905" cy="154"/>
            </a:xfrm>
            <a:prstGeom prst="rect">
              <a:avLst/>
            </a:prstGeom>
            <a:noFill/>
            <a:ln w="9525">
              <a:noFill/>
              <a:miter lim="800000"/>
              <a:headEnd/>
              <a:tailEnd/>
            </a:ln>
          </p:spPr>
          <p:txBody>
            <a:bodyPr>
              <a:spAutoFit/>
            </a:bodyPr>
            <a:lstStyle/>
            <a:p>
              <a:pPr>
                <a:spcBef>
                  <a:spcPct val="50000"/>
                </a:spcBef>
              </a:pPr>
              <a:r>
                <a:rPr lang="pt-PT" sz="1000"/>
                <a:t>Dimensões: tempo &amp; espaço</a:t>
              </a:r>
              <a:endParaRPr lang="en-US" sz="1000"/>
            </a:p>
          </p:txBody>
        </p:sp>
      </p:grpSp>
      <p:sp>
        <p:nvSpPr>
          <p:cNvPr id="17440" name="Text Box 36"/>
          <p:cNvSpPr txBox="1">
            <a:spLocks noChangeArrowheads="1"/>
          </p:cNvSpPr>
          <p:nvPr/>
        </p:nvSpPr>
        <p:spPr bwMode="auto">
          <a:xfrm>
            <a:off x="3275013" y="6267450"/>
            <a:ext cx="5400675" cy="244475"/>
          </a:xfrm>
          <a:prstGeom prst="rect">
            <a:avLst/>
          </a:prstGeom>
          <a:noFill/>
          <a:ln w="9525">
            <a:noFill/>
            <a:miter lim="800000"/>
            <a:headEnd/>
            <a:tailEnd/>
          </a:ln>
        </p:spPr>
        <p:txBody>
          <a:bodyPr>
            <a:spAutoFit/>
          </a:bodyPr>
          <a:lstStyle/>
          <a:p>
            <a:pPr>
              <a:spcBef>
                <a:spcPct val="50000"/>
              </a:spcBef>
            </a:pPr>
            <a:r>
              <a:rPr lang="pt-PT" sz="1000"/>
              <a:t>Inovação de produtos (características; funcionalidades) e de processos mais sustentáveis</a:t>
            </a:r>
            <a:endParaRPr lang="en-US" sz="1000"/>
          </a:p>
        </p:txBody>
      </p:sp>
      <p:sp>
        <p:nvSpPr>
          <p:cNvPr id="17441" name="Text Box 37"/>
          <p:cNvSpPr txBox="1">
            <a:spLocks noChangeArrowheads="1"/>
          </p:cNvSpPr>
          <p:nvPr/>
        </p:nvSpPr>
        <p:spPr bwMode="auto">
          <a:xfrm>
            <a:off x="3059113" y="5445125"/>
            <a:ext cx="2592387" cy="274638"/>
          </a:xfrm>
          <a:prstGeom prst="rect">
            <a:avLst/>
          </a:prstGeom>
          <a:noFill/>
          <a:ln w="9525">
            <a:noFill/>
            <a:miter lim="800000"/>
            <a:headEnd/>
            <a:tailEnd/>
          </a:ln>
        </p:spPr>
        <p:txBody>
          <a:bodyPr>
            <a:spAutoFit/>
          </a:bodyPr>
          <a:lstStyle/>
          <a:p>
            <a:pPr>
              <a:spcBef>
                <a:spcPct val="50000"/>
              </a:spcBef>
            </a:pPr>
            <a:r>
              <a:rPr lang="pt-PT" sz="1200" b="1"/>
              <a:t> (Eco)Eficiência &amp; Eficácia</a:t>
            </a:r>
            <a:endParaRPr lang="en-US" sz="1200" b="1"/>
          </a:p>
        </p:txBody>
      </p:sp>
      <p:sp>
        <p:nvSpPr>
          <p:cNvPr id="17442" name="Text Box 38"/>
          <p:cNvSpPr txBox="1">
            <a:spLocks noChangeArrowheads="1"/>
          </p:cNvSpPr>
          <p:nvPr/>
        </p:nvSpPr>
        <p:spPr bwMode="auto">
          <a:xfrm>
            <a:off x="3275013" y="5835650"/>
            <a:ext cx="3602037" cy="244475"/>
          </a:xfrm>
          <a:prstGeom prst="rect">
            <a:avLst/>
          </a:prstGeom>
          <a:noFill/>
          <a:ln w="9525">
            <a:noFill/>
            <a:miter lim="800000"/>
            <a:headEnd/>
            <a:tailEnd/>
          </a:ln>
        </p:spPr>
        <p:txBody>
          <a:bodyPr>
            <a:spAutoFit/>
          </a:bodyPr>
          <a:lstStyle/>
          <a:p>
            <a:pPr>
              <a:spcBef>
                <a:spcPct val="50000"/>
              </a:spcBef>
            </a:pPr>
            <a:r>
              <a:rPr lang="pt-PT" sz="1000"/>
              <a:t>Monitorização de desempenho e melhoria contínua</a:t>
            </a:r>
            <a:endParaRPr lang="en-US" sz="1000"/>
          </a:p>
        </p:txBody>
      </p:sp>
      <p:sp>
        <p:nvSpPr>
          <p:cNvPr id="17443" name="Text Box 39"/>
          <p:cNvSpPr txBox="1">
            <a:spLocks noChangeArrowheads="1"/>
          </p:cNvSpPr>
          <p:nvPr/>
        </p:nvSpPr>
        <p:spPr bwMode="auto">
          <a:xfrm>
            <a:off x="3275013" y="6051550"/>
            <a:ext cx="3024187" cy="244475"/>
          </a:xfrm>
          <a:prstGeom prst="rect">
            <a:avLst/>
          </a:prstGeom>
          <a:noFill/>
          <a:ln w="9525">
            <a:noFill/>
            <a:miter lim="800000"/>
            <a:headEnd/>
            <a:tailEnd/>
          </a:ln>
        </p:spPr>
        <p:txBody>
          <a:bodyPr>
            <a:spAutoFit/>
          </a:bodyPr>
          <a:lstStyle/>
          <a:p>
            <a:pPr>
              <a:spcBef>
                <a:spcPct val="50000"/>
              </a:spcBef>
            </a:pPr>
            <a:r>
              <a:rPr lang="pt-PT" sz="1000"/>
              <a:t>“</a:t>
            </a:r>
            <a:r>
              <a:rPr lang="pt-PT" sz="1000" i="1"/>
              <a:t>Doing the things right</a:t>
            </a:r>
            <a:r>
              <a:rPr lang="pt-PT" sz="1000"/>
              <a:t>” &amp; “</a:t>
            </a:r>
            <a:r>
              <a:rPr lang="pt-PT" sz="1000" i="1"/>
              <a:t>Doing the right things</a:t>
            </a:r>
            <a:r>
              <a:rPr lang="pt-PT" sz="1000"/>
              <a:t>”</a:t>
            </a:r>
            <a:endParaRPr lang="en-US" sz="1000"/>
          </a:p>
        </p:txBody>
      </p:sp>
      <p:sp>
        <p:nvSpPr>
          <p:cNvPr id="17444" name="Text Box 40"/>
          <p:cNvSpPr txBox="1">
            <a:spLocks noChangeArrowheads="1"/>
          </p:cNvSpPr>
          <p:nvPr/>
        </p:nvSpPr>
        <p:spPr bwMode="auto">
          <a:xfrm>
            <a:off x="3275013" y="5648325"/>
            <a:ext cx="3744912" cy="244475"/>
          </a:xfrm>
          <a:prstGeom prst="rect">
            <a:avLst/>
          </a:prstGeom>
          <a:noFill/>
          <a:ln w="9525">
            <a:noFill/>
            <a:miter lim="800000"/>
            <a:headEnd/>
            <a:tailEnd/>
          </a:ln>
        </p:spPr>
        <p:txBody>
          <a:bodyPr>
            <a:spAutoFit/>
          </a:bodyPr>
          <a:lstStyle/>
          <a:p>
            <a:pPr>
              <a:spcBef>
                <a:spcPct val="50000"/>
              </a:spcBef>
            </a:pPr>
            <a:r>
              <a:rPr lang="pt-PT" sz="1000"/>
              <a:t>Utilização de recursos &amp; Prevenção de desperdício (</a:t>
            </a:r>
            <a:r>
              <a:rPr lang="pt-PT" sz="1000">
                <a:solidFill>
                  <a:schemeClr val="bg1"/>
                </a:solidFill>
              </a:rPr>
              <a:t>processos)</a:t>
            </a:r>
            <a:endParaRPr lang="en-US" sz="1000">
              <a:solidFill>
                <a:schemeClr val="bg1"/>
              </a:solidFill>
            </a:endParaRPr>
          </a:p>
        </p:txBody>
      </p:sp>
      <p:sp>
        <p:nvSpPr>
          <p:cNvPr id="17445" name="Text Box 41"/>
          <p:cNvSpPr txBox="1">
            <a:spLocks noChangeArrowheads="1"/>
          </p:cNvSpPr>
          <p:nvPr/>
        </p:nvSpPr>
        <p:spPr bwMode="auto">
          <a:xfrm>
            <a:off x="3130550" y="4581525"/>
            <a:ext cx="2592388" cy="274638"/>
          </a:xfrm>
          <a:prstGeom prst="rect">
            <a:avLst/>
          </a:prstGeom>
          <a:noFill/>
          <a:ln w="9525">
            <a:noFill/>
            <a:miter lim="800000"/>
            <a:headEnd/>
            <a:tailEnd/>
          </a:ln>
        </p:spPr>
        <p:txBody>
          <a:bodyPr>
            <a:spAutoFit/>
          </a:bodyPr>
          <a:lstStyle/>
          <a:p>
            <a:pPr>
              <a:spcBef>
                <a:spcPct val="50000"/>
              </a:spcBef>
            </a:pPr>
            <a:r>
              <a:rPr lang="pt-PT" sz="1200" b="1"/>
              <a:t>Responsabilidade do produtor</a:t>
            </a:r>
            <a:endParaRPr lang="en-US" sz="1200" b="1"/>
          </a:p>
        </p:txBody>
      </p:sp>
      <p:sp>
        <p:nvSpPr>
          <p:cNvPr id="17446" name="Text Box 42"/>
          <p:cNvSpPr txBox="1">
            <a:spLocks noChangeArrowheads="1"/>
          </p:cNvSpPr>
          <p:nvPr/>
        </p:nvSpPr>
        <p:spPr bwMode="auto">
          <a:xfrm>
            <a:off x="3275013" y="4768850"/>
            <a:ext cx="3024187" cy="244475"/>
          </a:xfrm>
          <a:prstGeom prst="rect">
            <a:avLst/>
          </a:prstGeom>
          <a:noFill/>
          <a:ln w="9525">
            <a:noFill/>
            <a:miter lim="800000"/>
            <a:headEnd/>
            <a:tailEnd/>
          </a:ln>
        </p:spPr>
        <p:txBody>
          <a:bodyPr>
            <a:spAutoFit/>
          </a:bodyPr>
          <a:lstStyle/>
          <a:p>
            <a:pPr>
              <a:spcBef>
                <a:spcPct val="50000"/>
              </a:spcBef>
            </a:pPr>
            <a:r>
              <a:rPr lang="pt-PT" sz="1000"/>
              <a:t>Sistemas de recolha</a:t>
            </a:r>
            <a:endParaRPr lang="en-US" sz="1000"/>
          </a:p>
        </p:txBody>
      </p:sp>
      <p:sp>
        <p:nvSpPr>
          <p:cNvPr id="17447" name="Text Box 43"/>
          <p:cNvSpPr txBox="1">
            <a:spLocks noChangeArrowheads="1"/>
          </p:cNvSpPr>
          <p:nvPr/>
        </p:nvSpPr>
        <p:spPr bwMode="auto">
          <a:xfrm>
            <a:off x="3275013" y="4984750"/>
            <a:ext cx="3600450" cy="244475"/>
          </a:xfrm>
          <a:prstGeom prst="rect">
            <a:avLst/>
          </a:prstGeom>
          <a:noFill/>
          <a:ln w="9525">
            <a:noFill/>
            <a:miter lim="800000"/>
            <a:headEnd/>
            <a:tailEnd/>
          </a:ln>
        </p:spPr>
        <p:txBody>
          <a:bodyPr>
            <a:spAutoFit/>
          </a:bodyPr>
          <a:lstStyle/>
          <a:p>
            <a:pPr>
              <a:spcBef>
                <a:spcPct val="50000"/>
              </a:spcBef>
            </a:pPr>
            <a:r>
              <a:rPr lang="pt-PT" sz="1000"/>
              <a:t>Fecho de ciclos &amp; Desmaterialização (</a:t>
            </a:r>
            <a:r>
              <a:rPr lang="pt-PT" sz="900"/>
              <a:t>EcoDesign, DfR</a:t>
            </a:r>
            <a:r>
              <a:rPr lang="pt-PT" sz="900">
                <a:solidFill>
                  <a:schemeClr val="bg1"/>
                </a:solidFill>
              </a:rPr>
              <a:t>, ...</a:t>
            </a:r>
            <a:r>
              <a:rPr lang="pt-PT" sz="1000">
                <a:solidFill>
                  <a:schemeClr val="bg1"/>
                </a:solidFill>
              </a:rPr>
              <a:t>)</a:t>
            </a:r>
            <a:endParaRPr lang="en-US" sz="1000">
              <a:solidFill>
                <a:schemeClr val="bg1"/>
              </a:solidFill>
            </a:endParaRPr>
          </a:p>
        </p:txBody>
      </p:sp>
      <p:sp>
        <p:nvSpPr>
          <p:cNvPr id="17448" name="Text Box 44"/>
          <p:cNvSpPr txBox="1">
            <a:spLocks noChangeArrowheads="1"/>
          </p:cNvSpPr>
          <p:nvPr/>
        </p:nvSpPr>
        <p:spPr bwMode="auto">
          <a:xfrm>
            <a:off x="3275013" y="5200650"/>
            <a:ext cx="3384550" cy="244475"/>
          </a:xfrm>
          <a:prstGeom prst="rect">
            <a:avLst/>
          </a:prstGeom>
          <a:noFill/>
          <a:ln w="9525">
            <a:noFill/>
            <a:miter lim="800000"/>
            <a:headEnd/>
            <a:tailEnd/>
          </a:ln>
        </p:spPr>
        <p:txBody>
          <a:bodyPr>
            <a:spAutoFit/>
          </a:bodyPr>
          <a:lstStyle/>
          <a:p>
            <a:pPr>
              <a:spcBef>
                <a:spcPct val="50000"/>
              </a:spcBef>
            </a:pPr>
            <a:r>
              <a:rPr lang="pt-PT" sz="1000"/>
              <a:t>Cadeias de produção-consumo</a:t>
            </a:r>
            <a:endParaRPr lang="en-US" sz="1000"/>
          </a:p>
        </p:txBody>
      </p:sp>
      <p:sp>
        <p:nvSpPr>
          <p:cNvPr id="17449" name="Line 45"/>
          <p:cNvSpPr>
            <a:spLocks noChangeShapeType="1"/>
          </p:cNvSpPr>
          <p:nvPr/>
        </p:nvSpPr>
        <p:spPr bwMode="auto">
          <a:xfrm>
            <a:off x="2700338" y="3500438"/>
            <a:ext cx="0" cy="1584325"/>
          </a:xfrm>
          <a:prstGeom prst="line">
            <a:avLst/>
          </a:prstGeom>
          <a:noFill/>
          <a:ln w="19050">
            <a:solidFill>
              <a:schemeClr val="tx1"/>
            </a:solidFill>
            <a:prstDash val="sysDot"/>
            <a:round/>
            <a:headEnd/>
            <a:tailEnd/>
          </a:ln>
        </p:spPr>
        <p:txBody>
          <a:bodyPr/>
          <a:lstStyle/>
          <a:p>
            <a:endParaRPr lang="en-US"/>
          </a:p>
        </p:txBody>
      </p:sp>
      <p:sp>
        <p:nvSpPr>
          <p:cNvPr id="17450" name="Line 46"/>
          <p:cNvSpPr>
            <a:spLocks noChangeShapeType="1"/>
          </p:cNvSpPr>
          <p:nvPr/>
        </p:nvSpPr>
        <p:spPr bwMode="auto">
          <a:xfrm>
            <a:off x="2700338" y="5084763"/>
            <a:ext cx="215900" cy="0"/>
          </a:xfrm>
          <a:prstGeom prst="line">
            <a:avLst/>
          </a:prstGeom>
          <a:noFill/>
          <a:ln w="19050">
            <a:solidFill>
              <a:schemeClr val="tx1"/>
            </a:solidFill>
            <a:prstDash val="sysDot"/>
            <a:round/>
            <a:headEnd/>
            <a:tailEnd type="triangle" w="med" len="med"/>
          </a:ln>
        </p:spPr>
        <p:txBody>
          <a:bodyPr/>
          <a:lstStyle/>
          <a:p>
            <a:endParaRPr lang="en-US"/>
          </a:p>
        </p:txBody>
      </p:sp>
      <p:sp>
        <p:nvSpPr>
          <p:cNvPr id="17454" name="Text Box 50"/>
          <p:cNvSpPr txBox="1">
            <a:spLocks noChangeArrowheads="1"/>
          </p:cNvSpPr>
          <p:nvPr/>
        </p:nvSpPr>
        <p:spPr bwMode="auto">
          <a:xfrm>
            <a:off x="4643438" y="1570038"/>
            <a:ext cx="4032250" cy="244475"/>
          </a:xfrm>
          <a:prstGeom prst="rect">
            <a:avLst/>
          </a:prstGeom>
          <a:noFill/>
          <a:ln w="9525">
            <a:noFill/>
            <a:miter lim="800000"/>
            <a:headEnd/>
            <a:tailEnd/>
          </a:ln>
        </p:spPr>
        <p:txBody>
          <a:bodyPr>
            <a:spAutoFit/>
          </a:bodyPr>
          <a:lstStyle/>
          <a:p>
            <a:pPr>
              <a:spcBef>
                <a:spcPct val="50000"/>
              </a:spcBef>
            </a:pPr>
            <a:r>
              <a:rPr lang="pt-PT" sz="1000" dirty="0"/>
              <a:t>Extracção matéria prima, transformação &amp; fabrico</a:t>
            </a:r>
            <a:endParaRPr lang="en-US" sz="1000" dirty="0"/>
          </a:p>
        </p:txBody>
      </p:sp>
      <p:sp>
        <p:nvSpPr>
          <p:cNvPr id="17455" name="Text Box 51"/>
          <p:cNvSpPr txBox="1">
            <a:spLocks noChangeArrowheads="1"/>
          </p:cNvSpPr>
          <p:nvPr/>
        </p:nvSpPr>
        <p:spPr bwMode="auto">
          <a:xfrm>
            <a:off x="3132138" y="2479675"/>
            <a:ext cx="4032250" cy="228600"/>
          </a:xfrm>
          <a:prstGeom prst="rect">
            <a:avLst/>
          </a:prstGeom>
          <a:noFill/>
          <a:ln w="9525">
            <a:noFill/>
            <a:miter lim="800000"/>
            <a:headEnd/>
            <a:tailEnd/>
          </a:ln>
        </p:spPr>
        <p:txBody>
          <a:bodyPr>
            <a:spAutoFit/>
          </a:bodyPr>
          <a:lstStyle/>
          <a:p>
            <a:pPr>
              <a:spcBef>
                <a:spcPct val="50000"/>
              </a:spcBef>
            </a:pPr>
            <a:r>
              <a:rPr lang="pt-PT" sz="900"/>
              <a:t>(fluxos de resíduos, atmosfera, água, solo, sedimentos, biota)</a:t>
            </a:r>
            <a:endParaRPr lang="en-US" sz="900"/>
          </a:p>
        </p:txBody>
      </p:sp>
      <p:sp>
        <p:nvSpPr>
          <p:cNvPr id="17456" name="Text Box 52"/>
          <p:cNvSpPr txBox="1">
            <a:spLocks noChangeArrowheads="1"/>
          </p:cNvSpPr>
          <p:nvPr/>
        </p:nvSpPr>
        <p:spPr bwMode="auto">
          <a:xfrm>
            <a:off x="6229350" y="2636838"/>
            <a:ext cx="2879725" cy="198437"/>
          </a:xfrm>
          <a:prstGeom prst="rect">
            <a:avLst/>
          </a:prstGeom>
          <a:noFill/>
          <a:ln w="9525">
            <a:noFill/>
            <a:miter lim="800000"/>
            <a:headEnd/>
            <a:tailEnd/>
          </a:ln>
        </p:spPr>
        <p:txBody>
          <a:bodyPr>
            <a:spAutoFit/>
          </a:bodyPr>
          <a:lstStyle/>
          <a:p>
            <a:pPr>
              <a:spcBef>
                <a:spcPct val="50000"/>
              </a:spcBef>
            </a:pPr>
            <a:r>
              <a:rPr lang="pt-PT" sz="700"/>
              <a:t>(Source: The Royal Society &amp; Royal Academy of Engineering, 2004)</a:t>
            </a:r>
            <a:endParaRPr lang="en-US" sz="700"/>
          </a:p>
        </p:txBody>
      </p:sp>
      <p:sp>
        <p:nvSpPr>
          <p:cNvPr id="17457" name="Text Box 53"/>
          <p:cNvSpPr txBox="1">
            <a:spLocks noChangeArrowheads="1"/>
          </p:cNvSpPr>
          <p:nvPr/>
        </p:nvSpPr>
        <p:spPr bwMode="auto">
          <a:xfrm>
            <a:off x="4427538" y="2852738"/>
            <a:ext cx="2233612" cy="244475"/>
          </a:xfrm>
          <a:prstGeom prst="rect">
            <a:avLst/>
          </a:prstGeom>
          <a:noFill/>
          <a:ln w="9525">
            <a:noFill/>
            <a:miter lim="800000"/>
            <a:headEnd/>
            <a:tailEnd/>
          </a:ln>
        </p:spPr>
        <p:txBody>
          <a:bodyPr>
            <a:spAutoFit/>
          </a:bodyPr>
          <a:lstStyle/>
          <a:p>
            <a:pPr>
              <a:spcBef>
                <a:spcPct val="50000"/>
              </a:spcBef>
            </a:pPr>
            <a:r>
              <a:rPr lang="pt-PT" sz="1000"/>
              <a:t>Materiais &amp; Produtos</a:t>
            </a:r>
            <a:endParaRPr lang="en-US" sz="1000"/>
          </a:p>
        </p:txBody>
      </p:sp>
      <p:sp>
        <p:nvSpPr>
          <p:cNvPr id="17458" name="Text Box 55"/>
          <p:cNvSpPr txBox="1">
            <a:spLocks noChangeArrowheads="1"/>
          </p:cNvSpPr>
          <p:nvPr/>
        </p:nvSpPr>
        <p:spPr bwMode="auto">
          <a:xfrm>
            <a:off x="4425950" y="3040063"/>
            <a:ext cx="3170238" cy="244475"/>
          </a:xfrm>
          <a:prstGeom prst="rect">
            <a:avLst/>
          </a:prstGeom>
          <a:noFill/>
          <a:ln w="9525">
            <a:noFill/>
            <a:miter lim="800000"/>
            <a:headEnd/>
            <a:tailEnd/>
          </a:ln>
        </p:spPr>
        <p:txBody>
          <a:bodyPr>
            <a:spAutoFit/>
          </a:bodyPr>
          <a:lstStyle/>
          <a:p>
            <a:pPr>
              <a:spcBef>
                <a:spcPct val="50000"/>
              </a:spcBef>
            </a:pPr>
            <a:r>
              <a:rPr lang="pt-PT" sz="1000"/>
              <a:t>Avaliação de impacte (áreas; categorias) </a:t>
            </a:r>
            <a:endParaRPr lang="en-US" sz="1000"/>
          </a:p>
        </p:txBody>
      </p:sp>
      <p:sp>
        <p:nvSpPr>
          <p:cNvPr id="17459" name="Rectangle 57"/>
          <p:cNvSpPr>
            <a:spLocks noChangeArrowheads="1"/>
          </p:cNvSpPr>
          <p:nvPr/>
        </p:nvSpPr>
        <p:spPr bwMode="auto">
          <a:xfrm>
            <a:off x="4214810" y="357190"/>
            <a:ext cx="4857752" cy="1000108"/>
          </a:xfrm>
          <a:prstGeom prst="rect">
            <a:avLst/>
          </a:prstGeom>
          <a:noFill/>
          <a:ln w="9525">
            <a:noFill/>
            <a:miter lim="800000"/>
            <a:headEnd/>
            <a:tailEnd/>
          </a:ln>
        </p:spPr>
        <p:txBody>
          <a:bodyPr/>
          <a:lstStyle/>
          <a:p>
            <a:pPr marL="342900" indent="-342900" algn="r">
              <a:spcBef>
                <a:spcPct val="20000"/>
              </a:spcBef>
            </a:pPr>
            <a:r>
              <a:rPr lang="pt-PT" sz="3200" dirty="0" smtClean="0"/>
              <a:t>A&amp;S: Abordagens </a:t>
            </a:r>
            <a:r>
              <a:rPr lang="pt-PT" sz="3200" dirty="0"/>
              <a:t>úteis</a:t>
            </a:r>
            <a:r>
              <a:rPr lang="pt-PT" sz="3200" dirty="0" smtClean="0"/>
              <a:t>…</a:t>
            </a:r>
            <a:r>
              <a:rPr lang="pt-PT" sz="2000" dirty="0" smtClean="0"/>
              <a:t>(4)</a:t>
            </a:r>
            <a:endParaRPr lang="en-US" sz="2000" dirty="0"/>
          </a:p>
        </p:txBody>
      </p:sp>
      <p:pic>
        <p:nvPicPr>
          <p:cNvPr id="17460" name="Picture 4640"/>
          <p:cNvPicPr>
            <a:picLocks noChangeArrowheads="1"/>
          </p:cNvPicPr>
          <p:nvPr/>
        </p:nvPicPr>
        <p:blipFill>
          <a:blip r:embed="rId3"/>
          <a:srcRect/>
          <a:stretch>
            <a:fillRect/>
          </a:stretch>
        </p:blipFill>
        <p:spPr bwMode="auto">
          <a:xfrm>
            <a:off x="6846888" y="2886075"/>
            <a:ext cx="2117725" cy="1114425"/>
          </a:xfrm>
          <a:prstGeom prst="rect">
            <a:avLst/>
          </a:prstGeom>
          <a:noFill/>
          <a:ln w="9525">
            <a:noFill/>
            <a:miter lim="800000"/>
            <a:headEnd/>
            <a:tailEnd/>
          </a:ln>
        </p:spPr>
      </p:pic>
      <p:pic>
        <p:nvPicPr>
          <p:cNvPr id="56"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52" name="Date Placeholder 51"/>
          <p:cNvSpPr>
            <a:spLocks noGrp="1"/>
          </p:cNvSpPr>
          <p:nvPr>
            <p:ph type="dt" sz="half" idx="10"/>
          </p:nvPr>
        </p:nvSpPr>
        <p:spPr/>
        <p:txBody>
          <a:bodyPr/>
          <a:lstStyle/>
          <a:p>
            <a:r>
              <a:rPr lang="en-US" smtClean="0"/>
              <a:t>6/26/2008</a:t>
            </a:r>
            <a:endParaRPr lang="pt-PT"/>
          </a:p>
        </p:txBody>
      </p:sp>
      <p:sp>
        <p:nvSpPr>
          <p:cNvPr id="53" name="Footer Placeholder 52"/>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4" name="Rectangle 13"/>
          <p:cNvSpPr/>
          <p:nvPr/>
        </p:nvSpPr>
        <p:spPr>
          <a:xfrm>
            <a:off x="1214414" y="2071678"/>
            <a:ext cx="6357982" cy="2677656"/>
          </a:xfrm>
          <a:prstGeom prst="rect">
            <a:avLst/>
          </a:prstGeom>
        </p:spPr>
        <p:txBody>
          <a:bodyPr wrap="square">
            <a:spAutoFit/>
          </a:bodyPr>
          <a:lstStyle/>
          <a:p>
            <a:pPr algn="just" defTabSz="976313" eaLnBrk="0" hangingPunct="0">
              <a:buFontTx/>
              <a:buChar char="•"/>
            </a:pPr>
            <a:r>
              <a:rPr lang="pt-PT" sz="2800" b="1" dirty="0" smtClean="0"/>
              <a:t>Agenda Política (SCP)</a:t>
            </a:r>
          </a:p>
          <a:p>
            <a:pPr algn="just" defTabSz="976313" eaLnBrk="0" hangingPunct="0"/>
            <a:endParaRPr lang="pt-PT" sz="2800" b="1" dirty="0" smtClean="0"/>
          </a:p>
          <a:p>
            <a:pPr algn="just" defTabSz="976313" eaLnBrk="0" hangingPunct="0">
              <a:buFontTx/>
              <a:buChar char="•"/>
            </a:pPr>
            <a:r>
              <a:rPr lang="pt-PT" sz="2800" b="1" dirty="0" smtClean="0"/>
              <a:t>Estratégias  integradas: criando um campo de jogo limpo no domínio dos nanomateriais como fonte eficiente e de  sociedade segura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6"/>
          <p:cNvPicPr>
            <a:picLocks noChangeAspect="1" noChangeArrowheads="1"/>
          </p:cNvPicPr>
          <p:nvPr/>
        </p:nvPicPr>
        <p:blipFill>
          <a:blip r:embed="rId5"/>
          <a:srcRect/>
          <a:stretch>
            <a:fillRect/>
          </a:stretch>
        </p:blipFill>
        <p:spPr bwMode="auto">
          <a:xfrm>
            <a:off x="1214414" y="1285860"/>
            <a:ext cx="6696075" cy="4232275"/>
          </a:xfrm>
          <a:prstGeom prst="rect">
            <a:avLst/>
          </a:prstGeom>
          <a:noFill/>
          <a:ln w="9525">
            <a:noFill/>
            <a:miter lim="800000"/>
            <a:headEnd/>
            <a:tailEnd/>
          </a:ln>
          <a:effectLst/>
        </p:spPr>
      </p:pic>
      <p:sp>
        <p:nvSpPr>
          <p:cNvPr id="15" name="Rectangle 14"/>
          <p:cNvSpPr/>
          <p:nvPr/>
        </p:nvSpPr>
        <p:spPr>
          <a:xfrm>
            <a:off x="0" y="5429264"/>
            <a:ext cx="8929718" cy="461665"/>
          </a:xfrm>
          <a:prstGeom prst="rect">
            <a:avLst/>
          </a:prstGeom>
        </p:spPr>
        <p:txBody>
          <a:bodyPr wrap="square">
            <a:spAutoFit/>
          </a:bodyPr>
          <a:lstStyle/>
          <a:p>
            <a:r>
              <a:rPr lang="en-US" sz="1200" dirty="0" smtClean="0"/>
              <a:t>Schematic representation of emergence of nanotechnology products in comparison to generated EHS data (based on breakout group meeting, Canadian Workshop, Edmonton 2008).</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6/26/2008</a:t>
            </a:r>
            <a:endParaRPr lang="pt-PT"/>
          </a:p>
        </p:txBody>
      </p:sp>
      <p:sp>
        <p:nvSpPr>
          <p:cNvPr id="3" name="Footer Placeholder 2"/>
          <p:cNvSpPr>
            <a:spLocks noGrp="1"/>
          </p:cNvSpPr>
          <p:nvPr>
            <p:ph type="ftr" sz="quarter" idx="11"/>
          </p:nvPr>
        </p:nvSpPr>
        <p:spPr/>
        <p:txBody>
          <a:bodyPr/>
          <a:lstStyle/>
          <a:p>
            <a:r>
              <a:rPr lang="pt-PT" smtClean="0"/>
              <a:t>One day</a:t>
            </a:r>
            <a:endParaRPr lang="pt-PT"/>
          </a:p>
        </p:txBody>
      </p:sp>
      <p:sp>
        <p:nvSpPr>
          <p:cNvPr id="5" name="TextBox 4"/>
          <p:cNvSpPr txBox="1"/>
          <p:nvPr/>
        </p:nvSpPr>
        <p:spPr>
          <a:xfrm>
            <a:off x="928662" y="714356"/>
            <a:ext cx="7572428" cy="5355312"/>
          </a:xfrm>
          <a:prstGeom prst="rect">
            <a:avLst/>
          </a:prstGeom>
          <a:noFill/>
        </p:spPr>
        <p:txBody>
          <a:bodyPr wrap="square" rtlCol="0">
            <a:spAutoFit/>
          </a:bodyPr>
          <a:lstStyle/>
          <a:p>
            <a:r>
              <a:rPr lang="en-US" dirty="0" smtClean="0"/>
              <a:t>If a cell is oscillated at megahertz frequencies </a:t>
            </a:r>
            <a:r>
              <a:rPr lang="en-US" dirty="0" err="1" smtClean="0"/>
              <a:t>fs</a:t>
            </a:r>
            <a:r>
              <a:rPr lang="en-US" dirty="0" smtClean="0"/>
              <a:t> using a piezoelectric crystal, the ultrasonic waves travelling through the oscillating cell structure may weakly drive an AFM cantilever that is in contact with the cell surface, as long as the elastic properties of the cell can support a propagation mode in the ultrasonic spectrum. If the cantilever is independently vibrated at a slightly different frequency </a:t>
            </a:r>
            <a:r>
              <a:rPr lang="en-US" dirty="0" err="1" smtClean="0"/>
              <a:t>fc</a:t>
            </a:r>
            <a:r>
              <a:rPr lang="en-US" dirty="0" smtClean="0"/>
              <a:t>, then the nonlinear tip–surface interaction may result in a measurable coupling. The detection of this local coupling between the two oscillators may be used to probe the subsurface cellular information. The phase information in the coupled mode may be detected using the difference frequency as reference for the lock-in which can be displayed as a function of the spatial location of the scanning cantilever tip. (Similar interactions have recently been investigated in a mathematical model.) The resultant phase map may reveal any contrasts due to acoustic impedance variation, which results from </a:t>
            </a:r>
            <a:r>
              <a:rPr lang="en-US" dirty="0" err="1" smtClean="0"/>
              <a:t>nanoscale</a:t>
            </a:r>
            <a:r>
              <a:rPr lang="en-US" dirty="0" smtClean="0"/>
              <a:t> </a:t>
            </a:r>
            <a:r>
              <a:rPr lang="en-US" dirty="0" err="1" smtClean="0"/>
              <a:t>heterogeneityin</a:t>
            </a:r>
            <a:r>
              <a:rPr lang="en-US" dirty="0" smtClean="0"/>
              <a:t> the volume of the cell directly under the AFM tip, and effectively constitutes a mapping of the cell’s elastic response. The ability to acquire simultaneous topography and holography information with </a:t>
            </a:r>
            <a:r>
              <a:rPr lang="en-US" dirty="0" err="1" smtClean="0"/>
              <a:t>nanometre</a:t>
            </a:r>
            <a:r>
              <a:rPr lang="en-US" dirty="0" smtClean="0"/>
              <a:t> image resolution suggests that SNFUH could be a potential method to probe cellular uptake of nanoparticles.</a:t>
            </a:r>
          </a:p>
          <a:p>
            <a:endParaRPr lang="pt-P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85720" y="3500438"/>
            <a:ext cx="3667125" cy="20764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4572000" y="3429000"/>
            <a:ext cx="3219450" cy="1971675"/>
          </a:xfrm>
          <a:prstGeom prst="rect">
            <a:avLst/>
          </a:prstGeom>
          <a:noFill/>
          <a:ln w="9525">
            <a:noFill/>
            <a:miter lim="800000"/>
            <a:headEnd/>
            <a:tailEnd/>
          </a:ln>
          <a:effectLst/>
        </p:spPr>
      </p:pic>
      <p:sp>
        <p:nvSpPr>
          <p:cNvPr id="6" name="Rectangle 5"/>
          <p:cNvSpPr/>
          <p:nvPr/>
        </p:nvSpPr>
        <p:spPr>
          <a:xfrm>
            <a:off x="4753631" y="5786454"/>
            <a:ext cx="4176087" cy="646331"/>
          </a:xfrm>
          <a:prstGeom prst="rect">
            <a:avLst/>
          </a:prstGeom>
        </p:spPr>
        <p:txBody>
          <a:bodyPr wrap="square">
            <a:spAutoFit/>
          </a:bodyPr>
          <a:lstStyle/>
          <a:p>
            <a:r>
              <a:rPr lang="pt-PT" dirty="0" err="1"/>
              <a:t>Nature</a:t>
            </a:r>
            <a:r>
              <a:rPr lang="pt-PT" dirty="0"/>
              <a:t> Mater. doi:10.1038/nmat2099 (2008)</a:t>
            </a:r>
          </a:p>
        </p:txBody>
      </p:sp>
      <p:sp>
        <p:nvSpPr>
          <p:cNvPr id="7" name="Rectangle 6"/>
          <p:cNvSpPr/>
          <p:nvPr/>
        </p:nvSpPr>
        <p:spPr>
          <a:xfrm>
            <a:off x="4572000" y="1714488"/>
            <a:ext cx="4572000" cy="646331"/>
          </a:xfrm>
          <a:prstGeom prst="rect">
            <a:avLst/>
          </a:prstGeom>
        </p:spPr>
        <p:txBody>
          <a:bodyPr>
            <a:spAutoFit/>
          </a:bodyPr>
          <a:lstStyle/>
          <a:p>
            <a:pPr algn="r"/>
            <a:r>
              <a:rPr lang="pt-PT" dirty="0" err="1" smtClean="0"/>
              <a:t>Nanopartículas</a:t>
            </a:r>
            <a:r>
              <a:rPr lang="pt-PT" dirty="0" smtClean="0"/>
              <a:t> de Prata</a:t>
            </a:r>
            <a:endParaRPr lang="pt-PT" dirty="0"/>
          </a:p>
          <a:p>
            <a:pPr algn="r"/>
            <a:r>
              <a:rPr lang="pt-PT" dirty="0" smtClean="0"/>
              <a:t>Pinturas Protectoras</a:t>
            </a:r>
            <a:endParaRPr lang="pt-PT" dirty="0"/>
          </a:p>
        </p:txBody>
      </p:sp>
      <p:pic>
        <p:nvPicPr>
          <p:cNvPr id="3075" name="Picture 3"/>
          <p:cNvPicPr>
            <a:picLocks noChangeAspect="1" noChangeArrowheads="1"/>
          </p:cNvPicPr>
          <p:nvPr/>
        </p:nvPicPr>
        <p:blipFill>
          <a:blip r:embed="rId4"/>
          <a:srcRect/>
          <a:stretch>
            <a:fillRect/>
          </a:stretch>
        </p:blipFill>
        <p:spPr bwMode="auto">
          <a:xfrm>
            <a:off x="7072330" y="2285992"/>
            <a:ext cx="1714500" cy="1790700"/>
          </a:xfrm>
          <a:prstGeom prst="rect">
            <a:avLst/>
          </a:prstGeom>
          <a:noFill/>
          <a:ln w="9525">
            <a:noFill/>
            <a:miter lim="800000"/>
            <a:headEnd/>
            <a:tailEnd/>
          </a:ln>
          <a:effectLst/>
        </p:spPr>
      </p:pic>
      <p:sp>
        <p:nvSpPr>
          <p:cNvPr id="8" name="TextBox 7"/>
          <p:cNvSpPr txBox="1"/>
          <p:nvPr/>
        </p:nvSpPr>
        <p:spPr>
          <a:xfrm>
            <a:off x="428596" y="5643578"/>
            <a:ext cx="2643206" cy="369332"/>
          </a:xfrm>
          <a:prstGeom prst="rect">
            <a:avLst/>
          </a:prstGeom>
          <a:noFill/>
        </p:spPr>
        <p:txBody>
          <a:bodyPr wrap="square" rtlCol="0">
            <a:spAutoFit/>
          </a:bodyPr>
          <a:lstStyle/>
          <a:p>
            <a:endParaRPr lang="pt-PT" dirty="0"/>
          </a:p>
        </p:txBody>
      </p:sp>
      <p:sp>
        <p:nvSpPr>
          <p:cNvPr id="9" name="TextBox 8"/>
          <p:cNvSpPr txBox="1"/>
          <p:nvPr/>
        </p:nvSpPr>
        <p:spPr>
          <a:xfrm>
            <a:off x="571472" y="5715016"/>
            <a:ext cx="2857520" cy="369332"/>
          </a:xfrm>
          <a:prstGeom prst="rect">
            <a:avLst/>
          </a:prstGeom>
          <a:noFill/>
        </p:spPr>
        <p:txBody>
          <a:bodyPr wrap="square" rtlCol="0">
            <a:spAutoFit/>
          </a:bodyPr>
          <a:lstStyle/>
          <a:p>
            <a:endParaRPr lang="pt-PT" dirty="0"/>
          </a:p>
        </p:txBody>
      </p:sp>
      <p:sp>
        <p:nvSpPr>
          <p:cNvPr id="10" name="Rectangle 9"/>
          <p:cNvSpPr/>
          <p:nvPr/>
        </p:nvSpPr>
        <p:spPr>
          <a:xfrm>
            <a:off x="0" y="5786454"/>
            <a:ext cx="4315540" cy="369332"/>
          </a:xfrm>
          <a:prstGeom prst="rect">
            <a:avLst/>
          </a:prstGeom>
        </p:spPr>
        <p:txBody>
          <a:bodyPr wrap="none">
            <a:spAutoFit/>
          </a:bodyPr>
          <a:lstStyle/>
          <a:p>
            <a:r>
              <a:rPr lang="pt-PT" dirty="0" err="1" smtClean="0"/>
              <a:t>Nature</a:t>
            </a:r>
            <a:r>
              <a:rPr lang="pt-PT" dirty="0" smtClean="0"/>
              <a:t> </a:t>
            </a:r>
            <a:r>
              <a:rPr lang="pt-PT" dirty="0" err="1" smtClean="0"/>
              <a:t>Nanotechnology</a:t>
            </a:r>
            <a:r>
              <a:rPr lang="pt-PT" dirty="0" smtClean="0"/>
              <a:t>, 3, </a:t>
            </a:r>
            <a:r>
              <a:rPr lang="pt-PT" dirty="0" err="1" smtClean="0"/>
              <a:t>June</a:t>
            </a:r>
            <a:r>
              <a:rPr lang="pt-PT" dirty="0" smtClean="0"/>
              <a:t> 2008(2008)</a:t>
            </a:r>
            <a:endParaRPr lang="pt-PT" dirty="0"/>
          </a:p>
        </p:txBody>
      </p:sp>
      <p:pic>
        <p:nvPicPr>
          <p:cNvPr id="12" name="Picture 2"/>
          <p:cNvPicPr>
            <a:picLocks noChangeAspect="1" noChangeArrowheads="1"/>
          </p:cNvPicPr>
          <p:nvPr/>
        </p:nvPicPr>
        <p:blipFill>
          <a:blip r:embed="rId5"/>
          <a:srcRect/>
          <a:stretch>
            <a:fillRect/>
          </a:stretch>
        </p:blipFill>
        <p:spPr bwMode="auto">
          <a:xfrm>
            <a:off x="0" y="1"/>
            <a:ext cx="4063909" cy="857231"/>
          </a:xfrm>
          <a:prstGeom prst="rect">
            <a:avLst/>
          </a:prstGeom>
          <a:noFill/>
          <a:ln w="9525">
            <a:noFill/>
            <a:miter lim="800000"/>
            <a:headEnd/>
            <a:tailEnd/>
          </a:ln>
        </p:spPr>
      </p:pic>
      <p:sp>
        <p:nvSpPr>
          <p:cNvPr id="13" name="TextBox 12"/>
          <p:cNvSpPr txBox="1"/>
          <p:nvPr/>
        </p:nvSpPr>
        <p:spPr>
          <a:xfrm>
            <a:off x="4857752" y="214290"/>
            <a:ext cx="3857652" cy="584775"/>
          </a:xfrm>
          <a:prstGeom prst="rect">
            <a:avLst/>
          </a:prstGeom>
          <a:noFill/>
        </p:spPr>
        <p:txBody>
          <a:bodyPr wrap="square" rtlCol="0">
            <a:spAutoFit/>
          </a:bodyPr>
          <a:lstStyle/>
          <a:p>
            <a:pPr algn="r"/>
            <a:r>
              <a:rPr lang="pt-PT" sz="3200" dirty="0" smtClean="0"/>
              <a:t>Aplicações</a:t>
            </a:r>
            <a:endParaRPr lang="pt-PT" sz="3200" dirty="0"/>
          </a:p>
        </p:txBody>
      </p:sp>
      <p:sp>
        <p:nvSpPr>
          <p:cNvPr id="15" name="Date Placeholder 14"/>
          <p:cNvSpPr>
            <a:spLocks noGrp="1"/>
          </p:cNvSpPr>
          <p:nvPr>
            <p:ph type="dt" sz="half" idx="10"/>
          </p:nvPr>
        </p:nvSpPr>
        <p:spPr/>
        <p:txBody>
          <a:bodyPr/>
          <a:lstStyle/>
          <a:p>
            <a:r>
              <a:rPr lang="en-US" smtClean="0"/>
              <a:t>6/26/2008</a:t>
            </a:r>
            <a:endParaRPr lang="pt-PT"/>
          </a:p>
        </p:txBody>
      </p:sp>
      <p:sp>
        <p:nvSpPr>
          <p:cNvPr id="16" name="Footer Placeholder 15"/>
          <p:cNvSpPr>
            <a:spLocks noGrp="1"/>
          </p:cNvSpPr>
          <p:nvPr>
            <p:ph type="ftr" sz="quarter" idx="11"/>
          </p:nvPr>
        </p:nvSpPr>
        <p:spPr/>
        <p:txBody>
          <a:bodyPr/>
          <a:lstStyle/>
          <a:p>
            <a:r>
              <a:rPr lang="pt-PT" smtClean="0"/>
              <a:t>One day</a:t>
            </a:r>
            <a:endParaRPr lang="pt-P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4" name="Rectangle 13"/>
          <p:cNvSpPr/>
          <p:nvPr/>
        </p:nvSpPr>
        <p:spPr>
          <a:xfrm>
            <a:off x="714348" y="1500174"/>
            <a:ext cx="8215370" cy="5078313"/>
          </a:xfrm>
          <a:prstGeom prst="rect">
            <a:avLst/>
          </a:prstGeom>
        </p:spPr>
        <p:txBody>
          <a:bodyPr wrap="square">
            <a:spAutoFit/>
          </a:bodyPr>
          <a:lstStyle/>
          <a:p>
            <a:pPr algn="just" defTabSz="976313" eaLnBrk="0" hangingPunct="0">
              <a:buFontTx/>
              <a:buChar char="•"/>
            </a:pPr>
            <a:r>
              <a:rPr lang="pt-PT" sz="2800" b="1" dirty="0" smtClean="0">
                <a:ea typeface="Tahoma" pitchFamily="34" charset="0"/>
                <a:cs typeface="Tahoma" pitchFamily="34" charset="0"/>
              </a:rPr>
              <a:t>O potencial dos nanopartículas sintéticas:</a:t>
            </a:r>
          </a:p>
          <a:p>
            <a:pPr algn="just" defTabSz="976313" eaLnBrk="0" hangingPunct="0">
              <a:buFontTx/>
              <a:buChar char="•"/>
            </a:pPr>
            <a:endParaRPr lang="pt-PT" sz="2800" b="1" dirty="0" smtClean="0">
              <a:ea typeface="Tahoma" pitchFamily="34" charset="0"/>
              <a:cs typeface="Tahoma" pitchFamily="34" charset="0"/>
            </a:endParaRPr>
          </a:p>
          <a:p>
            <a:pPr lvl="1" algn="just" defTabSz="976313" eaLnBrk="0" hangingPunct="0">
              <a:buFontTx/>
              <a:buChar char="•"/>
            </a:pPr>
            <a:r>
              <a:rPr lang="pt-PT" sz="2800" b="1" dirty="0" smtClean="0">
                <a:ea typeface="Tahoma" pitchFamily="34" charset="0"/>
                <a:cs typeface="Tahoma" pitchFamily="34" charset="0"/>
              </a:rPr>
              <a:t>Tal qual (S/V; factor de forma ) maior reactividade/invisibilidade ( </a:t>
            </a:r>
            <a:r>
              <a:rPr lang="pt-PT" sz="2800" b="1" dirty="0" err="1" smtClean="0">
                <a:ea typeface="Tahoma" pitchFamily="34" charset="0"/>
                <a:cs typeface="Tahoma" pitchFamily="34" charset="0"/>
              </a:rPr>
              <a:t>p.ex</a:t>
            </a:r>
            <a:r>
              <a:rPr lang="pt-PT" sz="2800" b="1" dirty="0" smtClean="0">
                <a:ea typeface="Tahoma" pitchFamily="34" charset="0"/>
                <a:cs typeface="Tahoma" pitchFamily="34" charset="0"/>
              </a:rPr>
              <a:t>. catálise; novos fármacos; </a:t>
            </a:r>
          </a:p>
          <a:p>
            <a:pPr lvl="1" algn="just" defTabSz="976313" eaLnBrk="0" hangingPunct="0">
              <a:buFontTx/>
              <a:buChar char="•"/>
            </a:pPr>
            <a:endParaRPr lang="pt-PT" sz="2800" b="1" dirty="0" smtClean="0">
              <a:ea typeface="Tahoma" pitchFamily="34" charset="0"/>
              <a:cs typeface="Tahoma" pitchFamily="34" charset="0"/>
            </a:endParaRPr>
          </a:p>
          <a:p>
            <a:pPr lvl="1" algn="just" defTabSz="976313" eaLnBrk="0" hangingPunct="0">
              <a:buFontTx/>
              <a:buChar char="•"/>
            </a:pPr>
            <a:r>
              <a:rPr lang="pt-PT" sz="2800" b="1" dirty="0" smtClean="0">
                <a:ea typeface="Tahoma" pitchFamily="34" charset="0"/>
                <a:cs typeface="Tahoma" pitchFamily="34" charset="0"/>
              </a:rPr>
              <a:t>Matéria-prima na microfabricação (a perda de propriedades estruturais pode ser ultrapassada pelo decréscimo da partícula/tamanho de grão;</a:t>
            </a:r>
          </a:p>
          <a:p>
            <a:pPr algn="just" defTabSz="976313" eaLnBrk="0" hangingPunct="0">
              <a:buFontTx/>
              <a:buChar char="•"/>
            </a:pPr>
            <a:endParaRPr lang="pt-PT" b="1" dirty="0" smtClean="0">
              <a:solidFill>
                <a:schemeClr val="tx2"/>
              </a:solidFill>
            </a:endParaRPr>
          </a:p>
          <a:p>
            <a:pPr algn="just" defTabSz="976313" eaLnBrk="0" hangingPunct="0"/>
            <a:r>
              <a:rPr lang="pt-PT" b="1" dirty="0" smtClean="0">
                <a:solidFill>
                  <a:schemeClr val="tx2"/>
                </a:solidFill>
              </a:rPr>
              <a:t>.</a:t>
            </a:r>
            <a:r>
              <a:rPr lang="pt-PT" dirty="0" smtClean="0">
                <a:solidFill>
                  <a:schemeClr val="tx2"/>
                </a:solidFill>
              </a:rPr>
              <a:t> </a:t>
            </a:r>
            <a:endParaRPr lang="pt-PT" b="1" dirty="0" smtClean="0">
              <a:solidFill>
                <a:schemeClr val="tx2"/>
              </a:solidFill>
            </a:endParaRPr>
          </a:p>
          <a:p>
            <a:pPr algn="just" defTabSz="976313" eaLnBrk="0" hangingPunct="0"/>
            <a:r>
              <a:rPr lang="pt-PT" b="1" dirty="0" smtClean="0">
                <a:solidFill>
                  <a:schemeClr val="tx2"/>
                </a:solidFill>
              </a:rPr>
              <a:t> </a:t>
            </a:r>
          </a:p>
          <a:p>
            <a:pPr algn="just" defTabSz="976313" eaLnBrk="0" hangingPunct="0"/>
            <a:endParaRPr lang="pt-PT" b="1" dirty="0" smtClean="0">
              <a:solidFill>
                <a:schemeClr val="tx2"/>
              </a:solidFill>
            </a:endParaRPr>
          </a:p>
        </p:txBody>
      </p:sp>
      <p:sp>
        <p:nvSpPr>
          <p:cNvPr id="15" name="TextBox 14"/>
          <p:cNvSpPr txBox="1"/>
          <p:nvPr/>
        </p:nvSpPr>
        <p:spPr>
          <a:xfrm>
            <a:off x="4572000" y="214290"/>
            <a:ext cx="4286280" cy="769441"/>
          </a:xfrm>
          <a:prstGeom prst="rect">
            <a:avLst/>
          </a:prstGeom>
          <a:noFill/>
        </p:spPr>
        <p:txBody>
          <a:bodyPr wrap="square" rtlCol="0">
            <a:spAutoFit/>
          </a:bodyPr>
          <a:lstStyle/>
          <a:p>
            <a:r>
              <a:rPr lang="pt-PT" sz="4400" dirty="0" err="1" smtClean="0"/>
              <a:t>Nanopartículas</a:t>
            </a:r>
            <a:r>
              <a:rPr lang="pt-PT" sz="4400" dirty="0" smtClean="0"/>
              <a:t>?</a:t>
            </a:r>
            <a:endParaRPr lang="pt-PT"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4"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5122" name="Picture 2"/>
          <p:cNvPicPr>
            <a:picLocks noChangeAspect="1" noChangeArrowheads="1"/>
          </p:cNvPicPr>
          <p:nvPr/>
        </p:nvPicPr>
        <p:blipFill>
          <a:blip r:embed="rId5"/>
          <a:srcRect/>
          <a:stretch>
            <a:fillRect/>
          </a:stretch>
        </p:blipFill>
        <p:spPr bwMode="auto">
          <a:xfrm>
            <a:off x="1214414" y="928670"/>
            <a:ext cx="7215238" cy="5071844"/>
          </a:xfrm>
          <a:prstGeom prst="rect">
            <a:avLst/>
          </a:prstGeom>
          <a:noFill/>
          <a:ln w="9525">
            <a:noFill/>
            <a:miter lim="800000"/>
            <a:headEnd/>
            <a:tailEnd/>
          </a:ln>
          <a:effectLst/>
        </p:spPr>
      </p:pic>
      <p:sp>
        <p:nvSpPr>
          <p:cNvPr id="11" name="TextBox 10"/>
          <p:cNvSpPr txBox="1"/>
          <p:nvPr/>
        </p:nvSpPr>
        <p:spPr>
          <a:xfrm>
            <a:off x="1500166" y="5857892"/>
            <a:ext cx="5286412" cy="261610"/>
          </a:xfrm>
          <a:prstGeom prst="rect">
            <a:avLst/>
          </a:prstGeom>
          <a:noFill/>
        </p:spPr>
        <p:txBody>
          <a:bodyPr wrap="square" rtlCol="0">
            <a:spAutoFit/>
          </a:bodyPr>
          <a:lstStyle/>
          <a:p>
            <a:r>
              <a:rPr lang="pt-PT" sz="1100" dirty="0" smtClean="0"/>
              <a:t>In: ukroyalscience@academicengineering, Nanomaterials &amp; Nanotechnology, Feb 2005</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smtClean="0"/>
              <a:t>One day</a:t>
            </a:r>
            <a:endParaRPr lang="en-US"/>
          </a:p>
        </p:txBody>
      </p:sp>
      <p:sp>
        <p:nvSpPr>
          <p:cNvPr id="20482" name="Rectangle 2"/>
          <p:cNvSpPr>
            <a:spLocks noGrp="1" noChangeArrowheads="1"/>
          </p:cNvSpPr>
          <p:nvPr>
            <p:ph type="title"/>
          </p:nvPr>
        </p:nvSpPr>
        <p:spPr>
          <a:xfrm>
            <a:off x="3071802" y="0"/>
            <a:ext cx="6072198" cy="857232"/>
          </a:xfrm>
        </p:spPr>
        <p:txBody>
          <a:bodyPr>
            <a:normAutofit fontScale="90000"/>
          </a:bodyPr>
          <a:lstStyle/>
          <a:p>
            <a:pPr algn="r"/>
            <a:r>
              <a:rPr lang="en-US" sz="2800" dirty="0" err="1" smtClean="0"/>
              <a:t>Benefícios</a:t>
            </a:r>
            <a:r>
              <a:rPr lang="en-US" sz="2800" dirty="0" smtClean="0"/>
              <a:t> </a:t>
            </a:r>
            <a:br>
              <a:rPr lang="en-US" sz="2800" dirty="0" smtClean="0"/>
            </a:br>
            <a:r>
              <a:rPr lang="en-US" sz="2800" dirty="0" err="1" smtClean="0"/>
              <a:t>Económicos</a:t>
            </a:r>
            <a:endParaRPr lang="en-US" sz="2800" dirty="0"/>
          </a:p>
        </p:txBody>
      </p:sp>
      <p:pic>
        <p:nvPicPr>
          <p:cNvPr id="20483" name="Picture 3"/>
          <p:cNvPicPr>
            <a:picLocks noGrp="1" noChangeAspect="1" noChangeArrowheads="1"/>
          </p:cNvPicPr>
          <p:nvPr>
            <p:ph type="body" idx="1"/>
          </p:nvPr>
        </p:nvPicPr>
        <p:blipFill>
          <a:blip r:embed="rId3"/>
          <a:srcRect/>
          <a:stretch>
            <a:fillRect/>
          </a:stretch>
        </p:blipFill>
        <p:spPr>
          <a:xfrm>
            <a:off x="642910" y="1214422"/>
            <a:ext cx="7542212" cy="5116513"/>
          </a:xfrm>
          <a:noFill/>
          <a:ln/>
        </p:spPr>
      </p:pic>
      <p:pic>
        <p:nvPicPr>
          <p:cNvPr id="6" name="Picture 2"/>
          <p:cNvPicPr>
            <a:picLocks noChangeAspect="1" noChangeArrowheads="1"/>
          </p:cNvPicPr>
          <p:nvPr/>
        </p:nvPicPr>
        <p:blipFill>
          <a:blip r:embed="rId4"/>
          <a:srcRect/>
          <a:stretch>
            <a:fillRect/>
          </a:stretch>
        </p:blipFill>
        <p:spPr bwMode="auto">
          <a:xfrm>
            <a:off x="0" y="0"/>
            <a:ext cx="4063909" cy="857231"/>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a:xfrm>
            <a:off x="642910" y="1142984"/>
            <a:ext cx="7542212" cy="5116513"/>
          </a:xfrm>
          <a:prstGeom prst="rect">
            <a:avLst/>
          </a:prstGeom>
          <a:noFill/>
          <a:ln/>
        </p:spPr>
      </p:pic>
      <p:sp>
        <p:nvSpPr>
          <p:cNvPr id="8" name="Date Placeholder 7"/>
          <p:cNvSpPr>
            <a:spLocks noGrp="1"/>
          </p:cNvSpPr>
          <p:nvPr>
            <p:ph type="dt" sz="half" idx="10"/>
          </p:nvPr>
        </p:nvSpPr>
        <p:spPr/>
        <p:txBody>
          <a:bodyPr/>
          <a:lstStyle/>
          <a:p>
            <a:r>
              <a:rPr lang="en-US" smtClean="0"/>
              <a:t>6/26/2008</a:t>
            </a:r>
            <a:endParaRPr lang="pt-P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56267"/>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sp>
        <p:nvSpPr>
          <p:cNvPr id="15" name="TextBox 14"/>
          <p:cNvSpPr txBox="1"/>
          <p:nvPr/>
        </p:nvSpPr>
        <p:spPr>
          <a:xfrm>
            <a:off x="714348" y="1928802"/>
            <a:ext cx="6715172" cy="3385542"/>
          </a:xfrm>
          <a:prstGeom prst="rect">
            <a:avLst/>
          </a:prstGeom>
          <a:noFill/>
        </p:spPr>
        <p:txBody>
          <a:bodyPr wrap="square" rtlCol="0">
            <a:spAutoFit/>
          </a:bodyPr>
          <a:lstStyle/>
          <a:p>
            <a:pPr lvl="5" algn="just" defTabSz="976313" eaLnBrk="0" hangingPunct="0"/>
            <a:r>
              <a:rPr lang="pt-PT" b="1" dirty="0" smtClean="0">
                <a:solidFill>
                  <a:schemeClr val="tx2"/>
                </a:solidFill>
                <a:latin typeface="Comic Sans MS" pitchFamily="66" charset="0"/>
              </a:rPr>
              <a:t> </a:t>
            </a:r>
          </a:p>
          <a:p>
            <a:pPr algn="just" defTabSz="976313" eaLnBrk="0" hangingPunct="0">
              <a:buFontTx/>
              <a:buChar char="•"/>
            </a:pPr>
            <a:r>
              <a:rPr lang="pt-PT" sz="2800" b="1" dirty="0" smtClean="0"/>
              <a:t>Metrologia das nanopartículas</a:t>
            </a:r>
          </a:p>
          <a:p>
            <a:pPr algn="just" defTabSz="976313" eaLnBrk="0" hangingPunct="0">
              <a:buFontTx/>
              <a:buChar char="•"/>
            </a:pPr>
            <a:endParaRPr lang="pt-PT" sz="2800" b="1" dirty="0" smtClean="0"/>
          </a:p>
          <a:p>
            <a:pPr algn="just" defTabSz="976313" eaLnBrk="0" hangingPunct="0">
              <a:buFontTx/>
              <a:buChar char="•"/>
            </a:pPr>
            <a:r>
              <a:rPr lang="pt-PT" sz="2800" b="1" dirty="0" smtClean="0"/>
              <a:t>Análise de causa efeito</a:t>
            </a:r>
          </a:p>
          <a:p>
            <a:pPr algn="just" defTabSz="976313" eaLnBrk="0" hangingPunct="0"/>
            <a:r>
              <a:rPr lang="pt-PT" sz="2800" b="1" dirty="0" smtClean="0"/>
              <a:t> </a:t>
            </a:r>
          </a:p>
          <a:p>
            <a:pPr algn="just" defTabSz="976313" eaLnBrk="0" hangingPunct="0">
              <a:buFontTx/>
              <a:buChar char="•"/>
            </a:pPr>
            <a:r>
              <a:rPr lang="pt-PT" sz="2800" b="1" dirty="0" smtClean="0"/>
              <a:t>Toxicidade ambiental</a:t>
            </a:r>
          </a:p>
          <a:p>
            <a:pPr algn="just" defTabSz="976313" eaLnBrk="0" hangingPunct="0">
              <a:buFontTx/>
              <a:buChar char="•"/>
            </a:pPr>
            <a:endParaRPr lang="pt-PT" sz="2800" b="1" dirty="0" smtClean="0"/>
          </a:p>
          <a:p>
            <a:pPr algn="just" defTabSz="976313" eaLnBrk="0" hangingPunct="0">
              <a:buFontTx/>
              <a:buChar char="•"/>
            </a:pPr>
            <a:r>
              <a:rPr lang="pt-PT" sz="2800" b="1" dirty="0" smtClean="0"/>
              <a:t>Ciclo de vida</a:t>
            </a:r>
            <a:endParaRPr lang="pt-PT" sz="2800" dirty="0"/>
          </a:p>
        </p:txBody>
      </p:sp>
      <p:sp>
        <p:nvSpPr>
          <p:cNvPr id="16" name="TextBox 15"/>
          <p:cNvSpPr txBox="1"/>
          <p:nvPr/>
        </p:nvSpPr>
        <p:spPr>
          <a:xfrm>
            <a:off x="4357686" y="214290"/>
            <a:ext cx="3143272" cy="707886"/>
          </a:xfrm>
          <a:prstGeom prst="rect">
            <a:avLst/>
          </a:prstGeom>
          <a:noFill/>
        </p:spPr>
        <p:txBody>
          <a:bodyPr wrap="square" rtlCol="0">
            <a:spAutoFit/>
          </a:bodyPr>
          <a:lstStyle/>
          <a:p>
            <a:r>
              <a:rPr lang="pt-PT" sz="4000" dirty="0" smtClean="0"/>
              <a:t>Métodos</a:t>
            </a:r>
            <a:endParaRPr lang="pt-PT"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6513" y="692150"/>
            <a:ext cx="9107487" cy="1657350"/>
          </a:xfrm>
          <a:prstGeom prst="rect">
            <a:avLst/>
          </a:prstGeom>
          <a:noFill/>
          <a:ln w="9525">
            <a:noFill/>
            <a:miter lim="800000"/>
            <a:headEnd/>
            <a:tailEnd/>
          </a:ln>
        </p:spPr>
        <p:txBody>
          <a:bodyPr/>
          <a:lstStyle/>
          <a:p>
            <a:pPr algn="l"/>
            <a:r>
              <a:rPr lang="pt-PT" sz="2000" b="1">
                <a:solidFill>
                  <a:srgbClr val="333333"/>
                </a:solidFill>
                <a:latin typeface="Arial" charset="0"/>
              </a:rPr>
              <a:t>	</a:t>
            </a:r>
          </a:p>
        </p:txBody>
      </p:sp>
      <p:sp>
        <p:nvSpPr>
          <p:cNvPr id="5124" name="Rectangle 10"/>
          <p:cNvSpPr>
            <a:spLocks noChangeArrowheads="1"/>
          </p:cNvSpPr>
          <p:nvPr/>
        </p:nvSpPr>
        <p:spPr bwMode="auto">
          <a:xfrm>
            <a:off x="0" y="6000768"/>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sp>
        <p:nvSpPr>
          <p:cNvPr id="5" name="Rectangle 10"/>
          <p:cNvSpPr>
            <a:spLocks noChangeArrowheads="1"/>
          </p:cNvSpPr>
          <p:nvPr/>
        </p:nvSpPr>
        <p:spPr bwMode="auto">
          <a:xfrm>
            <a:off x="0" y="5562600"/>
            <a:ext cx="9107488" cy="1295400"/>
          </a:xfrm>
          <a:prstGeom prst="rect">
            <a:avLst/>
          </a:prstGeom>
          <a:noFill/>
          <a:ln w="9525">
            <a:noFill/>
            <a:miter lim="800000"/>
            <a:headEnd/>
            <a:tailEnd/>
          </a:ln>
        </p:spPr>
        <p:txBody>
          <a:bodyPr/>
          <a:lstStyle/>
          <a:p>
            <a:pPr algn="l">
              <a:tabLst>
                <a:tab pos="714375" algn="l"/>
              </a:tabLst>
            </a:pPr>
            <a:r>
              <a:rPr lang="pt-PT" sz="2000">
                <a:solidFill>
                  <a:srgbClr val="333333"/>
                </a:solidFill>
              </a:rPr>
              <a:t>	</a:t>
            </a:r>
            <a:endParaRPr lang="pt-PT" sz="2000" b="1">
              <a:solidFill>
                <a:srgbClr val="333333"/>
              </a:solidFill>
              <a:latin typeface="Arial" charset="0"/>
            </a:endParaRPr>
          </a:p>
        </p:txBody>
      </p:sp>
      <p:pic>
        <p:nvPicPr>
          <p:cNvPr id="3075" name="Picture 3"/>
          <p:cNvPicPr>
            <a:picLocks noChangeAspect="1" noChangeArrowheads="1"/>
          </p:cNvPicPr>
          <p:nvPr/>
        </p:nvPicPr>
        <p:blipFill>
          <a:blip r:embed="rId3"/>
          <a:srcRect/>
          <a:stretch>
            <a:fillRect/>
          </a:stretch>
        </p:blipFill>
        <p:spPr bwMode="auto">
          <a:xfrm>
            <a:off x="0" y="0"/>
            <a:ext cx="9216506" cy="6801733"/>
          </a:xfrm>
          <a:prstGeom prst="rect">
            <a:avLst/>
          </a:prstGeom>
          <a:noFill/>
          <a:ln w="9525">
            <a:noFill/>
            <a:miter lim="800000"/>
            <a:headEnd/>
            <a:tailEnd/>
          </a:ln>
          <a:effectLst/>
        </p:spPr>
      </p:pic>
      <p:sp>
        <p:nvSpPr>
          <p:cNvPr id="10" name="Rectangle 9"/>
          <p:cNvSpPr/>
          <p:nvPr/>
        </p:nvSpPr>
        <p:spPr>
          <a:xfrm>
            <a:off x="2286000" y="3105834"/>
            <a:ext cx="6000776" cy="646331"/>
          </a:xfrm>
          <a:prstGeom prst="rect">
            <a:avLst/>
          </a:prstGeom>
        </p:spPr>
        <p:txBody>
          <a:bodyPr wrap="square">
            <a:spAutoFit/>
          </a:bodyPr>
          <a:lstStyle/>
          <a:p>
            <a:endParaRPr lang="pt-PT" sz="3600" dirty="0"/>
          </a:p>
        </p:txBody>
      </p:sp>
      <p:sp>
        <p:nvSpPr>
          <p:cNvPr id="12" name="Date Placeholder 11"/>
          <p:cNvSpPr>
            <a:spLocks noGrp="1"/>
          </p:cNvSpPr>
          <p:nvPr>
            <p:ph type="dt" sz="half" idx="10"/>
          </p:nvPr>
        </p:nvSpPr>
        <p:spPr/>
        <p:txBody>
          <a:bodyPr/>
          <a:lstStyle/>
          <a:p>
            <a:r>
              <a:rPr lang="en-US" smtClean="0"/>
              <a:t>6/26/2008</a:t>
            </a:r>
            <a:endParaRPr lang="pt-PT"/>
          </a:p>
        </p:txBody>
      </p:sp>
      <p:sp>
        <p:nvSpPr>
          <p:cNvPr id="13" name="Footer Placeholder 12"/>
          <p:cNvSpPr>
            <a:spLocks noGrp="1"/>
          </p:cNvSpPr>
          <p:nvPr>
            <p:ph type="ftr" sz="quarter" idx="11"/>
          </p:nvPr>
        </p:nvSpPr>
        <p:spPr/>
        <p:txBody>
          <a:bodyPr/>
          <a:lstStyle/>
          <a:p>
            <a:r>
              <a:rPr lang="pt-PT" dirty="0" err="1" smtClean="0"/>
              <a:t>One</a:t>
            </a:r>
            <a:r>
              <a:rPr lang="pt-PT" dirty="0" smtClean="0"/>
              <a:t> </a:t>
            </a:r>
            <a:r>
              <a:rPr lang="pt-PT" dirty="0" err="1" smtClean="0"/>
              <a:t>day</a:t>
            </a:r>
            <a:endParaRPr lang="pt-PT" dirty="0"/>
          </a:p>
        </p:txBody>
      </p:sp>
      <p:pic>
        <p:nvPicPr>
          <p:cNvPr id="11" name="Picture 2"/>
          <p:cNvPicPr>
            <a:picLocks noChangeAspect="1" noChangeArrowheads="1"/>
          </p:cNvPicPr>
          <p:nvPr/>
        </p:nvPicPr>
        <p:blipFill>
          <a:blip r:embed="rId4"/>
          <a:srcRect/>
          <a:stretch>
            <a:fillRect/>
          </a:stretch>
        </p:blipFill>
        <p:spPr bwMode="auto">
          <a:xfrm>
            <a:off x="0" y="1"/>
            <a:ext cx="4063909" cy="857231"/>
          </a:xfrm>
          <a:prstGeom prst="rect">
            <a:avLst/>
          </a:prstGeom>
          <a:noFill/>
          <a:ln w="9525">
            <a:noFill/>
            <a:miter lim="800000"/>
            <a:headEnd/>
            <a:tailEnd/>
          </a:ln>
        </p:spPr>
      </p:pic>
      <p:pic>
        <p:nvPicPr>
          <p:cNvPr id="14" name="Picture 13"/>
          <p:cNvPicPr/>
          <p:nvPr/>
        </p:nvPicPr>
        <p:blipFill>
          <a:blip r:embed="rId5"/>
          <a:srcRect/>
          <a:stretch>
            <a:fillRect/>
          </a:stretch>
        </p:blipFill>
        <p:spPr bwMode="auto">
          <a:xfrm>
            <a:off x="1214414" y="1142984"/>
            <a:ext cx="7358114" cy="4500594"/>
          </a:xfrm>
          <a:prstGeom prst="rect">
            <a:avLst/>
          </a:prstGeom>
          <a:noFill/>
          <a:ln w="9525">
            <a:noFill/>
            <a:miter lim="800000"/>
            <a:headEnd/>
            <a:tailEnd/>
          </a:ln>
        </p:spPr>
      </p:pic>
      <p:sp>
        <p:nvSpPr>
          <p:cNvPr id="15" name="TextBox 14"/>
          <p:cNvSpPr txBox="1"/>
          <p:nvPr/>
        </p:nvSpPr>
        <p:spPr>
          <a:xfrm>
            <a:off x="1428728" y="5643578"/>
            <a:ext cx="5286412" cy="261610"/>
          </a:xfrm>
          <a:prstGeom prst="rect">
            <a:avLst/>
          </a:prstGeom>
          <a:noFill/>
        </p:spPr>
        <p:txBody>
          <a:bodyPr wrap="square" rtlCol="0">
            <a:spAutoFit/>
          </a:bodyPr>
          <a:lstStyle/>
          <a:p>
            <a:r>
              <a:rPr lang="pt-PT" sz="1100" dirty="0" smtClean="0"/>
              <a:t>In: ukroyalscience@academicengineering, Nanomaterials &amp; Nanotechnology, Feb 2005</a:t>
            </a:r>
            <a:endParaRPr lang="en-US"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1562</Words>
  <Application>Microsoft Office PowerPoint</Application>
  <PresentationFormat>On-screen Show (4:3)</PresentationFormat>
  <Paragraphs>378</Paragraphs>
  <Slides>33</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Slide</vt:lpstr>
      <vt:lpstr>Slide 1</vt:lpstr>
      <vt:lpstr>Slide 2</vt:lpstr>
      <vt:lpstr>Slide 3</vt:lpstr>
      <vt:lpstr>Slide 4</vt:lpstr>
      <vt:lpstr>Slide 5</vt:lpstr>
      <vt:lpstr>Slide 6</vt:lpstr>
      <vt:lpstr>Benefícios  Económicos</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DMTP</cp:lastModifiedBy>
  <cp:revision>39</cp:revision>
  <dcterms:created xsi:type="dcterms:W3CDTF">2008-06-25T13:06:05Z</dcterms:created>
  <dcterms:modified xsi:type="dcterms:W3CDTF">2008-06-26T14:04:53Z</dcterms:modified>
</cp:coreProperties>
</file>